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7" r:id="rId2"/>
    <p:sldId id="258" r:id="rId3"/>
    <p:sldId id="278" r:id="rId4"/>
    <p:sldId id="279" r:id="rId5"/>
    <p:sldId id="269" r:id="rId6"/>
    <p:sldId id="270" r:id="rId7"/>
    <p:sldId id="280" r:id="rId8"/>
    <p:sldId id="274" r:id="rId9"/>
    <p:sldId id="275" r:id="rId10"/>
    <p:sldId id="277" r:id="rId11"/>
    <p:sldId id="276" r:id="rId12"/>
    <p:sldId id="273" r:id="rId13"/>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0B6"/>
    <a:srgbClr val="007378"/>
    <a:srgbClr val="B9A9BB"/>
    <a:srgbClr val="043673"/>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C1F24F-E7AA-49E1-A8C1-3EEBAAEA9801}" v="45" dt="2023-05-09T17:38:14.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6247" autoAdjust="0"/>
  </p:normalViewPr>
  <p:slideViewPr>
    <p:cSldViewPr snapToGrid="0" snapToObjects="1">
      <p:cViewPr varScale="1">
        <p:scale>
          <a:sx n="79" d="100"/>
          <a:sy n="79" d="100"/>
        </p:scale>
        <p:origin x="552" y="9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53" d="100"/>
          <a:sy n="53" d="100"/>
        </p:scale>
        <p:origin x="245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81E589-EC7A-4704-9074-FD8072A1B0B1}" type="datetimeFigureOut">
              <a:rPr lang="en-US" smtClean="0"/>
              <a:t>10/23/2023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C06819-073C-45A6-AA11-1CEE2B83F4FA}" type="slidenum">
              <a:rPr lang="en-US" smtClean="0"/>
              <a:t>‹#›</a:t>
            </a:fld>
            <a:endParaRPr lang="en-US"/>
          </a:p>
        </p:txBody>
      </p:sp>
    </p:spTree>
    <p:extLst>
      <p:ext uri="{BB962C8B-B14F-4D97-AF65-F5344CB8AC3E}">
        <p14:creationId xmlns:p14="http://schemas.microsoft.com/office/powerpoint/2010/main" val="3483390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18D02-D30F-0C47-9F51-723697953D1C}" type="datetimeFigureOut">
              <a:rPr lang="en-US" smtClean="0"/>
              <a:t>10/23/2023</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1FC5D-128A-1244-8646-24DEC241ECAE}" type="slidenum">
              <a:rPr lang="en-US" smtClean="0"/>
              <a:t>‹#›</a:t>
            </a:fld>
            <a:endParaRPr lang="en-US"/>
          </a:p>
        </p:txBody>
      </p:sp>
    </p:spTree>
    <p:extLst>
      <p:ext uri="{BB962C8B-B14F-4D97-AF65-F5344CB8AC3E}">
        <p14:creationId xmlns:p14="http://schemas.microsoft.com/office/powerpoint/2010/main" val="3553494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D47E48-734B-DF21-F40B-EB79A2F03BCA}"/>
              </a:ext>
            </a:extLst>
          </p:cNvPr>
          <p:cNvPicPr>
            <a:picLocks noChangeAspect="1"/>
          </p:cNvPicPr>
          <p:nvPr userDrawn="1"/>
        </p:nvPicPr>
        <p:blipFill>
          <a:blip r:embed="rId2"/>
          <a:stretch>
            <a:fillRect/>
          </a:stretch>
        </p:blipFill>
        <p:spPr>
          <a:xfrm>
            <a:off x="0" y="5820955"/>
            <a:ext cx="10058400" cy="1135626"/>
          </a:xfrm>
          <a:prstGeom prst="rect">
            <a:avLst/>
          </a:prstGeom>
        </p:spPr>
      </p:pic>
      <p:sp>
        <p:nvSpPr>
          <p:cNvPr id="3" name="Subtitle 2">
            <a:extLst>
              <a:ext uri="{FF2B5EF4-FFF2-40B4-BE49-F238E27FC236}">
                <a16:creationId xmlns:a16="http://schemas.microsoft.com/office/drawing/2014/main" id="{E8496E78-A59C-6B46-957C-2AAED916FC34}"/>
              </a:ext>
            </a:extLst>
          </p:cNvPr>
          <p:cNvSpPr>
            <a:spLocks noGrp="1"/>
          </p:cNvSpPr>
          <p:nvPr>
            <p:ph type="subTitle" idx="1" hasCustomPrompt="1"/>
          </p:nvPr>
        </p:nvSpPr>
        <p:spPr>
          <a:xfrm>
            <a:off x="324854" y="3189813"/>
            <a:ext cx="9408693" cy="982091"/>
          </a:xfrm>
        </p:spPr>
        <p:txBody>
          <a:bodyPr>
            <a:normAutofit/>
          </a:bodyPr>
          <a:lstStyle>
            <a:lvl1pPr marL="0" indent="0" algn="l">
              <a:buNone/>
              <a:defRPr sz="2400">
                <a:solidFill>
                  <a:schemeClr val="tx1"/>
                </a:solidFill>
                <a:latin typeface="Gill Sans MT" panose="020B0502020104020203" pitchFamily="34" charset="77"/>
              </a:defRPr>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dirty="0"/>
              <a:t>Click to edit master subtitle style</a:t>
            </a:r>
          </a:p>
        </p:txBody>
      </p:sp>
      <p:sp>
        <p:nvSpPr>
          <p:cNvPr id="6" name="Subtitle 2">
            <a:extLst>
              <a:ext uri="{FF2B5EF4-FFF2-40B4-BE49-F238E27FC236}">
                <a16:creationId xmlns:a16="http://schemas.microsoft.com/office/drawing/2014/main" id="{3D98BD55-45BF-917C-3A88-D615222699DD}"/>
              </a:ext>
            </a:extLst>
          </p:cNvPr>
          <p:cNvSpPr txBox="1">
            <a:spLocks/>
          </p:cNvSpPr>
          <p:nvPr userDrawn="1"/>
        </p:nvSpPr>
        <p:spPr>
          <a:xfrm>
            <a:off x="323246" y="6349990"/>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endParaRPr lang="en-US" dirty="0">
              <a:solidFill>
                <a:schemeClr val="bg1"/>
              </a:solidFill>
            </a:endParaRPr>
          </a:p>
        </p:txBody>
      </p:sp>
      <p:sp>
        <p:nvSpPr>
          <p:cNvPr id="7" name="Title Placeholder 1">
            <a:extLst>
              <a:ext uri="{FF2B5EF4-FFF2-40B4-BE49-F238E27FC236}">
                <a16:creationId xmlns:a16="http://schemas.microsoft.com/office/drawing/2014/main" id="{74BE0478-CF0E-9DB6-65B2-5F658840678C}"/>
              </a:ext>
            </a:extLst>
          </p:cNvPr>
          <p:cNvSpPr>
            <a:spLocks noGrp="1"/>
          </p:cNvSpPr>
          <p:nvPr>
            <p:ph type="title" hasCustomPrompt="1"/>
          </p:nvPr>
        </p:nvSpPr>
        <p:spPr>
          <a:xfrm>
            <a:off x="324854" y="2109099"/>
            <a:ext cx="7140362" cy="1080714"/>
          </a:xfrm>
          <a:prstGeom prst="rect">
            <a:avLst/>
          </a:prstGeom>
        </p:spPr>
        <p:txBody>
          <a:bodyPr vert="horz" lIns="0" tIns="45720" rIns="0" bIns="45720" rtlCol="0" anchor="t">
            <a:normAutofit/>
          </a:bodyPr>
          <a:lstStyle>
            <a:lvl1pPr>
              <a:defRPr sz="4800" b="1"/>
            </a:lvl1pPr>
          </a:lstStyle>
          <a:p>
            <a:r>
              <a:rPr lang="en-US" dirty="0"/>
              <a:t>Title here</a:t>
            </a:r>
          </a:p>
        </p:txBody>
      </p:sp>
      <p:sp>
        <p:nvSpPr>
          <p:cNvPr id="8" name="Date Placeholder 3">
            <a:extLst>
              <a:ext uri="{FF2B5EF4-FFF2-40B4-BE49-F238E27FC236}">
                <a16:creationId xmlns:a16="http://schemas.microsoft.com/office/drawing/2014/main" id="{A8043F1F-1A44-284C-B98C-28865FDDD3E6}"/>
              </a:ext>
            </a:extLst>
          </p:cNvPr>
          <p:cNvSpPr>
            <a:spLocks noGrp="1"/>
          </p:cNvSpPr>
          <p:nvPr>
            <p:ph type="dt" sz="half" idx="10"/>
          </p:nvPr>
        </p:nvSpPr>
        <p:spPr>
          <a:xfrm>
            <a:off x="262862" y="7264339"/>
            <a:ext cx="2497416" cy="413808"/>
          </a:xfrm>
          <a:prstGeom prst="rect">
            <a:avLst/>
          </a:prstGeom>
        </p:spPr>
        <p:txBody>
          <a:bodyPr/>
          <a:lstStyle>
            <a:lvl1pPr>
              <a:defRPr sz="1400">
                <a:solidFill>
                  <a:schemeClr val="tx1"/>
                </a:solidFill>
              </a:defRPr>
            </a:lvl1pPr>
          </a:lstStyle>
          <a:p>
            <a:fld id="{FBEE9B9C-86C9-4A1D-9FC7-946F055F473C}" type="datetime4">
              <a:rPr lang="en-US" smtClean="0"/>
              <a:pPr/>
              <a:t>October 23, 2023</a:t>
            </a:fld>
            <a:endParaRPr lang="en-US" dirty="0"/>
          </a:p>
        </p:txBody>
      </p:sp>
      <p:sp>
        <p:nvSpPr>
          <p:cNvPr id="10" name="Subtitle 2">
            <a:extLst>
              <a:ext uri="{FF2B5EF4-FFF2-40B4-BE49-F238E27FC236}">
                <a16:creationId xmlns:a16="http://schemas.microsoft.com/office/drawing/2014/main" id="{3D98BD55-45BF-917C-3A88-D615222699DD}"/>
              </a:ext>
            </a:extLst>
          </p:cNvPr>
          <p:cNvSpPr txBox="1">
            <a:spLocks/>
          </p:cNvSpPr>
          <p:nvPr userDrawn="1"/>
        </p:nvSpPr>
        <p:spPr>
          <a:xfrm>
            <a:off x="324854" y="6345676"/>
            <a:ext cx="9469077"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rgbClr val="043673"/>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r>
              <a:rPr lang="en-US" sz="2400" dirty="0">
                <a:solidFill>
                  <a:schemeClr val="bg1"/>
                </a:solidFill>
              </a:rPr>
              <a:t>Employer Health Programs</a:t>
            </a:r>
          </a:p>
        </p:txBody>
      </p:sp>
    </p:spTree>
    <p:extLst>
      <p:ext uri="{BB962C8B-B14F-4D97-AF65-F5344CB8AC3E}">
        <p14:creationId xmlns:p14="http://schemas.microsoft.com/office/powerpoint/2010/main" val="160277749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hasCustomPrompt="1"/>
          </p:nvPr>
        </p:nvSpPr>
        <p:spPr>
          <a:xfrm>
            <a:off x="336884" y="1469986"/>
            <a:ext cx="9396663" cy="5302731"/>
          </a:xfrm>
        </p:spPr>
        <p:txBody>
          <a:bodyPr vert="eaVert" tIns="0" bIns="0"/>
          <a:lstStyle/>
          <a:p>
            <a:pPr lvl="0"/>
            <a:r>
              <a:rPr lang="en-US" dirty="0"/>
              <a:t>Click to edit Master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29E941C3-4272-0049-B2CF-977CA107183E}"/>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9608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58200" y="1179092"/>
            <a:ext cx="1263315" cy="5640990"/>
          </a:xfrm>
        </p:spPr>
        <p:txBody>
          <a:bodyPr vert="eaVert" lIns="0" tIns="0" rIns="0" bIns="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9341" y="1179092"/>
            <a:ext cx="7981600" cy="5640989"/>
          </a:xfrm>
        </p:spPr>
        <p:txBody>
          <a:bodyPr vert="eaVert" tIns="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334844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2">
    <p:spTree>
      <p:nvGrpSpPr>
        <p:cNvPr id="1" name=""/>
        <p:cNvGrpSpPr/>
        <p:nvPr/>
      </p:nvGrpSpPr>
      <p:grpSpPr>
        <a:xfrm>
          <a:off x="0" y="0"/>
          <a:ext cx="0" cy="0"/>
          <a:chOff x="0" y="0"/>
          <a:chExt cx="0" cy="0"/>
        </a:xfrm>
      </p:grpSpPr>
      <p:sp>
        <p:nvSpPr>
          <p:cNvPr id="2" name="Title 1"/>
          <p:cNvSpPr>
            <a:spLocks noGrp="1"/>
          </p:cNvSpPr>
          <p:nvPr>
            <p:ph type="ctrTitle"/>
          </p:nvPr>
        </p:nvSpPr>
        <p:spPr>
          <a:xfrm>
            <a:off x="324853" y="2755232"/>
            <a:ext cx="9408694" cy="1222726"/>
          </a:xfrm>
        </p:spPr>
        <p:txBody>
          <a:bodyPr lIns="0" anchor="t">
            <a:normAutofit/>
          </a:bodyPr>
          <a:lstStyle>
            <a:lvl1pPr algn="l">
              <a:defRPr sz="5000" b="0" i="0">
                <a:solidFill>
                  <a:srgbClr val="043673"/>
                </a:solidFill>
                <a:latin typeface="Gill Sans MT" panose="020B0502020104020203" pitchFamily="34" charset="77"/>
              </a:defRPr>
            </a:lvl1pPr>
          </a:lstStyle>
          <a:p>
            <a:r>
              <a:rPr lang="en-US" smtClean="0"/>
              <a:t>Click to edit Master title style</a:t>
            </a:r>
            <a:endParaRPr lang="en-US" dirty="0"/>
          </a:p>
        </p:txBody>
      </p:sp>
      <p:sp>
        <p:nvSpPr>
          <p:cNvPr id="3" name="Subtitle 2"/>
          <p:cNvSpPr>
            <a:spLocks noGrp="1"/>
          </p:cNvSpPr>
          <p:nvPr>
            <p:ph type="subTitle" idx="1"/>
          </p:nvPr>
        </p:nvSpPr>
        <p:spPr>
          <a:xfrm>
            <a:off x="324852" y="4012860"/>
            <a:ext cx="9408694" cy="826574"/>
          </a:xfrm>
        </p:spPr>
        <p:txBody>
          <a:bodyPr>
            <a:normAutofit/>
          </a:bodyPr>
          <a:lstStyle>
            <a:lvl1pPr marL="0" indent="0" algn="l">
              <a:buNone/>
              <a:defRPr sz="2400" b="0" i="0">
                <a:solidFill>
                  <a:schemeClr val="tx1"/>
                </a:solidFill>
                <a:latin typeface="Gill Sans MT" panose="020B0502020104020203" pitchFamily="34" charset="77"/>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8" name="Rectangle 7">
            <a:extLst>
              <a:ext uri="{FF2B5EF4-FFF2-40B4-BE49-F238E27FC236}">
                <a16:creationId xmlns:a16="http://schemas.microsoft.com/office/drawing/2014/main" id="{4B8A1535-E296-5340-B697-93D76AB8AD96}"/>
              </a:ext>
            </a:extLst>
          </p:cNvPr>
          <p:cNvSpPr/>
          <p:nvPr userDrawn="1"/>
        </p:nvSpPr>
        <p:spPr>
          <a:xfrm>
            <a:off x="0" y="6500388"/>
            <a:ext cx="10058400" cy="1296999"/>
          </a:xfrm>
          <a:prstGeom prst="rect">
            <a:avLst/>
          </a:prstGeom>
          <a:solidFill>
            <a:srgbClr val="04367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p>
        </p:txBody>
      </p:sp>
    </p:spTree>
    <p:extLst>
      <p:ext uri="{BB962C8B-B14F-4D97-AF65-F5344CB8AC3E}">
        <p14:creationId xmlns:p14="http://schemas.microsoft.com/office/powerpoint/2010/main" val="227680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884" y="1507303"/>
            <a:ext cx="9396663" cy="4874305"/>
          </a:xfrm>
        </p:spPr>
        <p:txBody>
          <a:bodyPr/>
          <a:lstStyle>
            <a:lvl1pPr>
              <a:buClr>
                <a:srgbClr val="043673"/>
              </a:buClr>
              <a:defRPr/>
            </a:lvl1pPr>
            <a:lvl2pPr>
              <a:buClr>
                <a:srgbClr val="043673"/>
              </a:buClr>
              <a:defRPr lang="en-US" dirty="0" smtClean="0"/>
            </a:lvl2pPr>
            <a:lvl3pPr>
              <a:buClr>
                <a:srgbClr val="043673"/>
              </a:buClr>
              <a:defRPr/>
            </a:lvl3pPr>
            <a:lvl4pPr>
              <a:buClr>
                <a:srgbClr val="043673"/>
              </a:buClr>
              <a:defRPr/>
            </a:lvl4pPr>
            <a:lvl5pPr>
              <a:buClr>
                <a:srgbClr val="043673"/>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a:extLst>
              <a:ext uri="{FF2B5EF4-FFF2-40B4-BE49-F238E27FC236}">
                <a16:creationId xmlns:a16="http://schemas.microsoft.com/office/drawing/2014/main" id="{91F32255-DEEE-244B-9F39-EBF6577DE649}"/>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92755451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1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84" y="4042611"/>
            <a:ext cx="9396663" cy="935689"/>
          </a:xfrm>
        </p:spPr>
        <p:txBody>
          <a:bodyPr anchor="b">
            <a:normAutofit/>
          </a:bodyPr>
          <a:lstStyle>
            <a:lvl1pPr>
              <a:defRPr sz="4400"/>
            </a:lvl1pPr>
          </a:lstStyle>
          <a:p>
            <a:r>
              <a:rPr lang="en-US" smtClean="0"/>
              <a:t>Click to edit Master title style</a:t>
            </a:r>
            <a:endParaRPr lang="en-US" dirty="0"/>
          </a:p>
        </p:txBody>
      </p:sp>
      <p:sp>
        <p:nvSpPr>
          <p:cNvPr id="3" name="Text Placeholder 2"/>
          <p:cNvSpPr>
            <a:spLocks noGrp="1"/>
          </p:cNvSpPr>
          <p:nvPr>
            <p:ph type="body" idx="1"/>
          </p:nvPr>
        </p:nvSpPr>
        <p:spPr>
          <a:xfrm>
            <a:off x="336884" y="5008886"/>
            <a:ext cx="9396663" cy="1700212"/>
          </a:xfrm>
        </p:spPr>
        <p:txBody>
          <a:bodyPr>
            <a:normAutofit/>
          </a:bodyPr>
          <a:lstStyle>
            <a:lvl1pPr marL="0" indent="0">
              <a:buNone/>
              <a:defRPr sz="240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664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6884" y="1512920"/>
            <a:ext cx="4629451" cy="5084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57338" y="1512920"/>
            <a:ext cx="4576209" cy="50846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Placeholder 1">
            <a:extLst>
              <a:ext uri="{FF2B5EF4-FFF2-40B4-BE49-F238E27FC236}">
                <a16:creationId xmlns:a16="http://schemas.microsoft.com/office/drawing/2014/main" id="{C595FAFB-4DD6-E14A-AB6E-52FBD2381703}"/>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56112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6884" y="1513607"/>
            <a:ext cx="4611116" cy="704005"/>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4" name="Content Placeholder 3"/>
          <p:cNvSpPr>
            <a:spLocks noGrp="1"/>
          </p:cNvSpPr>
          <p:nvPr>
            <p:ph sz="half" idx="2"/>
          </p:nvPr>
        </p:nvSpPr>
        <p:spPr>
          <a:xfrm>
            <a:off x="324854" y="2378356"/>
            <a:ext cx="4611116" cy="4253936"/>
          </a:xfrm>
        </p:spPr>
        <p:txBody>
          <a:bodyPr/>
          <a:lstStyle>
            <a:lvl4pPr>
              <a:defRPr sz="140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5" y="1513609"/>
            <a:ext cx="4641481" cy="704004"/>
          </a:xfrm>
        </p:spPr>
        <p:txBody>
          <a:bodyPr anchor="b">
            <a:normAutofit/>
          </a:bodyPr>
          <a:lstStyle>
            <a:lvl1pPr marL="0" indent="0">
              <a:buNone/>
              <a:defRPr sz="260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Edit Master text styles</a:t>
            </a:r>
          </a:p>
        </p:txBody>
      </p:sp>
      <p:sp>
        <p:nvSpPr>
          <p:cNvPr id="6" name="Content Placeholder 5"/>
          <p:cNvSpPr>
            <a:spLocks noGrp="1"/>
          </p:cNvSpPr>
          <p:nvPr>
            <p:ph sz="quarter" idx="4"/>
          </p:nvPr>
        </p:nvSpPr>
        <p:spPr>
          <a:xfrm>
            <a:off x="5092066" y="2378356"/>
            <a:ext cx="4641480" cy="4253935"/>
          </a:xfrm>
        </p:spPr>
        <p:txBody>
          <a:bodyPr/>
          <a:lstStyle>
            <a:lvl4pPr>
              <a:defRPr sz="1400"/>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a:extLst>
              <a:ext uri="{FF2B5EF4-FFF2-40B4-BE49-F238E27FC236}">
                <a16:creationId xmlns:a16="http://schemas.microsoft.com/office/drawing/2014/main" id="{BCDC107E-C743-4C48-BAD3-CC78ADD2850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8"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41116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a:extLst>
              <a:ext uri="{FF2B5EF4-FFF2-40B4-BE49-F238E27FC236}">
                <a16:creationId xmlns:a16="http://schemas.microsoft.com/office/drawing/2014/main" id="{34ACE832-4F39-BB44-96E8-A1109281F858}"/>
              </a:ext>
            </a:extLst>
          </p:cNvPr>
          <p:cNvSpPr>
            <a:spLocks noGrp="1"/>
          </p:cNvSpPr>
          <p:nvPr>
            <p:ph type="title"/>
          </p:nvPr>
        </p:nvSpPr>
        <p:spPr>
          <a:xfrm>
            <a:off x="336884" y="389272"/>
            <a:ext cx="7140362" cy="1080714"/>
          </a:xfrm>
          <a:prstGeom prst="rect">
            <a:avLst/>
          </a:prstGeom>
        </p:spPr>
        <p:txBody>
          <a:bodyPr vert="horz" lIns="0" tIns="45720" rIns="0" bIns="45720" rtlCol="0" anchor="t">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186993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3"/>
          <p:cNvSpPr>
            <a:spLocks noGrp="1"/>
          </p:cNvSpPr>
          <p:nvPr>
            <p:ph type="dt" sz="half" idx="2"/>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56375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8915" y="1094872"/>
            <a:ext cx="3597417" cy="890337"/>
          </a:xfrm>
        </p:spPr>
        <p:txBody>
          <a:bodyPr anchor="t">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4288161" y="1094872"/>
            <a:ext cx="5445386" cy="5258893"/>
          </a:xfrm>
        </p:spPr>
        <p:txBody>
          <a:bodyPr/>
          <a:lstStyle>
            <a:lvl1pPr>
              <a:defRPr sz="2400"/>
            </a:lvl1pPr>
            <a:lvl2pPr>
              <a:defRPr sz="2000"/>
            </a:lvl2pPr>
            <a:lvl3pPr>
              <a:defRPr sz="1600"/>
            </a:lvl3pPr>
            <a:lvl4pPr>
              <a:defRPr sz="1400"/>
            </a:lvl4pPr>
            <a:lvl5pPr>
              <a:defRPr sz="1200"/>
            </a:lvl5pPr>
            <a:lvl6pPr>
              <a:defRPr sz="2200"/>
            </a:lvl6pPr>
            <a:lvl7pPr>
              <a:defRPr sz="2200"/>
            </a:lvl7pPr>
            <a:lvl8pPr>
              <a:defRPr sz="2200"/>
            </a:lvl8pPr>
            <a:lvl9pPr>
              <a:defRPr sz="2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8914" y="2053097"/>
            <a:ext cx="3597417" cy="425436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286315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885" y="1118932"/>
            <a:ext cx="3597417" cy="996696"/>
          </a:xfrm>
        </p:spPr>
        <p:txBody>
          <a:bodyPr anchor="t">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8934"/>
            <a:ext cx="5457417" cy="5282957"/>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336885" y="2157608"/>
            <a:ext cx="3597417" cy="4186407"/>
          </a:xfrm>
        </p:spPr>
        <p:txBody>
          <a:bodyPr>
            <a:normAutofit/>
          </a:bodyPr>
          <a:lstStyle>
            <a:lvl1pPr marL="0" indent="0">
              <a:buNone/>
              <a:defRPr sz="240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Edit Master text styles</a:t>
            </a:r>
          </a:p>
        </p:txBody>
      </p:sp>
      <p:sp>
        <p:nvSpPr>
          <p:cNvPr id="6" name="Date Placeholder 3"/>
          <p:cNvSpPr>
            <a:spLocks noGrp="1"/>
          </p:cNvSpPr>
          <p:nvPr>
            <p:ph type="dt" sz="half" idx="10"/>
          </p:nvPr>
        </p:nvSpPr>
        <p:spPr>
          <a:xfrm>
            <a:off x="259394" y="7203864"/>
            <a:ext cx="3108960" cy="413808"/>
          </a:xfrm>
          <a:prstGeom prst="rect">
            <a:avLst/>
          </a:prstGeom>
        </p:spPr>
        <p:txBody>
          <a:bodyPr vert="horz" lIns="91440" tIns="45720" rIns="91440" bIns="45720" rtlCol="0" anchor="ctr"/>
          <a:lstStyle>
            <a:lvl1pPr algn="l">
              <a:defRPr sz="1360">
                <a:solidFill>
                  <a:schemeClr val="tx1">
                    <a:tint val="75000"/>
                  </a:schemeClr>
                </a:solidFill>
              </a:defRPr>
            </a:lvl1pPr>
          </a:lstStyle>
          <a:p>
            <a:r>
              <a:rPr lang="en-US" b="1" dirty="0">
                <a:solidFill>
                  <a:schemeClr val="accent4"/>
                </a:solidFill>
              </a:rPr>
              <a:t>| </a:t>
            </a:r>
            <a:fld id="{82EBF240-A6A4-4792-91CB-7EC418E73C5C}" type="slidenum">
              <a:rPr lang="en-US" smtClean="0"/>
              <a:pPr/>
              <a:t>‹#›</a:t>
            </a:fld>
            <a:endParaRPr lang="en-US" dirty="0"/>
          </a:p>
        </p:txBody>
      </p:sp>
    </p:spTree>
    <p:extLst>
      <p:ext uri="{BB962C8B-B14F-4D97-AF65-F5344CB8AC3E}">
        <p14:creationId xmlns:p14="http://schemas.microsoft.com/office/powerpoint/2010/main" val="397279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6884" y="389272"/>
            <a:ext cx="7140362" cy="1080714"/>
          </a:xfrm>
          <a:prstGeom prst="rect">
            <a:avLst/>
          </a:prstGeom>
        </p:spPr>
        <p:txBody>
          <a:bodyPr vert="horz" lIns="0" tIns="0" rIns="0" bIns="0" rtlCol="0" anchor="t">
            <a:normAutofit/>
          </a:bodyPr>
          <a:lstStyle/>
          <a:p>
            <a:endParaRPr lang="en-US" dirty="0"/>
          </a:p>
        </p:txBody>
      </p:sp>
      <p:sp>
        <p:nvSpPr>
          <p:cNvPr id="3" name="Text Placeholder 2"/>
          <p:cNvSpPr>
            <a:spLocks noGrp="1"/>
          </p:cNvSpPr>
          <p:nvPr>
            <p:ph type="body" idx="1"/>
          </p:nvPr>
        </p:nvSpPr>
        <p:spPr>
          <a:xfrm>
            <a:off x="336884" y="1516281"/>
            <a:ext cx="9396663" cy="5243334"/>
          </a:xfrm>
          <a:prstGeom prst="rect">
            <a:avLst/>
          </a:prstGeom>
        </p:spPr>
        <p:txBody>
          <a:bodyPr vert="horz" lIns="0" tIns="0" rIns="0" bIns="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a:extLst>
              <a:ext uri="{FF2B5EF4-FFF2-40B4-BE49-F238E27FC236}">
                <a16:creationId xmlns:a16="http://schemas.microsoft.com/office/drawing/2014/main" id="{27F71DC8-C339-4A4D-9024-435D07206821}"/>
              </a:ext>
            </a:extLst>
          </p:cNvPr>
          <p:cNvSpPr/>
          <p:nvPr userDrawn="1"/>
        </p:nvSpPr>
        <p:spPr>
          <a:xfrm>
            <a:off x="0" y="6969572"/>
            <a:ext cx="10058400" cy="11133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485" dirty="0">
              <a:highlight>
                <a:srgbClr val="FFFF00"/>
              </a:highlight>
            </a:endParaRPr>
          </a:p>
        </p:txBody>
      </p:sp>
      <p:pic>
        <p:nvPicPr>
          <p:cNvPr id="10" name="Picture 9" descr="Text&#10;&#10;Description automatically generated">
            <a:extLst>
              <a:ext uri="{FF2B5EF4-FFF2-40B4-BE49-F238E27FC236}">
                <a16:creationId xmlns:a16="http://schemas.microsoft.com/office/drawing/2014/main" id="{F4EDA8C0-D29B-1ACD-5942-19BB70AA30C7}"/>
              </a:ext>
            </a:extLst>
          </p:cNvPr>
          <p:cNvPicPr>
            <a:picLocks noChangeAspect="1"/>
          </p:cNvPicPr>
          <p:nvPr userDrawn="1"/>
        </p:nvPicPr>
        <p:blipFill>
          <a:blip r:embed="rId14"/>
          <a:stretch>
            <a:fillRect/>
          </a:stretch>
        </p:blipFill>
        <p:spPr>
          <a:xfrm>
            <a:off x="7745328" y="7174990"/>
            <a:ext cx="2007469" cy="444682"/>
          </a:xfrm>
          <a:prstGeom prst="rect">
            <a:avLst/>
          </a:prstGeom>
        </p:spPr>
      </p:pic>
      <p:sp>
        <p:nvSpPr>
          <p:cNvPr id="9" name="Date Placeholder 3">
            <a:extLst>
              <a:ext uri="{FF2B5EF4-FFF2-40B4-BE49-F238E27FC236}">
                <a16:creationId xmlns:a16="http://schemas.microsoft.com/office/drawing/2014/main" id="{A8043F1F-1A44-284C-B98C-28865FDDD3E6}"/>
              </a:ext>
            </a:extLst>
          </p:cNvPr>
          <p:cNvSpPr>
            <a:spLocks noGrp="1"/>
          </p:cNvSpPr>
          <p:nvPr>
            <p:ph type="dt" sz="half" idx="2"/>
          </p:nvPr>
        </p:nvSpPr>
        <p:spPr>
          <a:xfrm>
            <a:off x="247364" y="7217845"/>
            <a:ext cx="2497416" cy="413808"/>
          </a:xfrm>
          <a:prstGeom prst="rect">
            <a:avLst/>
          </a:prstGeom>
        </p:spPr>
        <p:txBody>
          <a:bodyPr/>
          <a:lstStyle>
            <a:lvl1pPr>
              <a:defRPr sz="1400">
                <a:solidFill>
                  <a:schemeClr val="tx1"/>
                </a:solidFill>
              </a:defRPr>
            </a:lvl1pPr>
          </a:lstStyle>
          <a:p>
            <a:fld id="{82EBF240-A6A4-4792-91CB-7EC418E73C5C}" type="slidenum">
              <a:rPr lang="en-US" smtClean="0"/>
              <a:pPr/>
              <a:t>‹#›</a:t>
            </a:fld>
            <a:endParaRPr lang="en-US" dirty="0"/>
          </a:p>
        </p:txBody>
      </p:sp>
      <p:sp>
        <p:nvSpPr>
          <p:cNvPr id="8" name="TextBox 8">
            <a:extLst>
              <a:ext uri="{FF2B5EF4-FFF2-40B4-BE49-F238E27FC236}">
                <a16:creationId xmlns:a16="http://schemas.microsoft.com/office/drawing/2014/main" id="{FF97A51B-5ACA-47D8-B788-6BCC62B62674}"/>
              </a:ext>
            </a:extLst>
          </p:cNvPr>
          <p:cNvSpPr txBox="1"/>
          <p:nvPr userDrawn="1"/>
        </p:nvSpPr>
        <p:spPr>
          <a:xfrm>
            <a:off x="2744780" y="7243442"/>
            <a:ext cx="2568246"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400" dirty="0">
                <a:effectLst/>
                <a:latin typeface="+mj-lt"/>
                <a:ea typeface="Calibri" panose="020F0502020204030204" pitchFamily="34" charset="0"/>
                <a:cs typeface="Arial" panose="020B0604020202020204" pitchFamily="34" charset="0"/>
              </a:rPr>
              <a:t>Confidential – Internal Use Only</a:t>
            </a:r>
            <a:endParaRPr lang="en-US" dirty="0"/>
          </a:p>
        </p:txBody>
      </p:sp>
    </p:spTree>
    <p:extLst>
      <p:ext uri="{BB962C8B-B14F-4D97-AF65-F5344CB8AC3E}">
        <p14:creationId xmlns:p14="http://schemas.microsoft.com/office/powerpoint/2010/main" val="60810820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61" r:id="rId12"/>
  </p:sldLayoutIdLst>
  <p:hf hdr="0" ftr="0"/>
  <p:txStyles>
    <p:titleStyle>
      <a:lvl1pPr algn="l" defTabSz="1005840" rtl="0" eaLnBrk="1" latinLnBrk="0" hangingPunct="1">
        <a:lnSpc>
          <a:spcPct val="90000"/>
        </a:lnSpc>
        <a:spcBef>
          <a:spcPct val="0"/>
        </a:spcBef>
        <a:buNone/>
        <a:defRPr sz="3600" b="1" i="0" kern="1200">
          <a:solidFill>
            <a:srgbClr val="043673"/>
          </a:solidFill>
          <a:latin typeface="Gill Sans MT" panose="020B0502020104020203" pitchFamily="34" charset="77"/>
          <a:ea typeface="+mj-ea"/>
          <a:cs typeface="+mj-cs"/>
        </a:defRPr>
      </a:lvl1pPr>
    </p:titleStyle>
    <p:body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sz="2000" b="0" i="0" kern="120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48" userDrawn="1">
          <p15:clr>
            <a:srgbClr val="F26B43"/>
          </p15:clr>
        </p15:guide>
        <p15:guide id="2" pos="2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opkinsmedicine.org/community_physicians/patient_information/direct_primary_care.html"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4853" y="4849268"/>
            <a:ext cx="9408693" cy="982091"/>
          </a:xfrm>
        </p:spPr>
        <p:txBody>
          <a:bodyPr>
            <a:normAutofit fontScale="70000" lnSpcReduction="20000"/>
          </a:bodyPr>
          <a:lstStyle/>
          <a:p>
            <a:pPr>
              <a:lnSpc>
                <a:spcPct val="120000"/>
              </a:lnSpc>
            </a:pPr>
            <a:r>
              <a:rPr lang="en-US" altLang="en-US" b="1" dirty="0">
                <a:solidFill>
                  <a:srgbClr val="5C646F"/>
                </a:solidFill>
                <a:latin typeface="+mj-lt"/>
              </a:rPr>
              <a:t>Available to: </a:t>
            </a:r>
            <a:r>
              <a:rPr lang="en-US" altLang="en-US" dirty="0">
                <a:solidFill>
                  <a:srgbClr val="5C646F"/>
                </a:solidFill>
                <a:latin typeface="+mj-lt"/>
              </a:rPr>
              <a:t>Johns Hopkins Hospital, Johns Hopkins Health System Corporation, Johns Hopkins Medical Associates, Johns Hopkins Home and Community Based Services, Johns Hopkins Bayview Medical Center, Howard County </a:t>
            </a:r>
            <a:r>
              <a:rPr lang="en-US" altLang="en-US" dirty="0" smtClean="0">
                <a:solidFill>
                  <a:srgbClr val="5C646F"/>
                </a:solidFill>
                <a:latin typeface="+mj-lt"/>
              </a:rPr>
              <a:t>Medical Center, </a:t>
            </a:r>
            <a:r>
              <a:rPr lang="en-US" altLang="en-US" dirty="0">
                <a:solidFill>
                  <a:srgbClr val="5C646F"/>
                </a:solidFill>
                <a:latin typeface="+mj-lt"/>
              </a:rPr>
              <a:t>Sibley Memorial Hospital and Suburban Hospital</a:t>
            </a:r>
          </a:p>
        </p:txBody>
      </p:sp>
      <p:sp>
        <p:nvSpPr>
          <p:cNvPr id="3" name="Title 2"/>
          <p:cNvSpPr>
            <a:spLocks noGrp="1"/>
          </p:cNvSpPr>
          <p:nvPr>
            <p:ph type="title"/>
          </p:nvPr>
        </p:nvSpPr>
        <p:spPr>
          <a:xfrm>
            <a:off x="324853" y="2109099"/>
            <a:ext cx="8295272" cy="1080714"/>
          </a:xfrm>
        </p:spPr>
        <p:txBody>
          <a:bodyPr>
            <a:normAutofit fontScale="90000"/>
          </a:bodyPr>
          <a:lstStyle/>
          <a:p>
            <a:r>
              <a:rPr lang="en-US" dirty="0" smtClean="0"/>
              <a:t>Johns Hopkins Direct Primary</a:t>
            </a:r>
            <a:br>
              <a:rPr lang="en-US" dirty="0" smtClean="0"/>
            </a:br>
            <a:r>
              <a:rPr lang="en-US" dirty="0" smtClean="0"/>
              <a:t>Care (DPC) Plan</a:t>
            </a:r>
            <a:endParaRPr lang="en-US" dirty="0"/>
          </a:p>
        </p:txBody>
      </p:sp>
      <p:sp>
        <p:nvSpPr>
          <p:cNvPr id="4" name="Date Placeholder 3"/>
          <p:cNvSpPr>
            <a:spLocks noGrp="1"/>
          </p:cNvSpPr>
          <p:nvPr>
            <p:ph type="dt" sz="half" idx="10"/>
          </p:nvPr>
        </p:nvSpPr>
        <p:spPr/>
        <p:txBody>
          <a:bodyPr/>
          <a:lstStyle/>
          <a:p>
            <a:fld id="{FBEE9B9C-86C9-4A1D-9FC7-946F055F473C}" type="datetime4">
              <a:rPr lang="en-US" smtClean="0"/>
              <a:pPr/>
              <a:t>October 23, 2023</a:t>
            </a:fld>
            <a:endParaRPr lang="en-US" dirty="0"/>
          </a:p>
        </p:txBody>
      </p:sp>
      <p:sp>
        <p:nvSpPr>
          <p:cNvPr id="5" name="Subtitle 1"/>
          <p:cNvSpPr txBox="1">
            <a:spLocks/>
          </p:cNvSpPr>
          <p:nvPr/>
        </p:nvSpPr>
        <p:spPr>
          <a:xfrm>
            <a:off x="324852" y="3460249"/>
            <a:ext cx="9408693" cy="982091"/>
          </a:xfrm>
          <a:prstGeom prst="rect">
            <a:avLst/>
          </a:prstGeom>
        </p:spPr>
        <p:txBody>
          <a:bodyPr vert="horz" lIns="0" tIns="0" rIns="0" bIns="0" rtlCol="0">
            <a:normAutofit/>
          </a:bodyPr>
          <a:lstStyle>
            <a:lvl1pPr marL="0" indent="0" algn="l" defTabSz="1005840" rtl="0" eaLnBrk="1" latinLnBrk="0" hangingPunct="1">
              <a:lnSpc>
                <a:spcPct val="90000"/>
              </a:lnSpc>
              <a:spcBef>
                <a:spcPts val="1100"/>
              </a:spcBef>
              <a:buClr>
                <a:srgbClr val="043673"/>
              </a:buClr>
              <a:buFont typeface="Arial" panose="020B0604020202020204" pitchFamily="34" charset="0"/>
              <a:buNone/>
              <a:defRPr sz="2400" b="0" i="0" kern="1200">
                <a:solidFill>
                  <a:schemeClr val="tx1"/>
                </a:solidFill>
                <a:latin typeface="Gill Sans MT" panose="020B0502020104020203" pitchFamily="34" charset="77"/>
                <a:ea typeface="+mn-ea"/>
                <a:cs typeface="+mn-cs"/>
              </a:defRPr>
            </a:lvl1pPr>
            <a:lvl2pPr marL="377190" indent="0" algn="ctr" defTabSz="1005840" rtl="0" eaLnBrk="1" latinLnBrk="0" hangingPunct="1">
              <a:lnSpc>
                <a:spcPct val="90000"/>
              </a:lnSpc>
              <a:spcBef>
                <a:spcPts val="550"/>
              </a:spcBef>
              <a:buClr>
                <a:srgbClr val="043673"/>
              </a:buClr>
              <a:buFont typeface="Arial" panose="020B0604020202020204" pitchFamily="34" charset="0"/>
              <a:buNone/>
              <a:defRPr sz="1650" b="0" i="0" kern="1200">
                <a:solidFill>
                  <a:schemeClr val="tx1"/>
                </a:solidFill>
                <a:latin typeface="Gill Sans MT" panose="020B0502020104020203" pitchFamily="34" charset="77"/>
                <a:ea typeface="+mn-ea"/>
                <a:cs typeface="+mn-cs"/>
              </a:defRPr>
            </a:lvl2pPr>
            <a:lvl3pPr marL="754380" indent="0" algn="ctr" defTabSz="1005840" rtl="0" eaLnBrk="1" latinLnBrk="0" hangingPunct="1">
              <a:lnSpc>
                <a:spcPct val="90000"/>
              </a:lnSpc>
              <a:spcBef>
                <a:spcPts val="550"/>
              </a:spcBef>
              <a:buClr>
                <a:srgbClr val="043673"/>
              </a:buClr>
              <a:buFont typeface="Arial" panose="020B0604020202020204" pitchFamily="34" charset="0"/>
              <a:buNone/>
              <a:defRPr sz="1485" b="0" i="0" kern="1200">
                <a:solidFill>
                  <a:schemeClr val="tx1"/>
                </a:solidFill>
                <a:latin typeface="Gill Sans MT" panose="020B0502020104020203" pitchFamily="34" charset="77"/>
                <a:ea typeface="+mn-ea"/>
                <a:cs typeface="+mn-cs"/>
              </a:defRPr>
            </a:lvl3pPr>
            <a:lvl4pPr marL="113157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4pPr>
            <a:lvl5pPr marL="1508760" indent="0" algn="ctr" defTabSz="1005840" rtl="0" eaLnBrk="1" latinLnBrk="0" hangingPunct="1">
              <a:lnSpc>
                <a:spcPct val="90000"/>
              </a:lnSpc>
              <a:spcBef>
                <a:spcPts val="550"/>
              </a:spcBef>
              <a:buClr>
                <a:srgbClr val="043673"/>
              </a:buClr>
              <a:buFont typeface="Arial" panose="020B0604020202020204" pitchFamily="34" charset="0"/>
              <a:buNone/>
              <a:defRPr sz="1320" b="0" i="0" kern="1200">
                <a:solidFill>
                  <a:schemeClr val="tx1"/>
                </a:solidFill>
                <a:latin typeface="Gill Sans MT" panose="020B0502020104020203" pitchFamily="34" charset="77"/>
                <a:ea typeface="+mn-ea"/>
                <a:cs typeface="+mn-cs"/>
              </a:defRPr>
            </a:lvl5pPr>
            <a:lvl6pPr marL="188595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6pPr>
            <a:lvl7pPr marL="226314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7pPr>
            <a:lvl8pPr marL="264033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8pPr>
            <a:lvl9pPr marL="3017520" indent="0" algn="ctr" defTabSz="1005840" rtl="0" eaLnBrk="1" latinLnBrk="0" hangingPunct="1">
              <a:lnSpc>
                <a:spcPct val="90000"/>
              </a:lnSpc>
              <a:spcBef>
                <a:spcPts val="550"/>
              </a:spcBef>
              <a:buFont typeface="Arial" panose="020B0604020202020204" pitchFamily="34" charset="0"/>
              <a:buNone/>
              <a:defRPr sz="1320" kern="1200">
                <a:solidFill>
                  <a:schemeClr val="tx1"/>
                </a:solidFill>
                <a:latin typeface="+mn-lt"/>
                <a:ea typeface="+mn-ea"/>
                <a:cs typeface="+mn-cs"/>
              </a:defRPr>
            </a:lvl9pPr>
          </a:lstStyle>
          <a:p>
            <a:pPr>
              <a:lnSpc>
                <a:spcPct val="120000"/>
              </a:lnSpc>
            </a:pPr>
            <a:r>
              <a:rPr lang="en-US" altLang="en-US" dirty="0" smtClean="0">
                <a:latin typeface="+mj-lt"/>
              </a:rPr>
              <a:t>2024 Plan Overview</a:t>
            </a:r>
            <a:endParaRPr lang="en-US" altLang="en-US" dirty="0">
              <a:latin typeface="+mj-lt"/>
            </a:endParaRP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93136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321341" cy="1080714"/>
          </a:xfrm>
        </p:spPr>
        <p:txBody>
          <a:bodyPr/>
          <a:lstStyle/>
          <a:p>
            <a:r>
              <a:rPr lang="en-US" dirty="0"/>
              <a:t>Johns Hopkins DPC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10</a:t>
            </a:fld>
            <a:endParaRPr lang="en-US" dirty="0"/>
          </a:p>
        </p:txBody>
      </p:sp>
      <p:sp>
        <p:nvSpPr>
          <p:cNvPr id="6" name="Content Placeholder 1"/>
          <p:cNvSpPr txBox="1">
            <a:spLocks/>
          </p:cNvSpPr>
          <p:nvPr/>
        </p:nvSpPr>
        <p:spPr>
          <a:xfrm>
            <a:off x="336884" y="1518877"/>
            <a:ext cx="9396663" cy="5407847"/>
          </a:xfrm>
          <a:prstGeom prst="rect">
            <a:avLst/>
          </a:prstGeom>
        </p:spPr>
        <p:txBody>
          <a:bodyPr vert="horz" lIns="0" tIns="0" rIns="0" bIns="0" rtlCol="0">
            <a:normAutofit/>
          </a:bodyPr>
          <a:lstStyle>
            <a:lvl1pPr marL="251460" indent="-251460" algn="l" defTabSz="1005840" rtl="0" eaLnBrk="1" latinLnBrk="0" hangingPunct="1">
              <a:lnSpc>
                <a:spcPct val="90000"/>
              </a:lnSpc>
              <a:spcBef>
                <a:spcPts val="1100"/>
              </a:spcBef>
              <a:buClr>
                <a:srgbClr val="043673"/>
              </a:buClr>
              <a:buFont typeface="Arial" panose="020B0604020202020204" pitchFamily="34" charset="0"/>
              <a:buChar char="•"/>
              <a:defRPr sz="2400" b="0" i="0" kern="1200">
                <a:solidFill>
                  <a:schemeClr val="tx1"/>
                </a:solidFill>
                <a:latin typeface="Gill Sans MT" panose="020B0502020104020203" pitchFamily="34" charset="77"/>
                <a:ea typeface="+mn-ea"/>
                <a:cs typeface="+mn-cs"/>
              </a:defRPr>
            </a:lvl1pPr>
            <a:lvl2pPr marL="754380" indent="-251460" algn="l" defTabSz="1005840" rtl="0" eaLnBrk="1" latinLnBrk="0" hangingPunct="1">
              <a:lnSpc>
                <a:spcPct val="90000"/>
              </a:lnSpc>
              <a:spcBef>
                <a:spcPts val="550"/>
              </a:spcBef>
              <a:buClr>
                <a:srgbClr val="043673"/>
              </a:buClr>
              <a:buFont typeface="Arial" panose="020B0604020202020204" pitchFamily="34" charset="0"/>
              <a:buChar char="•"/>
              <a:defRPr lang="en-US" sz="2000" b="0" i="0" kern="1200" dirty="0" smtClean="0">
                <a:solidFill>
                  <a:schemeClr val="tx1"/>
                </a:solidFill>
                <a:latin typeface="Gill Sans MT" panose="020B0502020104020203" pitchFamily="34" charset="77"/>
                <a:ea typeface="+mn-ea"/>
                <a:cs typeface="+mn-cs"/>
              </a:defRPr>
            </a:lvl2pPr>
            <a:lvl3pPr marL="1257300" indent="-251460" algn="l" defTabSz="1005840" rtl="0" eaLnBrk="1" latinLnBrk="0" hangingPunct="1">
              <a:lnSpc>
                <a:spcPct val="90000"/>
              </a:lnSpc>
              <a:spcBef>
                <a:spcPts val="550"/>
              </a:spcBef>
              <a:buClr>
                <a:srgbClr val="043673"/>
              </a:buClr>
              <a:buFont typeface="Arial" panose="020B0604020202020204" pitchFamily="34" charset="0"/>
              <a:buChar char="•"/>
              <a:defRPr sz="1600" b="0" i="0" kern="1200">
                <a:solidFill>
                  <a:schemeClr val="tx1"/>
                </a:solidFill>
                <a:latin typeface="Gill Sans MT" panose="020B0502020104020203" pitchFamily="34" charset="77"/>
                <a:ea typeface="+mn-ea"/>
                <a:cs typeface="+mn-cs"/>
              </a:defRPr>
            </a:lvl3pPr>
            <a:lvl4pPr marL="1760220" indent="-251460" algn="l" defTabSz="1005840" rtl="0" eaLnBrk="1" latinLnBrk="0" hangingPunct="1">
              <a:lnSpc>
                <a:spcPct val="90000"/>
              </a:lnSpc>
              <a:spcBef>
                <a:spcPts val="550"/>
              </a:spcBef>
              <a:buClr>
                <a:srgbClr val="043673"/>
              </a:buClr>
              <a:buFont typeface="Arial" panose="020B0604020202020204" pitchFamily="34" charset="0"/>
              <a:buChar char="•"/>
              <a:defRPr sz="1400" b="0" i="0" kern="1200">
                <a:solidFill>
                  <a:schemeClr val="tx1"/>
                </a:solidFill>
                <a:latin typeface="Gill Sans MT" panose="020B0502020104020203" pitchFamily="34" charset="77"/>
                <a:ea typeface="+mn-ea"/>
                <a:cs typeface="+mn-cs"/>
              </a:defRPr>
            </a:lvl4pPr>
            <a:lvl5pPr marL="2263140" indent="-251460" algn="l" defTabSz="1005840" rtl="0" eaLnBrk="1" latinLnBrk="0" hangingPunct="1">
              <a:lnSpc>
                <a:spcPct val="90000"/>
              </a:lnSpc>
              <a:spcBef>
                <a:spcPts val="550"/>
              </a:spcBef>
              <a:buClr>
                <a:srgbClr val="043673"/>
              </a:buClr>
              <a:buFont typeface="Arial" panose="020B0604020202020204" pitchFamily="34" charset="0"/>
              <a:buChar char="•"/>
              <a:defRPr sz="1200" b="0" i="0" kern="1200">
                <a:solidFill>
                  <a:schemeClr val="tx1"/>
                </a:solidFill>
                <a:latin typeface="Gill Sans MT" panose="020B0502020104020203" pitchFamily="34" charset="77"/>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spcBef>
                <a:spcPct val="0"/>
              </a:spcBef>
              <a:buFont typeface="Arial" panose="020B0604020202020204" pitchFamily="34" charset="0"/>
              <a:buNone/>
            </a:pPr>
            <a:r>
              <a:rPr lang="en-US" altLang="en-US" b="1" dirty="0" smtClean="0">
                <a:latin typeface="+mj-lt"/>
              </a:rPr>
              <a:t>Telemedicine</a:t>
            </a:r>
          </a:p>
          <a:p>
            <a:pPr>
              <a:spcBef>
                <a:spcPct val="0"/>
              </a:spcBef>
              <a:buFont typeface="Arial" panose="020B0604020202020204" pitchFamily="34" charset="0"/>
              <a:buNone/>
            </a:pPr>
            <a:endParaRPr lang="en-US" altLang="en-US" sz="1800" b="1" dirty="0" smtClean="0">
              <a:latin typeface="+mj-lt"/>
            </a:endParaRPr>
          </a:p>
          <a:p>
            <a:pPr>
              <a:spcBef>
                <a:spcPct val="0"/>
              </a:spcBef>
              <a:buFont typeface="Wingdings" panose="05000000000000000000" pitchFamily="2" charset="2"/>
              <a:buChar char="§"/>
            </a:pPr>
            <a:r>
              <a:rPr lang="en-US" altLang="en-US" sz="1800" b="1" dirty="0" smtClean="0">
                <a:latin typeface="+mj-lt"/>
              </a:rPr>
              <a:t>Johns Hopkins </a:t>
            </a:r>
            <a:r>
              <a:rPr lang="en-US" altLang="en-US" sz="1800" b="1" dirty="0" err="1" smtClean="0">
                <a:latin typeface="+mj-lt"/>
              </a:rPr>
              <a:t>OnDemand</a:t>
            </a:r>
            <a:r>
              <a:rPr lang="en-US" altLang="en-US" sz="1800" b="1" dirty="0" smtClean="0">
                <a:latin typeface="+mj-lt"/>
              </a:rPr>
              <a:t> Virtual Care</a:t>
            </a:r>
          </a:p>
          <a:p>
            <a:pPr lvl="1">
              <a:spcBef>
                <a:spcPct val="0"/>
              </a:spcBef>
              <a:spcAft>
                <a:spcPts val="525"/>
              </a:spcAft>
              <a:buFont typeface="Wingdings" panose="05000000000000000000" pitchFamily="2" charset="2"/>
              <a:buChar char="§"/>
            </a:pPr>
            <a:r>
              <a:rPr lang="en-US" altLang="en-US" sz="1600" dirty="0" smtClean="0">
                <a:latin typeface="+mj-lt"/>
              </a:rPr>
              <a:t>In minutes, you can connect to a health care provider for a video visit, using your mobile device or computer, 24 hours a day, seven days a week. No need to schedule an appointment—a health care provider will review your symptoms and prescribe medications, as necessary. Use this service if you or your family members experience minor, urgent care concerns such as, but not limited to:</a:t>
            </a: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endParaRPr lang="en-US" altLang="en-US" sz="1600" dirty="0" smtClean="0">
              <a:latin typeface="+mj-lt"/>
            </a:endParaRPr>
          </a:p>
          <a:p>
            <a:pPr lvl="1">
              <a:spcBef>
                <a:spcPct val="0"/>
              </a:spcBef>
              <a:spcAft>
                <a:spcPts val="525"/>
              </a:spcAft>
              <a:buFont typeface="Wingdings" panose="05000000000000000000" pitchFamily="2" charset="2"/>
              <a:buChar char="§"/>
            </a:pPr>
            <a:r>
              <a:rPr lang="en-US" altLang="en-US" sz="1600" dirty="0" smtClean="0">
                <a:latin typeface="+mj-lt"/>
              </a:rPr>
              <a:t>Member cost-share: $0 copay; 100% covered</a:t>
            </a:r>
          </a:p>
          <a:p>
            <a:pPr>
              <a:spcBef>
                <a:spcPct val="0"/>
              </a:spcBef>
              <a:spcAft>
                <a:spcPts val="525"/>
              </a:spcAft>
              <a:buClr>
                <a:srgbClr val="009CA6"/>
              </a:buClr>
              <a:buFont typeface="Arial" panose="020B0604020202020204" pitchFamily="34" charset="0"/>
              <a:buNone/>
            </a:pPr>
            <a:endParaRPr lang="en-US" altLang="en-US" sz="1800" b="1" dirty="0" smtClean="0">
              <a:latin typeface="+mj-lt"/>
            </a:endParaRPr>
          </a:p>
          <a:p>
            <a:pPr>
              <a:spcBef>
                <a:spcPct val="0"/>
              </a:spcBef>
              <a:spcAft>
                <a:spcPts val="525"/>
              </a:spcAft>
              <a:buFont typeface="Wingdings" panose="05000000000000000000" pitchFamily="2" charset="2"/>
              <a:buChar char="§"/>
            </a:pPr>
            <a:r>
              <a:rPr lang="en-US" altLang="en-US" sz="1800" b="1" dirty="0" smtClean="0">
                <a:latin typeface="+mj-lt"/>
              </a:rPr>
              <a:t>Medical Advice Messaging </a:t>
            </a:r>
          </a:p>
          <a:p>
            <a:pPr lvl="1">
              <a:spcBef>
                <a:spcPct val="0"/>
              </a:spcBef>
              <a:spcAft>
                <a:spcPts val="525"/>
              </a:spcAft>
              <a:buFont typeface="Wingdings" panose="05000000000000000000" pitchFamily="2" charset="2"/>
              <a:buChar char="§"/>
            </a:pPr>
            <a:r>
              <a:rPr lang="en-US" altLang="en-US" sz="1600" dirty="0" smtClean="0">
                <a:latin typeface="+mj-lt"/>
              </a:rPr>
              <a:t>$5 copay; deductible waived for billable email messaging with provider</a:t>
            </a:r>
            <a:endParaRPr lang="en-US" altLang="en-US" sz="1600" b="1" dirty="0" smtClean="0">
              <a:latin typeface="+mj-lt"/>
            </a:endParaRPr>
          </a:p>
          <a:p>
            <a:pPr>
              <a:spcBef>
                <a:spcPct val="0"/>
              </a:spcBef>
              <a:spcAft>
                <a:spcPts val="525"/>
              </a:spcAft>
              <a:buClr>
                <a:srgbClr val="009CA6"/>
              </a:buClr>
              <a:buFont typeface="Arial" panose="020B0604020202020204" pitchFamily="34" charset="0"/>
              <a:buNone/>
            </a:pPr>
            <a:endParaRPr lang="en-US" altLang="en-US" sz="1800" b="1" dirty="0" smtClean="0">
              <a:latin typeface="+mj-lt"/>
            </a:endParaRPr>
          </a:p>
          <a:p>
            <a:pPr>
              <a:spcBef>
                <a:spcPct val="0"/>
              </a:spcBef>
              <a:spcAft>
                <a:spcPts val="525"/>
              </a:spcAft>
              <a:buFont typeface="Wingdings" panose="05000000000000000000" pitchFamily="2" charset="2"/>
              <a:buChar char="§"/>
            </a:pPr>
            <a:r>
              <a:rPr lang="en-US" altLang="en-US" sz="1800" b="1" dirty="0" smtClean="0">
                <a:latin typeface="+mj-lt"/>
              </a:rPr>
              <a:t>Virtual Care</a:t>
            </a:r>
          </a:p>
          <a:p>
            <a:pPr lvl="1">
              <a:spcBef>
                <a:spcPct val="0"/>
              </a:spcBef>
              <a:spcAft>
                <a:spcPts val="525"/>
              </a:spcAft>
              <a:buFont typeface="Wingdings" panose="05000000000000000000" pitchFamily="2" charset="2"/>
              <a:buChar char="§"/>
            </a:pPr>
            <a:r>
              <a:rPr lang="en-US" altLang="en-US" sz="1600" dirty="0" smtClean="0">
                <a:latin typeface="+mj-lt"/>
              </a:rPr>
              <a:t>Telemedicine virtual care visits are covered the same as the in-person service</a:t>
            </a:r>
            <a:endParaRPr lang="en-US" altLang="en-US" sz="1600" dirty="0">
              <a:latin typeface="+mj-lt"/>
              <a:ea typeface="MS PGothic" panose="020B0600070205080204" pitchFamily="34" charset="-128"/>
            </a:endParaRPr>
          </a:p>
        </p:txBody>
      </p:sp>
      <p:sp>
        <p:nvSpPr>
          <p:cNvPr id="8" name="TextBox 7"/>
          <p:cNvSpPr txBox="1"/>
          <p:nvPr/>
        </p:nvSpPr>
        <p:spPr>
          <a:xfrm>
            <a:off x="1227492" y="3277308"/>
            <a:ext cx="2924175" cy="2222147"/>
          </a:xfrm>
          <a:prstGeom prst="rect">
            <a:avLst/>
          </a:prstGeom>
          <a:noFill/>
        </p:spPr>
        <p:txBody>
          <a:bodyPr wrap="square" numCol="2" rtlCol="0">
            <a:spAutoFit/>
          </a:bodyPr>
          <a:lstStyle/>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Cold, flu and sinus symptoms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Respiratory infection</a:t>
            </a: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smtClean="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endParaRPr lang="en-US" altLang="en-US" sz="1400" dirty="0" smtClean="0">
              <a:latin typeface="+mj-lt"/>
            </a:endParaRPr>
          </a:p>
          <a:p>
            <a:pPr marL="91440" defTabSz="1005840">
              <a:lnSpc>
                <a:spcPct val="90000"/>
              </a:lnSpc>
              <a:spcBef>
                <a:spcPct val="0"/>
              </a:spcBef>
              <a:spcAft>
                <a:spcPts val="525"/>
              </a:spcAft>
              <a:buClr>
                <a:srgbClr val="043673"/>
              </a:buClr>
            </a:pPr>
            <a:endParaRPr lang="en-US" altLang="en-US" sz="1400" dirty="0">
              <a:latin typeface="+mj-lt"/>
            </a:endParaRP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Rashes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Allergies</a:t>
            </a:r>
          </a:p>
          <a:p>
            <a:pPr marL="342900" indent="-251460" defTabSz="1005840">
              <a:lnSpc>
                <a:spcPct val="90000"/>
              </a:lnSpc>
              <a:spcBef>
                <a:spcPct val="0"/>
              </a:spcBef>
              <a:spcAft>
                <a:spcPts val="525"/>
              </a:spcAft>
              <a:buClr>
                <a:srgbClr val="043673"/>
              </a:buClr>
              <a:buFont typeface="Wingdings" panose="05000000000000000000" pitchFamily="2" charset="2"/>
              <a:buChar char="§"/>
            </a:pPr>
            <a:r>
              <a:rPr lang="en-US" altLang="en-US" sz="1400" dirty="0">
                <a:latin typeface="+mj-lt"/>
              </a:rPr>
              <a:t>Pinkeye</a:t>
            </a:r>
          </a:p>
        </p:txBody>
      </p:sp>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48427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601968" cy="1080714"/>
          </a:xfrm>
        </p:spPr>
        <p:txBody>
          <a:bodyPr/>
          <a:lstStyle/>
          <a:p>
            <a:r>
              <a:rPr lang="en-US" dirty="0"/>
              <a:t>Johns Hopkins DPC </a:t>
            </a:r>
            <a:r>
              <a:rPr lang="en-US" dirty="0" smtClean="0"/>
              <a:t>Pharmacy Plan</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93176656"/>
              </p:ext>
            </p:extLst>
          </p:nvPr>
        </p:nvGraphicFramePr>
        <p:xfrm>
          <a:off x="1033102" y="1169083"/>
          <a:ext cx="7905750" cy="5671544"/>
        </p:xfrm>
        <a:graphic>
          <a:graphicData uri="http://schemas.openxmlformats.org/drawingml/2006/table">
            <a:tbl>
              <a:tblPr/>
              <a:tblGrid>
                <a:gridCol w="1822450">
                  <a:extLst>
                    <a:ext uri="{9D8B030D-6E8A-4147-A177-3AD203B41FA5}">
                      <a16:colId xmlns:a16="http://schemas.microsoft.com/office/drawing/2014/main" val="3040365972"/>
                    </a:ext>
                  </a:extLst>
                </a:gridCol>
                <a:gridCol w="1603375">
                  <a:extLst>
                    <a:ext uri="{9D8B030D-6E8A-4147-A177-3AD203B41FA5}">
                      <a16:colId xmlns:a16="http://schemas.microsoft.com/office/drawing/2014/main" val="2140926339"/>
                    </a:ext>
                  </a:extLst>
                </a:gridCol>
                <a:gridCol w="1338262">
                  <a:extLst>
                    <a:ext uri="{9D8B030D-6E8A-4147-A177-3AD203B41FA5}">
                      <a16:colId xmlns:a16="http://schemas.microsoft.com/office/drawing/2014/main" val="3577899909"/>
                    </a:ext>
                  </a:extLst>
                </a:gridCol>
                <a:gridCol w="1536700">
                  <a:extLst>
                    <a:ext uri="{9D8B030D-6E8A-4147-A177-3AD203B41FA5}">
                      <a16:colId xmlns:a16="http://schemas.microsoft.com/office/drawing/2014/main" val="1141185835"/>
                    </a:ext>
                  </a:extLst>
                </a:gridCol>
                <a:gridCol w="1604963">
                  <a:extLst>
                    <a:ext uri="{9D8B030D-6E8A-4147-A177-3AD203B41FA5}">
                      <a16:colId xmlns:a16="http://schemas.microsoft.com/office/drawing/2014/main" val="327425055"/>
                    </a:ext>
                  </a:extLst>
                </a:gridCol>
              </a:tblGrid>
              <a:tr h="1050914">
                <a:tc gridSpan="2">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Services and Supplies (In Alphabetical Order)</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378"/>
                    </a:solidFill>
                  </a:tcPr>
                </a:tc>
                <a:tc h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In-Network Retail Pharmacy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72D5F"/>
                    </a:solidFill>
                  </a:tcPr>
                </a:tc>
                <a:tc>
                  <a:txBody>
                    <a:bodyPr/>
                    <a:lstStyle>
                      <a:lvl1pPr>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In-Network</a:t>
                      </a:r>
                      <a:b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b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Retail Pharmacy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(90-day supply)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72D5F"/>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endParaRP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Mail Order </a:t>
                      </a:r>
                    </a:p>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bg1"/>
                          </a:solidFill>
                          <a:effectLst/>
                          <a:latin typeface="Gill Sans MT" panose="020B0502020104020203" pitchFamily="34" charset="0"/>
                          <a:ea typeface="MS PGothic" panose="020B0600070205080204" pitchFamily="34" charset="-128"/>
                        </a:rPr>
                        <a:t>(90-day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72D5F"/>
                    </a:solidFill>
                  </a:tcPr>
                </a:tc>
                <a:extLst>
                  <a:ext uri="{0D108BD9-81ED-4DB2-BD59-A6C34878D82A}">
                    <a16:rowId xmlns:a16="http://schemas.microsoft.com/office/drawing/2014/main" val="2609177880"/>
                  </a:ext>
                </a:extLst>
              </a:tr>
              <a:tr h="295272">
                <a:tc rowSpan="3">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Oral Contraceptives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230701554"/>
                  </a:ext>
                </a:extLst>
              </a:tr>
              <a:tr h="481008">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Preferred </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437727191"/>
                  </a:ext>
                </a:extLst>
              </a:tr>
              <a:tr h="285747">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16231171"/>
                  </a:ext>
                </a:extLst>
              </a:tr>
              <a:tr h="295272">
                <a:tc rowSpan="6">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Prescriptions</a:t>
                      </a: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Generic</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$10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15438077"/>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$40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$120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$80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764252871"/>
                  </a:ext>
                </a:extLst>
              </a:tr>
              <a:tr h="295272">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Non-preferred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Gill Sans MT" panose="020B0502020104020203" pitchFamily="34" charset="0"/>
                          <a:ea typeface="MS PGothic" panose="020B0600070205080204" pitchFamily="34" charset="-128"/>
                        </a:rPr>
                        <a:t>$65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$195</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668134420"/>
                  </a:ext>
                </a:extLst>
              </a:tr>
              <a:tr h="835015">
                <a:tc vMerge="1">
                  <a:txBody>
                    <a:bodyPr/>
                    <a:lstStyle/>
                    <a:p>
                      <a:endParaRPr lang="en-US"/>
                    </a:p>
                  </a:txBody>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l"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Brand with Generic Equivalent</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$65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$195 plus the cost differential 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887413">
                        <a:lnSpc>
                          <a:spcPct val="90000"/>
                        </a:lnSpc>
                        <a:spcBef>
                          <a:spcPts val="975"/>
                        </a:spcBef>
                        <a:buClr>
                          <a:srgbClr val="009CA6"/>
                        </a:buClr>
                        <a:buFont typeface="Arial" panose="020B0604020202020204" pitchFamily="34" charset="0"/>
                        <a:defRPr sz="1900">
                          <a:solidFill>
                            <a:schemeClr val="tx1"/>
                          </a:solidFill>
                          <a:latin typeface="Gill Sans MT" panose="020B0502020104020203" pitchFamily="34" charset="0"/>
                        </a:defRPr>
                      </a:lvl1pPr>
                      <a:lvl2pPr marL="742950" indent="-285750" defTabSz="887413">
                        <a:lnSpc>
                          <a:spcPct val="90000"/>
                        </a:lnSpc>
                        <a:spcBef>
                          <a:spcPts val="488"/>
                        </a:spcBef>
                        <a:buClr>
                          <a:srgbClr val="009CA6"/>
                        </a:buClr>
                        <a:buFont typeface="Arial" panose="020B0604020202020204" pitchFamily="34" charset="0"/>
                        <a:defRPr sz="1500">
                          <a:solidFill>
                            <a:schemeClr val="tx1"/>
                          </a:solidFill>
                          <a:latin typeface="Gill Sans MT" panose="020B0502020104020203" pitchFamily="34" charset="0"/>
                        </a:defRPr>
                      </a:lvl2pPr>
                      <a:lvl3pPr marL="1143000" indent="-228600" defTabSz="887413">
                        <a:lnSpc>
                          <a:spcPct val="90000"/>
                        </a:lnSpc>
                        <a:spcBef>
                          <a:spcPts val="488"/>
                        </a:spcBef>
                        <a:buClr>
                          <a:srgbClr val="009CA6"/>
                        </a:buClr>
                        <a:buFont typeface="Arial" panose="020B0604020202020204" pitchFamily="34" charset="0"/>
                        <a:defRPr sz="1200">
                          <a:solidFill>
                            <a:schemeClr val="tx1"/>
                          </a:solidFill>
                          <a:latin typeface="Gill Sans MT" panose="020B0502020104020203" pitchFamily="34" charset="0"/>
                        </a:defRPr>
                      </a:lvl3pPr>
                      <a:lvl4pPr marL="1600200" indent="-228600" defTabSz="887413">
                        <a:lnSpc>
                          <a:spcPct val="90000"/>
                        </a:lnSpc>
                        <a:spcBef>
                          <a:spcPts val="488"/>
                        </a:spcBef>
                        <a:buClr>
                          <a:srgbClr val="009CA6"/>
                        </a:buClr>
                        <a:buFont typeface="Arial" panose="020B0604020202020204" pitchFamily="34" charset="0"/>
                        <a:defRPr sz="1000">
                          <a:solidFill>
                            <a:schemeClr val="tx1"/>
                          </a:solidFill>
                          <a:latin typeface="Gill Sans MT" panose="020B0502020104020203" pitchFamily="34" charset="0"/>
                        </a:defRPr>
                      </a:lvl4pPr>
                      <a:lvl5pPr marL="2057400" indent="-228600" defTabSz="887413">
                        <a:lnSpc>
                          <a:spcPct val="90000"/>
                        </a:lnSpc>
                        <a:spcBef>
                          <a:spcPts val="488"/>
                        </a:spcBef>
                        <a:buClr>
                          <a:srgbClr val="009CA6"/>
                        </a:buClr>
                        <a:buFont typeface="Arial" panose="020B0604020202020204" pitchFamily="34" charset="0"/>
                        <a:defRPr sz="900">
                          <a:solidFill>
                            <a:schemeClr val="tx1"/>
                          </a:solidFill>
                          <a:latin typeface="Gill Sans MT" panose="020B0502020104020203" pitchFamily="34" charset="0"/>
                        </a:defRPr>
                      </a:lvl5pPr>
                      <a:lvl6pPr marL="25146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6pPr>
                      <a:lvl7pPr marL="29718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7pPr>
                      <a:lvl8pPr marL="34290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8pPr>
                      <a:lvl9pPr marL="3886200" indent="-228600" defTabSz="887413" fontAlgn="base">
                        <a:lnSpc>
                          <a:spcPct val="90000"/>
                        </a:lnSpc>
                        <a:spcBef>
                          <a:spcPts val="488"/>
                        </a:spcBef>
                        <a:spcAft>
                          <a:spcPct val="0"/>
                        </a:spcAft>
                        <a:buClr>
                          <a:srgbClr val="009CA6"/>
                        </a:buClr>
                        <a:buFont typeface="Arial" panose="020B0604020202020204" pitchFamily="34" charset="0"/>
                        <a:defRPr sz="900">
                          <a:solidFill>
                            <a:schemeClr val="tx1"/>
                          </a:solidFill>
                          <a:latin typeface="Gill Sans MT" panose="020B0502020104020203" pitchFamily="34" charset="0"/>
                        </a:defRPr>
                      </a:lvl9p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$130 plus the cost differential</a:t>
                      </a:r>
                      <a:b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b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between generic and brand</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823815201"/>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rgbClr val="203864"/>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B9BD5"/>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Specialty Medications </a:t>
                      </a:r>
                      <a:r>
                        <a:rPr kumimoji="0" lang="en-US" altLang="en-US" sz="1100" b="0" i="0" u="none" strike="noStrike" kern="1200" cap="none" normalizeH="0" baseline="0" dirty="0" smtClean="0">
                          <a:ln>
                            <a:noFill/>
                          </a:ln>
                          <a:solidFill>
                            <a:schemeClr val="tx1"/>
                          </a:solidFill>
                          <a:effectLst/>
                          <a:latin typeface="Gill Sans MT" panose="020B0502020104020203" pitchFamily="34" charset="0"/>
                          <a:ea typeface="MS PGothic" panose="020B0600070205080204" pitchFamily="34" charset="-128"/>
                          <a:cs typeface="+mn-cs"/>
                        </a:rPr>
                        <a:t>for members enrolled in PrudentRx – medications listed at ehp.org</a:t>
                      </a: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Restricted to Retail 30-day supply</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Gill Sans SemiBold"/>
                        <a:ea typeface="MS PGothic" panose="020B0600070205080204" pitchFamily="34" charset="-128"/>
                      </a:endParaRPr>
                    </a:p>
                  </a:txBody>
                  <a:tcPr marL="80681" marR="80681" marT="40343" marB="4034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BF7"/>
                    </a:solidFill>
                  </a:tcPr>
                </a:tc>
                <a:extLst>
                  <a:ext uri="{0D108BD9-81ED-4DB2-BD59-A6C34878D82A}">
                    <a16:rowId xmlns:a16="http://schemas.microsoft.com/office/drawing/2014/main" val="1437437946"/>
                  </a:ext>
                </a:extLst>
              </a:tr>
              <a:tr h="415966">
                <a:tc vMerge="1">
                  <a:txBody>
                    <a:bodyPr/>
                    <a:lstStyle/>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1"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BB0B6"/>
                    </a:solidFill>
                  </a:tcPr>
                </a:tc>
                <a:tc>
                  <a:txBody>
                    <a:bodyPr/>
                    <a:lstStyle/>
                    <a:p>
                      <a:pPr marL="0" marR="0" lvl="0" indent="0" algn="l" defTabSz="887413" rtl="0" eaLnBrk="1" fontAlgn="base" latinLnBrk="0" hangingPunct="1">
                        <a:lnSpc>
                          <a:spcPct val="100000"/>
                        </a:lnSpc>
                        <a:spcBef>
                          <a:spcPct val="0"/>
                        </a:spcBef>
                        <a:spcAft>
                          <a:spcPct val="0"/>
                        </a:spcAft>
                        <a:buClrTx/>
                        <a:buSzTx/>
                        <a:buFontTx/>
                        <a:buNone/>
                        <a:tabLst/>
                        <a:defRPr/>
                      </a:pPr>
                      <a:r>
                        <a:rPr kumimoji="0" lang="en-US" sz="1100" b="0" i="0" u="none" strike="noStrike" kern="1200" cap="none" normalizeH="0" baseline="0" dirty="0" smtClean="0">
                          <a:ln>
                            <a:noFill/>
                          </a:ln>
                          <a:solidFill>
                            <a:schemeClr val="tx1"/>
                          </a:solidFill>
                          <a:effectLst/>
                          <a:latin typeface="Gill Sans MT" panose="020B0502020104020203" pitchFamily="34" charset="0"/>
                          <a:ea typeface="MS PGothic" panose="020B0600070205080204" pitchFamily="34" charset="-128"/>
                          <a:cs typeface="+mn-cs"/>
                        </a:rPr>
                        <a:t>Specialty Medications for members </a:t>
                      </a:r>
                      <a:r>
                        <a:rPr kumimoji="0" lang="en-US" sz="1100" b="0" i="0" u="sng" strike="noStrike" kern="1200" cap="none" normalizeH="0" baseline="0" dirty="0" smtClean="0">
                          <a:ln>
                            <a:noFill/>
                          </a:ln>
                          <a:solidFill>
                            <a:schemeClr val="tx1"/>
                          </a:solidFill>
                          <a:effectLst/>
                          <a:latin typeface="Gill Sans MT" panose="020B0502020104020203" pitchFamily="34" charset="0"/>
                          <a:ea typeface="MS PGothic" panose="020B0600070205080204" pitchFamily="34" charset="-128"/>
                          <a:cs typeface="+mn-cs"/>
                        </a:rPr>
                        <a:t>not</a:t>
                      </a:r>
                      <a:r>
                        <a:rPr kumimoji="0" lang="en-US" sz="1100" b="0" i="0" u="none" strike="noStrike" kern="1200" cap="none" normalizeH="0" baseline="0" dirty="0" smtClean="0">
                          <a:ln>
                            <a:noFill/>
                          </a:ln>
                          <a:solidFill>
                            <a:schemeClr val="tx1"/>
                          </a:solidFill>
                          <a:effectLst/>
                          <a:latin typeface="Gill Sans MT" panose="020B0502020104020203" pitchFamily="34" charset="0"/>
                          <a:ea typeface="MS PGothic" panose="020B0600070205080204" pitchFamily="34" charset="-128"/>
                          <a:cs typeface="+mn-cs"/>
                        </a:rPr>
                        <a:t> enrolled in PrudentRx – medications listed at ehp.org</a:t>
                      </a:r>
                      <a:endParaRPr kumimoji="0" lang="en-US" altLang="en-US" sz="1100" b="0" i="0" u="none" strike="noStrike" kern="1200" cap="none" normalizeH="0" baseline="0" dirty="0" smtClean="0">
                        <a:ln>
                          <a:noFill/>
                        </a:ln>
                        <a:solidFill>
                          <a:schemeClr val="tx1"/>
                        </a:solidFill>
                        <a:effectLst/>
                        <a:latin typeface="Gill Sans MT" panose="020B0502020104020203" pitchFamily="34" charset="0"/>
                        <a:ea typeface="MS PGothic" panose="020B0600070205080204" pitchFamily="34" charset="-128"/>
                        <a:cs typeface="+mn-cs"/>
                      </a:endParaRPr>
                    </a:p>
                    <a:p>
                      <a:pPr marL="0" marR="0" lvl="0" indent="0" algn="l"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887413"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30%</a:t>
                      </a: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887413" rtl="0" eaLnBrk="1" fontAlgn="base" latinLnBrk="0" hangingPunct="1">
                        <a:lnSpc>
                          <a:spcPct val="100000"/>
                        </a:lnSpc>
                        <a:spcBef>
                          <a:spcPct val="0"/>
                        </a:spcBef>
                        <a:spcAft>
                          <a:spcPct val="0"/>
                        </a:spcAft>
                        <a:buClrTx/>
                        <a:buSzTx/>
                        <a:buFontTx/>
                        <a:buNone/>
                        <a:tabLst/>
                        <a:defRPr/>
                      </a:pPr>
                      <a:r>
                        <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rPr>
                        <a:t>Restricted to Retail 30-day supply</a:t>
                      </a:r>
                    </a:p>
                    <a:p>
                      <a:pPr marL="0" marR="0" lvl="0" indent="0" algn="ctr" defTabSz="887413"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Gill Sans MT" panose="020B0502020104020203" pitchFamily="34" charset="0"/>
                        <a:ea typeface="MS PGothic" panose="020B0600070205080204" pitchFamily="34" charset="-128"/>
                      </a:endParaRPr>
                    </a:p>
                  </a:txBody>
                  <a:tcPr marL="80681" marR="80681" marT="40343" marB="403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4153807604"/>
                  </a:ext>
                </a:extLst>
              </a:tr>
            </a:tbl>
          </a:graphicData>
        </a:graphic>
      </p:graphicFrame>
      <p:sp>
        <p:nvSpPr>
          <p:cNvPr id="6" name="TextBox 5"/>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718934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12</a:t>
            </a:fld>
            <a:endParaRPr lang="en-US" dirty="0"/>
          </a:p>
        </p:txBody>
      </p:sp>
      <p:sp>
        <p:nvSpPr>
          <p:cNvPr id="6" name="TextBox 3"/>
          <p:cNvSpPr txBox="1">
            <a:spLocks noChangeArrowheads="1"/>
          </p:cNvSpPr>
          <p:nvPr/>
        </p:nvSpPr>
        <p:spPr bwMode="auto">
          <a:xfrm>
            <a:off x="381000" y="1828800"/>
            <a:ext cx="8001000" cy="365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a:buFont typeface="Arial" panose="020B0604020202020204" pitchFamily="34" charset="0"/>
              <a:buNone/>
              <a:defRPr/>
            </a:pPr>
            <a:r>
              <a:rPr lang="en-US" sz="2000" b="1" dirty="0" smtClean="0">
                <a:latin typeface="+mj-lt"/>
              </a:rPr>
              <a:t>Questions?</a:t>
            </a:r>
          </a:p>
          <a:p>
            <a:pPr marL="0" indent="0">
              <a:buFont typeface="Arial" panose="020B0604020202020204" pitchFamily="34" charset="0"/>
              <a:buNone/>
              <a:defRPr/>
            </a:pPr>
            <a:endParaRPr lang="en-US" sz="2000" b="1" dirty="0">
              <a:latin typeface="+mj-lt"/>
            </a:endParaRPr>
          </a:p>
          <a:p>
            <a:pPr marL="457200" lvl="1" indent="0">
              <a:buFont typeface="Arial" panose="020B0604020202020204" pitchFamily="34" charset="0"/>
              <a:buNone/>
              <a:defRPr/>
            </a:pPr>
            <a:r>
              <a:rPr lang="en-US" sz="2000" b="1" dirty="0" smtClean="0">
                <a:latin typeface="+mj-lt"/>
              </a:rPr>
              <a:t>Website</a:t>
            </a:r>
          </a:p>
          <a:p>
            <a:pPr marL="857250" lvl="2" indent="0">
              <a:buFont typeface="Arial" panose="020B0604020202020204" pitchFamily="34" charset="0"/>
              <a:buNone/>
              <a:defRPr/>
            </a:pPr>
            <a:r>
              <a:rPr lang="en-US" sz="1600" dirty="0" smtClean="0">
                <a:latin typeface="+mj-lt"/>
              </a:rPr>
              <a:t>ehp.org</a:t>
            </a:r>
          </a:p>
          <a:p>
            <a:pPr marL="457200" lvl="1" indent="0">
              <a:buFont typeface="Arial" panose="020B0604020202020204" pitchFamily="34" charset="0"/>
              <a:buNone/>
              <a:defRPr/>
            </a:pPr>
            <a:endParaRPr lang="en-US" sz="2000" dirty="0" smtClean="0">
              <a:latin typeface="+mj-lt"/>
            </a:endParaRPr>
          </a:p>
          <a:p>
            <a:pPr marL="457200" lvl="1" indent="0">
              <a:buFont typeface="Arial" panose="020B0604020202020204" pitchFamily="34" charset="0"/>
              <a:buNone/>
              <a:defRPr/>
            </a:pPr>
            <a:r>
              <a:rPr lang="en-US" sz="2000" b="1" dirty="0" smtClean="0">
                <a:latin typeface="+mj-lt"/>
              </a:rPr>
              <a:t>Customer Service</a:t>
            </a:r>
          </a:p>
          <a:p>
            <a:pPr marL="857250" lvl="2" indent="0">
              <a:spcBef>
                <a:spcPct val="0"/>
              </a:spcBef>
              <a:buFont typeface="Arial" panose="020B0604020202020204" pitchFamily="34" charset="0"/>
              <a:buNone/>
              <a:defRPr/>
            </a:pPr>
            <a:r>
              <a:rPr lang="en-US" altLang="en-US" sz="1600" dirty="0" smtClean="0">
                <a:latin typeface="+mj-lt"/>
              </a:rPr>
              <a:t>800-261-2393</a:t>
            </a: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a:p>
            <a:pPr>
              <a:spcBef>
                <a:spcPct val="0"/>
              </a:spcBef>
              <a:defRPr/>
            </a:pPr>
            <a:endParaRPr lang="en-US" altLang="en-US" sz="2000" dirty="0" smtClean="0">
              <a:latin typeface="+mj-lt"/>
            </a:endParaRP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394332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921416" cy="1080714"/>
          </a:xfrm>
        </p:spPr>
        <p:txBody>
          <a:bodyPr/>
          <a:lstStyle/>
          <a:p>
            <a:r>
              <a:rPr lang="en-US" dirty="0" smtClean="0"/>
              <a:t>Johns Hopkins DPC 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2</a:t>
            </a:fld>
            <a:endParaRPr lang="en-US" dirty="0"/>
          </a:p>
        </p:txBody>
      </p:sp>
      <p:sp>
        <p:nvSpPr>
          <p:cNvPr id="7" name="TextBox 16"/>
          <p:cNvSpPr txBox="1">
            <a:spLocks noGrp="1" noChangeArrowheads="1"/>
          </p:cNvSpPr>
          <p:nvPr>
            <p:ph idx="1"/>
          </p:nvPr>
        </p:nvSpPr>
        <p:spPr bwMode="auto">
          <a:xfrm>
            <a:off x="336884" y="1217933"/>
            <a:ext cx="9396663" cy="559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lvl="0" indent="0" defTabSz="914400" fontAlgn="base">
              <a:lnSpc>
                <a:spcPct val="150000"/>
              </a:lnSpc>
              <a:spcBef>
                <a:spcPts val="1100"/>
              </a:spcBef>
              <a:spcAft>
                <a:spcPct val="0"/>
              </a:spcAft>
              <a:buClr>
                <a:srgbClr val="009CA6"/>
              </a:buClr>
              <a:buNone/>
              <a:defRPr/>
            </a:pPr>
            <a:r>
              <a:rPr lang="en-US" altLang="en-US" sz="2000" b="1" dirty="0" smtClean="0">
                <a:latin typeface="+mj-lt"/>
              </a:rPr>
              <a:t>Johns Hopkins Direct Primary Care (DPC) Plan</a:t>
            </a:r>
          </a:p>
          <a:p>
            <a:pPr marL="0" lvl="0" indent="0" defTabSz="914400" eaLnBrk="0" fontAlgn="base" hangingPunct="0">
              <a:lnSpc>
                <a:spcPct val="100000"/>
              </a:lnSpc>
              <a:spcBef>
                <a:spcPct val="0"/>
              </a:spcBef>
              <a:spcAft>
                <a:spcPct val="0"/>
              </a:spcAft>
              <a:buClrTx/>
              <a:buNone/>
            </a:pPr>
            <a:r>
              <a:rPr lang="en-US" altLang="en-US" sz="1600" dirty="0">
                <a:latin typeface="+mj-lt"/>
              </a:rPr>
              <a:t>The DPC program is offered as a </a:t>
            </a:r>
            <a:r>
              <a:rPr lang="en-US" altLang="en-US" sz="1600" dirty="0" smtClean="0">
                <a:latin typeface="+mj-lt"/>
              </a:rPr>
              <a:t>stand-alone </a:t>
            </a:r>
            <a:r>
              <a:rPr lang="en-US" altLang="en-US" sz="1600" dirty="0">
                <a:latin typeface="+mj-lt"/>
              </a:rPr>
              <a:t>plan </a:t>
            </a:r>
            <a:r>
              <a:rPr lang="en-US" altLang="en-US" sz="1600" dirty="0" smtClean="0">
                <a:latin typeface="+mj-lt"/>
              </a:rPr>
              <a:t>design, </a:t>
            </a:r>
            <a:r>
              <a:rPr lang="en-US" altLang="en-US" sz="1600" dirty="0">
                <a:latin typeface="+mj-lt"/>
              </a:rPr>
              <a:t>separate from the PPO and EPO plans. The DPC </a:t>
            </a:r>
            <a:r>
              <a:rPr lang="en-US" altLang="en-US" sz="1600" dirty="0" smtClean="0">
                <a:latin typeface="+mj-lt"/>
              </a:rPr>
              <a:t>plan </a:t>
            </a:r>
            <a:r>
              <a:rPr lang="en-US" altLang="en-US" sz="1600" dirty="0">
                <a:latin typeface="+mj-lt"/>
              </a:rPr>
              <a:t>is available to all employees and </a:t>
            </a:r>
            <a:r>
              <a:rPr lang="en-US" altLang="en-US" sz="1600" dirty="0" smtClean="0">
                <a:latin typeface="+mj-lt"/>
              </a:rPr>
              <a:t>dependents, </a:t>
            </a:r>
            <a:r>
              <a:rPr lang="en-US" altLang="en-US" sz="1600" dirty="0">
                <a:latin typeface="+mj-lt"/>
              </a:rPr>
              <a:t>but the employee must elect the DPC Practice as their </a:t>
            </a:r>
            <a:r>
              <a:rPr lang="en-US" altLang="en-US" sz="1600" dirty="0" smtClean="0">
                <a:latin typeface="+mj-lt"/>
              </a:rPr>
              <a:t>primary care provider (PCP). Any </a:t>
            </a:r>
            <a:r>
              <a:rPr lang="en-US" altLang="en-US" sz="1600" dirty="0">
                <a:latin typeface="+mj-lt"/>
              </a:rPr>
              <a:t>dependents over the age of 18 may also elect the DPC Practice as their PCP. Employees must select the DPC </a:t>
            </a:r>
            <a:r>
              <a:rPr lang="en-US" altLang="en-US" sz="1600" dirty="0" smtClean="0">
                <a:latin typeface="+mj-lt"/>
              </a:rPr>
              <a:t>plan </a:t>
            </a:r>
            <a:r>
              <a:rPr lang="en-US" altLang="en-US" sz="1600" dirty="0">
                <a:latin typeface="+mj-lt"/>
              </a:rPr>
              <a:t>in order for dependents to be able to join the plan. DPC enrollment is limited.</a:t>
            </a:r>
          </a:p>
          <a:p>
            <a:pPr marL="0" lvl="0" indent="0" defTabSz="914400" eaLnBrk="0" fontAlgn="base" hangingPunct="0">
              <a:lnSpc>
                <a:spcPct val="100000"/>
              </a:lnSpc>
              <a:spcBef>
                <a:spcPct val="0"/>
              </a:spcBef>
              <a:spcAft>
                <a:spcPct val="0"/>
              </a:spcAft>
              <a:buClrTx/>
              <a:buNone/>
            </a:pPr>
            <a:endParaRPr lang="en-US" altLang="en-US" sz="1600" dirty="0">
              <a:latin typeface="+mj-lt"/>
            </a:endParaRP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Same in-network member cost shares as </a:t>
            </a:r>
            <a:r>
              <a:rPr lang="en-US" altLang="en-US" sz="1600" dirty="0" smtClean="0">
                <a:latin typeface="+mj-lt"/>
              </a:rPr>
              <a:t>most Johns Hopkins PPO plan services</a:t>
            </a:r>
            <a:endParaRPr lang="en-US" altLang="en-US" sz="1600" dirty="0">
              <a:latin typeface="+mj-lt"/>
            </a:endParaRP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No cost for office </a:t>
            </a:r>
            <a:r>
              <a:rPr lang="en-US" altLang="en-US" sz="1600" dirty="0" smtClean="0">
                <a:latin typeface="+mj-lt"/>
              </a:rPr>
              <a:t>visits </a:t>
            </a:r>
            <a:r>
              <a:rPr lang="en-US" altLang="en-US" sz="1600" dirty="0">
                <a:latin typeface="+mj-lt"/>
              </a:rPr>
              <a:t>at </a:t>
            </a:r>
            <a:r>
              <a:rPr lang="en-US" altLang="en-US" sz="1600" dirty="0" smtClean="0">
                <a:latin typeface="+mj-lt"/>
              </a:rPr>
              <a:t>the DPC </a:t>
            </a:r>
            <a:r>
              <a:rPr lang="en-US" altLang="en-US" sz="1600" dirty="0">
                <a:latin typeface="+mj-lt"/>
              </a:rPr>
              <a:t>Practice</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Includes coverage </a:t>
            </a:r>
            <a:r>
              <a:rPr lang="en-US" altLang="en-US" sz="1600" dirty="0" smtClean="0">
                <a:latin typeface="+mj-lt"/>
              </a:rPr>
              <a:t>for both </a:t>
            </a:r>
            <a:r>
              <a:rPr lang="en-US" altLang="en-US" sz="1600" dirty="0">
                <a:latin typeface="+mj-lt"/>
              </a:rPr>
              <a:t>in-network and </a:t>
            </a:r>
            <a:r>
              <a:rPr lang="en-US" altLang="en-US" sz="1600" dirty="0" smtClean="0">
                <a:latin typeface="+mj-lt"/>
              </a:rPr>
              <a:t>out-of-network services</a:t>
            </a:r>
            <a:endParaRPr lang="en-US" altLang="en-US" sz="1600" dirty="0">
              <a:latin typeface="+mj-lt"/>
            </a:endParaRPr>
          </a:p>
          <a:p>
            <a:pPr marL="0" lvl="0" indent="0" defTabSz="914400" fontAlgn="base">
              <a:lnSpc>
                <a:spcPct val="100000"/>
              </a:lnSpc>
              <a:spcBef>
                <a:spcPct val="0"/>
              </a:spcBef>
              <a:spcAft>
                <a:spcPts val="525"/>
              </a:spcAft>
              <a:buClr>
                <a:srgbClr val="009CA6"/>
              </a:buClr>
              <a:buFont typeface="Wingdings" panose="05000000000000000000" pitchFamily="2" charset="2"/>
              <a:buChar char="§"/>
            </a:pPr>
            <a:endParaRPr lang="en-US" altLang="en-US" sz="1600" dirty="0">
              <a:latin typeface="+mj-lt"/>
            </a:endParaRPr>
          </a:p>
          <a:p>
            <a:pPr marL="0" lvl="0" indent="0" defTabSz="914400" eaLnBrk="0" fontAlgn="base" hangingPunct="0">
              <a:lnSpc>
                <a:spcPct val="100000"/>
              </a:lnSpc>
              <a:spcBef>
                <a:spcPct val="0"/>
              </a:spcBef>
              <a:spcAft>
                <a:spcPct val="0"/>
              </a:spcAft>
              <a:buClrTx/>
              <a:buNone/>
            </a:pPr>
            <a:r>
              <a:rPr lang="en-US" altLang="en-US" sz="1600" dirty="0">
                <a:latin typeface="+mj-lt"/>
              </a:rPr>
              <a:t>Services include: </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Unlimited  primary care office or video visits with longer </a:t>
            </a:r>
            <a:r>
              <a:rPr lang="en-US" altLang="en-US" sz="1600" dirty="0" smtClean="0">
                <a:latin typeface="+mj-lt"/>
              </a:rPr>
              <a:t>visits</a:t>
            </a:r>
            <a:endParaRPr lang="en-US" altLang="en-US" sz="1600" dirty="0">
              <a:latin typeface="+mj-lt"/>
            </a:endParaRP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Reduced specialty visit cost share with DPC </a:t>
            </a:r>
            <a:r>
              <a:rPr lang="en-US" altLang="en-US" sz="1600" dirty="0" smtClean="0">
                <a:latin typeface="+mj-lt"/>
              </a:rPr>
              <a:t>Practice PCP </a:t>
            </a:r>
            <a:r>
              <a:rPr lang="en-US" altLang="en-US" sz="1600" dirty="0">
                <a:latin typeface="+mj-lt"/>
              </a:rPr>
              <a:t>referral </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a:t>
            </a:r>
            <a:r>
              <a:rPr lang="en-US" altLang="en-US" sz="1600" dirty="0">
                <a:latin typeface="Bahnschrift Condensed" panose="020B0502040204020203" pitchFamily="34" charset="0"/>
              </a:rPr>
              <a:t>1</a:t>
            </a:r>
            <a:r>
              <a:rPr lang="en-US" altLang="en-US" sz="1600" dirty="0">
                <a:latin typeface="+mj-lt"/>
              </a:rPr>
              <a:t> annual </a:t>
            </a:r>
            <a:r>
              <a:rPr lang="en-US" altLang="en-US" sz="1600" dirty="0" smtClean="0">
                <a:latin typeface="+mj-lt"/>
              </a:rPr>
              <a:t>physical (annual </a:t>
            </a:r>
            <a:r>
              <a:rPr lang="en-US" altLang="en-US" sz="1600" dirty="0">
                <a:latin typeface="+mj-lt"/>
              </a:rPr>
              <a:t>labs with this visit are </a:t>
            </a:r>
            <a:r>
              <a:rPr lang="en-US" altLang="en-US" sz="1600" dirty="0" smtClean="0">
                <a:latin typeface="+mj-lt"/>
              </a:rPr>
              <a:t>free)</a:t>
            </a:r>
            <a:endParaRPr lang="en-US" altLang="en-US" sz="1600" dirty="0">
              <a:latin typeface="+mj-lt"/>
            </a:endParaRP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a:t>
            </a:r>
            <a:r>
              <a:rPr lang="en-US" altLang="en-US" sz="1600" dirty="0">
                <a:latin typeface="Bahnschrift Condensed" panose="020B0502040204020203" pitchFamily="34" charset="0"/>
              </a:rPr>
              <a:t>1</a:t>
            </a:r>
            <a:r>
              <a:rPr lang="en-US" altLang="en-US" sz="1600" dirty="0" smtClean="0">
                <a:latin typeface="+mj-lt"/>
              </a:rPr>
              <a:t> </a:t>
            </a:r>
            <a:r>
              <a:rPr lang="en-US" altLang="en-US" sz="1600" dirty="0">
                <a:latin typeface="+mj-lt"/>
              </a:rPr>
              <a:t>flu vaccine</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6 rapid tests (any combination of flu, strep, urine, pregnancy, A1c)</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a:t>
            </a:r>
            <a:r>
              <a:rPr lang="en-US" altLang="en-US" sz="1600" dirty="0">
                <a:latin typeface="Bahnschrift Condensed" panose="020B0502040204020203" pitchFamily="34" charset="0"/>
              </a:rPr>
              <a:t>1</a:t>
            </a:r>
            <a:r>
              <a:rPr lang="en-US" altLang="en-US" sz="1600" dirty="0" smtClean="0">
                <a:latin typeface="+mj-lt"/>
              </a:rPr>
              <a:t> </a:t>
            </a:r>
            <a:r>
              <a:rPr lang="en-US" altLang="en-US" sz="1600" dirty="0">
                <a:latin typeface="+mj-lt"/>
              </a:rPr>
              <a:t>EKG</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Unlimited prior authorizations of medications</a:t>
            </a:r>
          </a:p>
          <a:p>
            <a:pPr marL="346075" lvl="1" indent="0" defTabSz="914400" fontAlgn="base">
              <a:lnSpc>
                <a:spcPct val="100000"/>
              </a:lnSpc>
              <a:spcBef>
                <a:spcPct val="0"/>
              </a:spcBef>
              <a:spcAft>
                <a:spcPts val="525"/>
              </a:spcAft>
              <a:buFont typeface="Wingdings" panose="05000000000000000000" pitchFamily="2" charset="2"/>
              <a:buChar char="§"/>
            </a:pPr>
            <a:r>
              <a:rPr lang="en-US" altLang="en-US" sz="1600" dirty="0">
                <a:latin typeface="+mj-lt"/>
              </a:rPr>
              <a:t> Robust care coordination</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244599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788066" cy="1080714"/>
          </a:xfrm>
        </p:spPr>
        <p:txBody>
          <a:bodyPr/>
          <a:lstStyle/>
          <a:p>
            <a:r>
              <a:rPr lang="en-US" dirty="0"/>
              <a:t>Johns Hopkins DPC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3</a:t>
            </a:fld>
            <a:endParaRPr lang="en-US" dirty="0"/>
          </a:p>
        </p:txBody>
      </p:sp>
      <p:sp>
        <p:nvSpPr>
          <p:cNvPr id="6" name="Content Placeholder 1"/>
          <p:cNvSpPr txBox="1">
            <a:spLocks/>
          </p:cNvSpPr>
          <p:nvPr/>
        </p:nvSpPr>
        <p:spPr bwMode="auto">
          <a:xfrm>
            <a:off x="362350" y="1122363"/>
            <a:ext cx="8197850" cy="267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1004888">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501650" indent="-285750" defTabSz="100488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004888" indent="-228600" defTabSz="1004888">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508125" indent="-228600" defTabSz="1004888">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11363" indent="-228600" defTabSz="1004888">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4685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257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3829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40163" indent="-228600" defTabSz="10048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spcAft>
                <a:spcPts val="1200"/>
              </a:spcAft>
              <a:buClr>
                <a:srgbClr val="043673"/>
              </a:buClr>
              <a:buNone/>
              <a:defRPr/>
            </a:pPr>
            <a:r>
              <a:rPr lang="en-US" altLang="en-US" sz="2000" b="1" dirty="0" smtClean="0">
                <a:latin typeface="+mj-lt"/>
              </a:rPr>
              <a:t>DPC Practice</a:t>
            </a:r>
            <a:endParaRPr lang="en-US" altLang="en-US" sz="2000" dirty="0">
              <a:latin typeface="+mj-lt"/>
            </a:endParaRPr>
          </a:p>
          <a:p>
            <a:pPr>
              <a:spcBef>
                <a:spcPct val="0"/>
              </a:spcBef>
              <a:spcAft>
                <a:spcPts val="1200"/>
              </a:spcAft>
              <a:buClr>
                <a:srgbClr val="043673"/>
              </a:buClr>
              <a:buNone/>
              <a:defRPr/>
            </a:pPr>
            <a:r>
              <a:rPr lang="en-US" altLang="en-US" sz="1800" dirty="0" smtClean="0">
                <a:latin typeface="+mj-lt"/>
              </a:rPr>
              <a:t>Three </a:t>
            </a:r>
            <a:r>
              <a:rPr lang="en-US" altLang="en-US" sz="1800" dirty="0">
                <a:latin typeface="+mj-lt"/>
              </a:rPr>
              <a:t>providers located in the </a:t>
            </a:r>
            <a:r>
              <a:rPr lang="en-US" altLang="en-US" sz="1800" dirty="0" smtClean="0">
                <a:latin typeface="+mj-lt"/>
              </a:rPr>
              <a:t>DPC Practice deliver </a:t>
            </a:r>
            <a:r>
              <a:rPr lang="en-US" altLang="en-US" sz="1800" dirty="0">
                <a:latin typeface="+mj-lt"/>
              </a:rPr>
              <a:t>personalized care that addresses your needs so that you can maintain your health on your </a:t>
            </a:r>
            <a:r>
              <a:rPr lang="en-US" altLang="en-US" sz="1800" dirty="0" smtClean="0">
                <a:latin typeface="+mj-lt"/>
              </a:rPr>
              <a:t>time. If you select the DPC plan and elect the DPC Practice </a:t>
            </a:r>
            <a:r>
              <a:rPr lang="en-US" altLang="en-US" sz="1800" dirty="0">
                <a:latin typeface="+mj-lt"/>
              </a:rPr>
              <a:t>as </a:t>
            </a:r>
            <a:r>
              <a:rPr lang="en-US" altLang="en-US" sz="1800" dirty="0" smtClean="0">
                <a:latin typeface="+mj-lt"/>
              </a:rPr>
              <a:t>your </a:t>
            </a:r>
            <a:r>
              <a:rPr lang="en-US" altLang="en-US" sz="1800" dirty="0">
                <a:latin typeface="+mj-lt"/>
              </a:rPr>
              <a:t>primary care </a:t>
            </a:r>
            <a:r>
              <a:rPr lang="en-US" altLang="en-US" sz="1800" dirty="0" smtClean="0">
                <a:latin typeface="+mj-lt"/>
              </a:rPr>
              <a:t>provider, you must use them for your primary care. </a:t>
            </a:r>
            <a:endParaRPr lang="en-US" altLang="en-US" sz="1800" dirty="0">
              <a:latin typeface="+mj-lt"/>
            </a:endParaRPr>
          </a:p>
          <a:p>
            <a:pPr>
              <a:spcBef>
                <a:spcPct val="0"/>
              </a:spcBef>
              <a:defRPr/>
            </a:pPr>
            <a:endParaRPr lang="en-US" altLang="en-US" sz="1600" dirty="0" smtClean="0">
              <a:latin typeface="+mj-lt"/>
            </a:endParaRPr>
          </a:p>
        </p:txBody>
      </p:sp>
      <p:pic>
        <p:nvPicPr>
          <p:cNvPr id="8" name="Picture 1"/>
          <p:cNvPicPr>
            <a:picLocks noChangeAspect="1"/>
          </p:cNvPicPr>
          <p:nvPr/>
        </p:nvPicPr>
        <p:blipFill>
          <a:blip r:embed="rId2">
            <a:extLst>
              <a:ext uri="{28A0092B-C50C-407E-A947-70E740481C1C}">
                <a14:useLocalDpi xmlns:a14="http://schemas.microsoft.com/office/drawing/2010/main" val="0"/>
              </a:ext>
            </a:extLst>
          </a:blip>
          <a:srcRect t="4762" b="2380"/>
          <a:stretch>
            <a:fillRect/>
          </a:stretch>
        </p:blipFill>
        <p:spPr bwMode="auto">
          <a:xfrm>
            <a:off x="628650" y="2914894"/>
            <a:ext cx="31908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2"/>
          <p:cNvSpPr txBox="1">
            <a:spLocks noChangeArrowheads="1"/>
          </p:cNvSpPr>
          <p:nvPr/>
        </p:nvSpPr>
        <p:spPr bwMode="auto">
          <a:xfrm>
            <a:off x="944301" y="6175684"/>
            <a:ext cx="83733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sz="1600" dirty="0">
                <a:latin typeface="+mj-lt"/>
                <a:hlinkClick r:id="rId3"/>
              </a:rPr>
              <a:t>www.hopkinsmedicine.org/community_physicians/patient_information/direct_primary_care.html</a:t>
            </a:r>
            <a:endParaRPr lang="en-US" altLang="en-US" sz="1600" dirty="0">
              <a:latin typeface="+mj-lt"/>
            </a:endParaRPr>
          </a:p>
        </p:txBody>
      </p:sp>
      <p:sp>
        <p:nvSpPr>
          <p:cNvPr id="10" name="TextBox 2"/>
          <p:cNvSpPr txBox="1">
            <a:spLocks noChangeArrowheads="1"/>
          </p:cNvSpPr>
          <p:nvPr/>
        </p:nvSpPr>
        <p:spPr bwMode="auto">
          <a:xfrm>
            <a:off x="4383087" y="2914894"/>
            <a:ext cx="399698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1600" b="1" dirty="0">
                <a:latin typeface="+mj-lt"/>
              </a:rPr>
              <a:t>Location:</a:t>
            </a:r>
          </a:p>
          <a:p>
            <a:pPr>
              <a:spcBef>
                <a:spcPct val="0"/>
              </a:spcBef>
              <a:buFontTx/>
              <a:buNone/>
            </a:pPr>
            <a:endParaRPr lang="en-US" altLang="en-US" sz="1600" b="1" dirty="0">
              <a:latin typeface="+mj-lt"/>
            </a:endParaRPr>
          </a:p>
          <a:p>
            <a:pPr>
              <a:spcBef>
                <a:spcPct val="0"/>
              </a:spcBef>
              <a:buFontTx/>
              <a:buNone/>
            </a:pPr>
            <a:r>
              <a:rPr lang="en-US" altLang="en-US" sz="1600" dirty="0" smtClean="0">
                <a:latin typeface="+mj-lt"/>
              </a:rPr>
              <a:t>Howard </a:t>
            </a:r>
            <a:r>
              <a:rPr lang="en-US" altLang="en-US" sz="1600" dirty="0">
                <a:latin typeface="+mj-lt"/>
              </a:rPr>
              <a:t>County </a:t>
            </a:r>
            <a:r>
              <a:rPr lang="en-US" altLang="en-US" sz="1600" dirty="0" smtClean="0">
                <a:latin typeface="+mj-lt"/>
              </a:rPr>
              <a:t>Medical Center campus in the </a:t>
            </a:r>
            <a:r>
              <a:rPr lang="en-US" altLang="en-US" sz="1600" dirty="0">
                <a:latin typeface="+mj-lt"/>
              </a:rPr>
              <a:t>Medical Arts Building (MAB)</a:t>
            </a:r>
          </a:p>
          <a:p>
            <a:pPr>
              <a:spcBef>
                <a:spcPct val="0"/>
              </a:spcBef>
              <a:buFontTx/>
              <a:buNone/>
            </a:pPr>
            <a:endParaRPr lang="en-US" altLang="en-US" sz="1600" dirty="0">
              <a:latin typeface="+mj-lt"/>
            </a:endParaRPr>
          </a:p>
          <a:p>
            <a:pPr>
              <a:spcBef>
                <a:spcPct val="0"/>
              </a:spcBef>
              <a:buFontTx/>
              <a:buNone/>
            </a:pPr>
            <a:r>
              <a:rPr lang="en-US" altLang="en-US" sz="1600" dirty="0">
                <a:latin typeface="Bahnschrift Condensed" panose="020B0502040204020203" pitchFamily="34" charset="0"/>
              </a:rPr>
              <a:t>1 1 </a:t>
            </a:r>
            <a:r>
              <a:rPr lang="en-US" altLang="en-US" sz="1600" dirty="0" smtClean="0">
                <a:latin typeface="+mj-lt"/>
              </a:rPr>
              <a:t>085 </a:t>
            </a:r>
            <a:r>
              <a:rPr lang="en-US" altLang="en-US" sz="1600" dirty="0">
                <a:latin typeface="+mj-lt"/>
              </a:rPr>
              <a:t>Little Patuxent Parkway, Suite 103</a:t>
            </a:r>
          </a:p>
          <a:p>
            <a:pPr>
              <a:spcBef>
                <a:spcPct val="0"/>
              </a:spcBef>
              <a:buFontTx/>
              <a:buNone/>
            </a:pPr>
            <a:r>
              <a:rPr lang="en-US" altLang="en-US" sz="1600" dirty="0">
                <a:latin typeface="+mj-lt"/>
              </a:rPr>
              <a:t>Columbia, Maryland 21044</a:t>
            </a:r>
          </a:p>
        </p:txBody>
      </p:sp>
      <p:sp>
        <p:nvSpPr>
          <p:cNvPr id="11" name="TextBox 10"/>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83991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9226216" cy="1080714"/>
          </a:xfrm>
        </p:spPr>
        <p:txBody>
          <a:bodyPr/>
          <a:lstStyle/>
          <a:p>
            <a:r>
              <a:rPr lang="en-US" dirty="0" smtClean="0"/>
              <a:t>Johns Hopkins DPC 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4</a:t>
            </a:fld>
            <a:endParaRPr lang="en-US" dirty="0"/>
          </a:p>
        </p:txBody>
      </p:sp>
      <p:sp>
        <p:nvSpPr>
          <p:cNvPr id="7" name="TextBox 16"/>
          <p:cNvSpPr txBox="1">
            <a:spLocks noGrp="1" noChangeArrowheads="1"/>
          </p:cNvSpPr>
          <p:nvPr>
            <p:ph idx="1"/>
          </p:nvPr>
        </p:nvSpPr>
        <p:spPr bwMode="auto">
          <a:xfrm>
            <a:off x="336885" y="1264233"/>
            <a:ext cx="8946012" cy="538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None/>
              <a:defRPr/>
            </a:pPr>
            <a:r>
              <a:rPr lang="en-US" altLang="en-US" sz="2000" b="1" dirty="0">
                <a:latin typeface="+mj-lt"/>
              </a:rPr>
              <a:t>Primary Care Services</a:t>
            </a:r>
          </a:p>
          <a:p>
            <a:pPr>
              <a:spcBef>
                <a:spcPct val="0"/>
              </a:spcBef>
              <a:buFont typeface="Wingdings" panose="05000000000000000000" pitchFamily="2" charset="2"/>
              <a:buChar char="§"/>
              <a:defRPr/>
            </a:pPr>
            <a:endParaRPr lang="en-US" altLang="en-US" sz="1600" b="1" dirty="0">
              <a:latin typeface="+mj-lt"/>
            </a:endParaRPr>
          </a:p>
          <a:p>
            <a:pPr lvl="1">
              <a:lnSpc>
                <a:spcPct val="100000"/>
              </a:lnSpc>
              <a:spcBef>
                <a:spcPct val="0"/>
              </a:spcBef>
              <a:spcAft>
                <a:spcPts val="529"/>
              </a:spcAft>
              <a:buFont typeface="Wingdings" panose="05000000000000000000" pitchFamily="2" charset="2"/>
              <a:buChar char="§"/>
              <a:defRPr/>
            </a:pPr>
            <a:r>
              <a:rPr lang="en-US" altLang="en-US" sz="1800" dirty="0">
                <a:latin typeface="+mj-lt"/>
              </a:rPr>
              <a:t>The employee must select the DPC </a:t>
            </a:r>
            <a:r>
              <a:rPr lang="en-US" altLang="en-US" sz="1800" dirty="0" smtClean="0">
                <a:latin typeface="+mj-lt"/>
              </a:rPr>
              <a:t>plan </a:t>
            </a:r>
            <a:r>
              <a:rPr lang="en-US" altLang="en-US" sz="1800" dirty="0">
                <a:latin typeface="+mj-lt"/>
              </a:rPr>
              <a:t>and elect the DPC Practice as PCP to allow spouse/dependents (age 18 and older) to select DPC Practice as their </a:t>
            </a:r>
            <a:r>
              <a:rPr lang="en-US" altLang="en-US" sz="1800" dirty="0" smtClean="0">
                <a:latin typeface="+mj-lt"/>
              </a:rPr>
              <a:t>PCP</a:t>
            </a:r>
          </a:p>
          <a:p>
            <a:pPr lvl="1">
              <a:lnSpc>
                <a:spcPct val="100000"/>
              </a:lnSpc>
              <a:spcBef>
                <a:spcPct val="0"/>
              </a:spcBef>
              <a:spcAft>
                <a:spcPts val="529"/>
              </a:spcAft>
              <a:buFont typeface="Wingdings" panose="05000000000000000000" pitchFamily="2" charset="2"/>
              <a:buChar char="§"/>
              <a:defRPr/>
            </a:pPr>
            <a:r>
              <a:rPr lang="en-US" altLang="en-US" sz="1800" dirty="0" smtClean="0">
                <a:latin typeface="+mj-lt"/>
              </a:rPr>
              <a:t>Spouse/dependents </a:t>
            </a:r>
            <a:r>
              <a:rPr lang="en-US" altLang="en-US" sz="1800" dirty="0">
                <a:latin typeface="+mj-lt"/>
              </a:rPr>
              <a:t>are not required to have the DPC Practice as their </a:t>
            </a:r>
            <a:r>
              <a:rPr lang="en-US" altLang="en-US" sz="1800" dirty="0" smtClean="0">
                <a:latin typeface="+mj-lt"/>
              </a:rPr>
              <a:t>PCP</a:t>
            </a:r>
            <a:endParaRPr lang="en-US" altLang="en-US" sz="1800" dirty="0">
              <a:latin typeface="+mj-lt"/>
            </a:endParaRPr>
          </a:p>
          <a:p>
            <a:pPr lvl="1">
              <a:lnSpc>
                <a:spcPct val="100000"/>
              </a:lnSpc>
              <a:spcBef>
                <a:spcPct val="0"/>
              </a:spcBef>
              <a:spcAft>
                <a:spcPts val="529"/>
              </a:spcAft>
              <a:buFont typeface="Wingdings" panose="05000000000000000000" pitchFamily="2" charset="2"/>
              <a:buChar char="§"/>
              <a:defRPr/>
            </a:pPr>
            <a:r>
              <a:rPr lang="en-US" altLang="en-US" sz="1800" dirty="0">
                <a:latin typeface="+mj-lt"/>
              </a:rPr>
              <a:t>Members with the DPC Practice as their designated PCP will have all other primary care services denied from all other </a:t>
            </a:r>
            <a:r>
              <a:rPr lang="en-US" altLang="en-US" sz="1800" dirty="0" smtClean="0">
                <a:latin typeface="+mj-lt"/>
              </a:rPr>
              <a:t>PCPs</a:t>
            </a:r>
            <a:endParaRPr lang="en-US" altLang="en-US" sz="1800" dirty="0">
              <a:latin typeface="+mj-lt"/>
            </a:endParaRPr>
          </a:p>
          <a:p>
            <a:pPr lvl="1">
              <a:lnSpc>
                <a:spcPct val="100000"/>
              </a:lnSpc>
              <a:spcBef>
                <a:spcPct val="0"/>
              </a:spcBef>
              <a:spcAft>
                <a:spcPts val="529"/>
              </a:spcAft>
              <a:buFont typeface="Wingdings" panose="05000000000000000000" pitchFamily="2" charset="2"/>
              <a:buChar char="§"/>
              <a:defRPr/>
            </a:pPr>
            <a:r>
              <a:rPr lang="en-US" altLang="en-US" sz="1800" dirty="0" smtClean="0">
                <a:latin typeface="+mj-lt"/>
              </a:rPr>
              <a:t>Spouse/dependents </a:t>
            </a:r>
            <a:r>
              <a:rPr lang="en-US" altLang="en-US" sz="1800" dirty="0">
                <a:latin typeface="+mj-lt"/>
              </a:rPr>
              <a:t>without the DPC Practice as their designated PCP can </a:t>
            </a:r>
            <a:r>
              <a:rPr lang="en-US" altLang="en-US" sz="1800" dirty="0" smtClean="0">
                <a:latin typeface="+mj-lt"/>
              </a:rPr>
              <a:t>access in-network </a:t>
            </a:r>
            <a:r>
              <a:rPr lang="en-US" altLang="en-US" sz="1800" dirty="0">
                <a:latin typeface="+mj-lt"/>
              </a:rPr>
              <a:t>primary care services through the following providers:</a:t>
            </a:r>
          </a:p>
          <a:p>
            <a:pPr marL="1125213" lvl="3" indent="-285750">
              <a:lnSpc>
                <a:spcPct val="100000"/>
              </a:lnSpc>
              <a:spcBef>
                <a:spcPct val="0"/>
              </a:spcBef>
              <a:spcAft>
                <a:spcPts val="529"/>
              </a:spcAft>
              <a:buFont typeface="Wingdings" panose="05000000000000000000" pitchFamily="2" charset="2"/>
              <a:buChar char="§"/>
              <a:defRPr/>
            </a:pPr>
            <a:r>
              <a:rPr lang="en-US" altLang="en-US" sz="1600" b="1" dirty="0">
                <a:latin typeface="+mj-lt"/>
              </a:rPr>
              <a:t>EHP Preferred Network</a:t>
            </a:r>
            <a:r>
              <a:rPr lang="en-US" altLang="en-US" sz="1600" dirty="0">
                <a:latin typeface="+mj-lt"/>
              </a:rPr>
              <a:t>: A provider or facility in the EHP network that is deemed a preferred </a:t>
            </a:r>
            <a:r>
              <a:rPr lang="en-US" altLang="en-US" sz="1600" dirty="0" smtClean="0">
                <a:latin typeface="+mj-lt"/>
              </a:rPr>
              <a:t>provider</a:t>
            </a:r>
            <a:endParaRPr lang="en-US" altLang="en-US" sz="1600" dirty="0">
              <a:latin typeface="+mj-lt"/>
            </a:endParaRPr>
          </a:p>
          <a:p>
            <a:pPr marL="1125213" lvl="3" indent="-285750">
              <a:lnSpc>
                <a:spcPct val="100000"/>
              </a:lnSpc>
              <a:spcBef>
                <a:spcPct val="0"/>
              </a:spcBef>
              <a:spcAft>
                <a:spcPts val="529"/>
              </a:spcAft>
              <a:buFont typeface="Wingdings" panose="05000000000000000000" pitchFamily="2" charset="2"/>
              <a:buChar char="§"/>
              <a:defRPr/>
            </a:pPr>
            <a:r>
              <a:rPr lang="en-US" altLang="en-US" sz="1600" b="1" dirty="0">
                <a:latin typeface="+mj-lt"/>
              </a:rPr>
              <a:t>EHP Network</a:t>
            </a:r>
            <a:r>
              <a:rPr lang="en-US" altLang="en-US" sz="1600" dirty="0">
                <a:latin typeface="+mj-lt"/>
              </a:rPr>
              <a:t>: Direct access to any EHP or Cigna PPO network participating provider </a:t>
            </a:r>
            <a:endParaRPr lang="en-US" altLang="en-US" sz="1600" dirty="0" smtClean="0">
              <a:latin typeface="+mj-lt"/>
            </a:endParaRPr>
          </a:p>
          <a:p>
            <a:pPr marL="1125213" lvl="3" indent="-285750">
              <a:lnSpc>
                <a:spcPct val="100000"/>
              </a:lnSpc>
              <a:spcBef>
                <a:spcPct val="0"/>
              </a:spcBef>
              <a:spcAft>
                <a:spcPts val="529"/>
              </a:spcAft>
              <a:buFont typeface="Wingdings" panose="05000000000000000000" pitchFamily="2" charset="2"/>
              <a:buChar char="§"/>
              <a:defRPr/>
            </a:pPr>
            <a:endParaRPr lang="en-US" altLang="en-US" sz="1600" dirty="0">
              <a:latin typeface="+mj-lt"/>
            </a:endParaRPr>
          </a:p>
          <a:p>
            <a:pPr>
              <a:spcBef>
                <a:spcPct val="0"/>
              </a:spcBef>
              <a:buNone/>
              <a:defRPr/>
            </a:pPr>
            <a:r>
              <a:rPr lang="en-US" altLang="en-US" sz="2000" b="1" dirty="0">
                <a:latin typeface="+mj-lt"/>
              </a:rPr>
              <a:t>Specialty Care Services</a:t>
            </a:r>
          </a:p>
          <a:p>
            <a:pPr>
              <a:spcBef>
                <a:spcPct val="0"/>
              </a:spcBef>
              <a:defRPr/>
            </a:pPr>
            <a:endParaRPr lang="en-US" altLang="en-US" sz="1600" dirty="0">
              <a:latin typeface="+mj-lt"/>
            </a:endParaRPr>
          </a:p>
          <a:p>
            <a:pPr lvl="1">
              <a:spcBef>
                <a:spcPct val="0"/>
              </a:spcBef>
              <a:spcAft>
                <a:spcPts val="529"/>
              </a:spcAft>
              <a:buFont typeface="Wingdings" panose="05000000000000000000" pitchFamily="2" charset="2"/>
              <a:buChar char="§"/>
              <a:defRPr/>
            </a:pPr>
            <a:r>
              <a:rPr lang="en-US" altLang="en-US" sz="1800" dirty="0">
                <a:latin typeface="+mj-lt"/>
              </a:rPr>
              <a:t>Members can </a:t>
            </a:r>
            <a:r>
              <a:rPr lang="en-US" altLang="en-US" sz="1800" dirty="0" smtClean="0">
                <a:latin typeface="+mj-lt"/>
              </a:rPr>
              <a:t>access in-network </a:t>
            </a:r>
            <a:r>
              <a:rPr lang="en-US" altLang="en-US" sz="1800" dirty="0">
                <a:latin typeface="+mj-lt"/>
              </a:rPr>
              <a:t>services through the following providers</a:t>
            </a:r>
            <a:r>
              <a:rPr lang="en-US" altLang="en-US" sz="1800" dirty="0" smtClean="0">
                <a:latin typeface="+mj-lt"/>
              </a:rPr>
              <a:t>:</a:t>
            </a:r>
            <a:endParaRPr lang="en-US" altLang="en-US" sz="2000" dirty="0">
              <a:latin typeface="+mj-lt"/>
            </a:endParaRPr>
          </a:p>
          <a:p>
            <a:pPr marL="1068063" lvl="3">
              <a:spcBef>
                <a:spcPct val="0"/>
              </a:spcBef>
              <a:spcAft>
                <a:spcPts val="529"/>
              </a:spcAft>
              <a:buFont typeface="Wingdings" panose="05000000000000000000" pitchFamily="2" charset="2"/>
              <a:buChar char="§"/>
              <a:defRPr/>
            </a:pPr>
            <a:r>
              <a:rPr lang="en-US" altLang="en-US" sz="1600" b="1" dirty="0">
                <a:latin typeface="+mj-lt"/>
              </a:rPr>
              <a:t>EHP Preferred Network: </a:t>
            </a:r>
            <a:r>
              <a:rPr lang="en-US" altLang="en-US" sz="1600" dirty="0">
                <a:latin typeface="+mj-lt"/>
              </a:rPr>
              <a:t>A provider or facility in the EHP network that is deemed a preferred provider that has a lower member </a:t>
            </a:r>
            <a:r>
              <a:rPr lang="en-US" altLang="en-US" sz="1600" dirty="0" smtClean="0">
                <a:latin typeface="+mj-lt"/>
              </a:rPr>
              <a:t>co-insurance amount</a:t>
            </a:r>
            <a:endParaRPr lang="en-US" altLang="en-US" sz="1600" b="1" dirty="0">
              <a:latin typeface="+mj-lt"/>
            </a:endParaRPr>
          </a:p>
          <a:p>
            <a:pPr marL="1068063" lvl="3">
              <a:spcBef>
                <a:spcPct val="0"/>
              </a:spcBef>
              <a:spcAft>
                <a:spcPts val="529"/>
              </a:spcAft>
              <a:buFont typeface="Wingdings" panose="05000000000000000000" pitchFamily="2" charset="2"/>
              <a:buChar char="§"/>
              <a:defRPr/>
            </a:pPr>
            <a:r>
              <a:rPr lang="en-US" altLang="en-US" sz="1600" b="1" dirty="0">
                <a:latin typeface="+mj-lt"/>
              </a:rPr>
              <a:t>EHP Network: </a:t>
            </a:r>
            <a:r>
              <a:rPr lang="en-US" altLang="en-US" sz="1600" dirty="0">
                <a:latin typeface="+mj-lt"/>
              </a:rPr>
              <a:t>Direct access to any EHP or Cigna PPO network participating provider </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82431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3" y="389272"/>
            <a:ext cx="8397541" cy="1080714"/>
          </a:xfrm>
        </p:spPr>
        <p:txBody>
          <a:bodyPr/>
          <a:lstStyle/>
          <a:p>
            <a:r>
              <a:rPr lang="en-US" dirty="0"/>
              <a:t>Johns Hopkins DPC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5</a:t>
            </a:fld>
            <a:endParaRPr lang="en-US" dirty="0"/>
          </a:p>
        </p:txBody>
      </p:sp>
      <p:sp>
        <p:nvSpPr>
          <p:cNvPr id="7" name="TextBox 6"/>
          <p:cNvSpPr txBox="1"/>
          <p:nvPr/>
        </p:nvSpPr>
        <p:spPr>
          <a:xfrm>
            <a:off x="875466" y="6099121"/>
            <a:ext cx="6858000" cy="261610"/>
          </a:xfrm>
          <a:prstGeom prst="rect">
            <a:avLst/>
          </a:prstGeom>
          <a:noFill/>
        </p:spPr>
        <p:txBody>
          <a:bodyPr>
            <a:spAutoFit/>
          </a:bodyPr>
          <a:lstStyle/>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sp>
        <p:nvSpPr>
          <p:cNvPr id="9" name="Content Placeholder 1"/>
          <p:cNvSpPr txBox="1">
            <a:spLocks/>
          </p:cNvSpPr>
          <p:nvPr/>
        </p:nvSpPr>
        <p:spPr bwMode="auto">
          <a:xfrm>
            <a:off x="6800850" y="1404584"/>
            <a:ext cx="2090738"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graphicFrame>
        <p:nvGraphicFramePr>
          <p:cNvPr id="10" name="Table 9"/>
          <p:cNvGraphicFramePr>
            <a:graphicFrameLocks noGrp="1"/>
          </p:cNvGraphicFramePr>
          <p:nvPr>
            <p:extLst>
              <p:ext uri="{D42A27DB-BD31-4B8C-83A1-F6EECF244321}">
                <p14:modId xmlns:p14="http://schemas.microsoft.com/office/powerpoint/2010/main" val="4221805997"/>
              </p:ext>
            </p:extLst>
          </p:nvPr>
        </p:nvGraphicFramePr>
        <p:xfrm>
          <a:off x="914400" y="1458913"/>
          <a:ext cx="5613721" cy="4579966"/>
        </p:xfrm>
        <a:graphic>
          <a:graphicData uri="http://schemas.openxmlformats.org/drawingml/2006/table">
            <a:tbl>
              <a:tblPr>
                <a:tableStyleId>{5C22544A-7EE6-4342-B048-85BDC9FD1C3A}</a:tableStyleId>
              </a:tblPr>
              <a:tblGrid>
                <a:gridCol w="2113494">
                  <a:extLst>
                    <a:ext uri="{9D8B030D-6E8A-4147-A177-3AD203B41FA5}">
                      <a16:colId xmlns:a16="http://schemas.microsoft.com/office/drawing/2014/main" val="925778200"/>
                    </a:ext>
                  </a:extLst>
                </a:gridCol>
                <a:gridCol w="1183631">
                  <a:extLst>
                    <a:ext uri="{9D8B030D-6E8A-4147-A177-3AD203B41FA5}">
                      <a16:colId xmlns:a16="http://schemas.microsoft.com/office/drawing/2014/main" val="3471351127"/>
                    </a:ext>
                  </a:extLst>
                </a:gridCol>
                <a:gridCol w="1158298">
                  <a:extLst>
                    <a:ext uri="{9D8B030D-6E8A-4147-A177-3AD203B41FA5}">
                      <a16:colId xmlns:a16="http://schemas.microsoft.com/office/drawing/2014/main" val="2576817612"/>
                    </a:ext>
                  </a:extLst>
                </a:gridCol>
                <a:gridCol w="1158298">
                  <a:extLst>
                    <a:ext uri="{9D8B030D-6E8A-4147-A177-3AD203B41FA5}">
                      <a16:colId xmlns:a16="http://schemas.microsoft.com/office/drawing/2014/main" val="1387597305"/>
                    </a:ext>
                  </a:extLst>
                </a:gridCol>
              </a:tblGrid>
              <a:tr h="465126">
                <a:tc>
                  <a:txBody>
                    <a:bodyPr/>
                    <a:lstStyle/>
                    <a:p>
                      <a:pPr algn="l" fontAlgn="b"/>
                      <a:endParaRPr lang="en-US" sz="1400" b="1" i="0" u="none" strike="noStrike" dirty="0">
                        <a:solidFill>
                          <a:srgbClr val="FFFFFF"/>
                        </a:solidFill>
                        <a:effectLst/>
                        <a:latin typeface="+mj-lt"/>
                      </a:endParaRPr>
                    </a:p>
                  </a:txBody>
                  <a:tcPr marL="8029" marR="8029" marT="8029"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smtClean="0">
                          <a:solidFill>
                            <a:schemeClr val="bg1"/>
                          </a:solidFill>
                          <a:effectLst/>
                          <a:latin typeface="+mj-lt"/>
                        </a:rPr>
                        <a:t>Johns</a:t>
                      </a:r>
                      <a:r>
                        <a:rPr lang="en-US" sz="1400" b="1" u="none" strike="noStrike" baseline="0" dirty="0" smtClean="0">
                          <a:solidFill>
                            <a:schemeClr val="bg1"/>
                          </a:solidFill>
                          <a:effectLst/>
                          <a:latin typeface="+mj-lt"/>
                        </a:rPr>
                        <a:t> Hopkins</a:t>
                      </a:r>
                      <a:r>
                        <a:rPr lang="en-US" sz="1400" b="1" u="none" strike="noStrike" dirty="0" smtClean="0">
                          <a:solidFill>
                            <a:schemeClr val="bg1"/>
                          </a:solidFill>
                          <a:effectLst/>
                          <a:latin typeface="+mj-lt"/>
                        </a:rPr>
                        <a:t> DPC </a:t>
                      </a:r>
                      <a:r>
                        <a:rPr lang="en-US" sz="1400" b="1" u="none" strike="noStrike" dirty="0">
                          <a:solidFill>
                            <a:schemeClr val="bg1"/>
                          </a:solidFill>
                          <a:effectLst/>
                          <a:latin typeface="+mj-lt"/>
                        </a:rPr>
                        <a:t>Plan</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8029" marR="8029" marT="8029"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428680524"/>
                  </a:ext>
                </a:extLst>
              </a:tr>
              <a:tr h="443253">
                <a:tc>
                  <a:txBody>
                    <a:bodyPr/>
                    <a:lstStyle/>
                    <a:p>
                      <a:pPr lvl="0" algn="ctr" fontAlgn="b"/>
                      <a:r>
                        <a:rPr lang="en-US" sz="1400" b="1" u="none" strike="noStrike" dirty="0" smtClean="0">
                          <a:solidFill>
                            <a:schemeClr val="bg1"/>
                          </a:solidFill>
                          <a:effectLst/>
                          <a:latin typeface="+mj-lt"/>
                        </a:rPr>
                        <a:t>Coverage Details</a:t>
                      </a:r>
                      <a:endParaRPr lang="en-US" sz="14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smtClean="0">
                          <a:solidFill>
                            <a:schemeClr val="bg1"/>
                          </a:solidFill>
                          <a:effectLst/>
                          <a:latin typeface="+mj-lt"/>
                        </a:rPr>
                        <a:t>EHP Preferred </a:t>
                      </a:r>
                      <a:r>
                        <a:rPr lang="en-US" sz="1200" u="none" strike="noStrike" dirty="0">
                          <a:solidFill>
                            <a:schemeClr val="bg1"/>
                          </a:solidFill>
                          <a:effectLst/>
                          <a:latin typeface="+mj-lt"/>
                        </a:rPr>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algn="ctr" fontAlgn="b"/>
                      <a:r>
                        <a:rPr lang="en-US" sz="1200" u="none" strike="noStrike" dirty="0">
                          <a:solidFill>
                            <a:schemeClr val="bg1"/>
                          </a:solidFill>
                          <a:effectLst/>
                          <a:latin typeface="+mj-lt"/>
                        </a:rPr>
                        <a:t>EHP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u="none" strike="noStrike" kern="1200" dirty="0" smtClean="0">
                          <a:solidFill>
                            <a:schemeClr val="bg1"/>
                          </a:solidFill>
                          <a:effectLst/>
                          <a:latin typeface="+mj-lt"/>
                          <a:ea typeface="+mn-ea"/>
                          <a:cs typeface="+mn-cs"/>
                        </a:rPr>
                        <a:t>Out-of-Network</a:t>
                      </a:r>
                      <a:endParaRPr lang="en-US" sz="1200" b="0" i="0" u="none" strike="noStrike" kern="1200" dirty="0" smtClean="0">
                        <a:solidFill>
                          <a:schemeClr val="bg1"/>
                        </a:solidFill>
                        <a:effectLst/>
                        <a:latin typeface="+mj-lt"/>
                        <a:ea typeface="+mn-ea"/>
                        <a:cs typeface="+mn-cs"/>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extLst>
                  <a:ext uri="{0D108BD9-81ED-4DB2-BD59-A6C34878D82A}">
                    <a16:rowId xmlns:a16="http://schemas.microsoft.com/office/drawing/2014/main" val="1536732303"/>
                  </a:ext>
                </a:extLst>
              </a:tr>
              <a:tr h="258718">
                <a:tc gridSpan="4">
                  <a:txBody>
                    <a:bodyPr/>
                    <a:lstStyle/>
                    <a:p>
                      <a:pPr lvl="0" algn="l" fontAlgn="b"/>
                      <a:r>
                        <a:rPr lang="en-US" sz="1100" b="1" u="none" strike="noStrike" dirty="0">
                          <a:effectLst/>
                          <a:latin typeface="+mj-lt"/>
                        </a:rPr>
                        <a:t>Annual Deductible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algn="ctr"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algn="ctr" fontAlgn="b"/>
                      <a:endParaRPr lang="en-US" sz="1100" b="0" i="1"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2485044"/>
                  </a:ext>
                </a:extLst>
              </a:tr>
              <a:tr h="546652">
                <a:tc>
                  <a:txBody>
                    <a:bodyPr/>
                    <a:lstStyle/>
                    <a:p>
                      <a:pPr lvl="0" algn="ctr" fontAlgn="b"/>
                      <a:r>
                        <a:rPr lang="en-US" sz="1100" u="none" strike="noStrike" dirty="0" smtClean="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smtClean="0">
                          <a:effectLst/>
                          <a:latin typeface="+mj-lt"/>
                        </a:rPr>
                        <a:t>(</a:t>
                      </a:r>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150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200 ($50K-$119K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300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$750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6350100"/>
                  </a:ext>
                </a:extLst>
              </a:tr>
              <a:tr h="546652">
                <a:tc>
                  <a:txBody>
                    <a:bodyPr/>
                    <a:lstStyle/>
                    <a:p>
                      <a:pPr lvl="0" algn="ctr" fontAlgn="b"/>
                      <a:r>
                        <a:rPr lang="en-US" sz="1100" u="none" strike="noStrike" dirty="0" smtClean="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smtClean="0">
                          <a:effectLst/>
                          <a:latin typeface="+mj-lt"/>
                        </a:rPr>
                        <a:t>(</a:t>
                      </a:r>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300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400 ($50K-$119K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600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$1,500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795009"/>
                  </a:ext>
                </a:extLst>
              </a:tr>
              <a:tr h="359350">
                <a:tc gridSpan="4">
                  <a:txBody>
                    <a:bodyPr/>
                    <a:lstStyle/>
                    <a:p>
                      <a:pPr lvl="0" algn="l" fontAlgn="b"/>
                      <a:r>
                        <a:rPr lang="en-US" sz="1100" b="1" u="none" strike="noStrike" dirty="0">
                          <a:effectLst/>
                          <a:latin typeface="+mj-lt"/>
                        </a:rPr>
                        <a:t>Annual Out-of-Pocket Max</a:t>
                      </a:r>
                      <a:r>
                        <a:rPr lang="en-US" sz="1100" b="1" u="none" strike="noStrike" dirty="0" smtClean="0">
                          <a:effectLst/>
                          <a:latin typeface="+mj-lt"/>
                        </a:rPr>
                        <a:t>.</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marL="0" marR="0" lvl="0" indent="0" algn="ctr" defTabSz="887553"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7696156"/>
                  </a:ext>
                </a:extLst>
              </a:tr>
              <a:tr h="546652">
                <a:tc>
                  <a:txBody>
                    <a:bodyPr/>
                    <a:lstStyle/>
                    <a:p>
                      <a:pPr lvl="0" algn="ctr" fontAlgn="b"/>
                      <a:r>
                        <a:rPr lang="en-US" sz="1100" u="none" strike="noStrike" dirty="0" smtClean="0">
                          <a:effectLst/>
                          <a:latin typeface="+mj-lt"/>
                        </a:rPr>
                        <a:t>Per Person</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smtClean="0">
                          <a:effectLst/>
                          <a:latin typeface="+mj-lt"/>
                        </a:rPr>
                        <a:t>(</a:t>
                      </a:r>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1,500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2,000 ($50K-$</a:t>
                      </a:r>
                      <a:r>
                        <a:rPr lang="nn-NO" sz="1100" u="none" strike="noStrike" dirty="0" smtClean="0">
                          <a:effectLst/>
                          <a:latin typeface="+mj-lt"/>
                        </a:rPr>
                        <a:t>119K)</a:t>
                      </a:r>
                    </a:p>
                    <a:p>
                      <a:pPr algn="ctr" fontAlgn="b"/>
                      <a:r>
                        <a:rPr lang="nn-NO" sz="1100" u="none" strike="noStrike" dirty="0" smtClean="0">
                          <a:effectLst/>
                          <a:latin typeface="+mj-lt"/>
                        </a:rPr>
                        <a:t>$</a:t>
                      </a:r>
                      <a:r>
                        <a:rPr lang="nn-NO" sz="1100" u="none" strike="noStrike" dirty="0">
                          <a:effectLst/>
                          <a:latin typeface="+mj-lt"/>
                        </a:rPr>
                        <a:t>3,000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$3,500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5847249"/>
                  </a:ext>
                </a:extLst>
              </a:tr>
              <a:tr h="546652">
                <a:tc>
                  <a:txBody>
                    <a:bodyPr/>
                    <a:lstStyle/>
                    <a:p>
                      <a:pPr lvl="0" algn="ctr" fontAlgn="b"/>
                      <a:r>
                        <a:rPr lang="en-US" sz="1100" u="none" strike="noStrike" dirty="0" smtClean="0">
                          <a:effectLst/>
                          <a:latin typeface="+mj-lt"/>
                        </a:rPr>
                        <a:t>Per Family</a:t>
                      </a:r>
                      <a:endParaRPr lang="en-US" sz="1100" b="1" i="0" u="none" strike="noStrike" dirty="0">
                        <a:solidFill>
                          <a:srgbClr val="000000"/>
                        </a:solidFill>
                        <a:effectLst/>
                        <a:latin typeface="+mj-lt"/>
                      </a:endParaRPr>
                    </a:p>
                  </a:txBody>
                  <a:tcPr marL="72257"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nn-NO" sz="1100" u="none" strike="noStrike" dirty="0" smtClean="0">
                          <a:effectLst/>
                          <a:latin typeface="+mj-lt"/>
                        </a:rPr>
                        <a:t>(</a:t>
                      </a:r>
                      <a:r>
                        <a:rPr lang="en-US" sz="1100" i="1" u="none" strike="noStrike" dirty="0" smtClean="0">
                          <a:effectLst/>
                          <a:latin typeface="+mj-lt"/>
                        </a:rPr>
                        <a:t>Determined by Salary Tier)</a:t>
                      </a:r>
                      <a:endParaRPr lang="nn-NO" sz="1100" u="none" strike="noStrike" dirty="0" smtClean="0">
                        <a:effectLst/>
                        <a:latin typeface="+mj-lt"/>
                      </a:endParaRPr>
                    </a:p>
                    <a:p>
                      <a:pPr algn="ctr" fontAlgn="b"/>
                      <a:r>
                        <a:rPr lang="nn-NO" sz="1100" u="none" strike="noStrike" dirty="0" smtClean="0">
                          <a:effectLst/>
                          <a:latin typeface="+mj-lt"/>
                        </a:rPr>
                        <a:t>$</a:t>
                      </a:r>
                      <a:r>
                        <a:rPr lang="nn-NO" sz="1100" u="none" strike="noStrike" dirty="0">
                          <a:effectLst/>
                          <a:latin typeface="+mj-lt"/>
                        </a:rPr>
                        <a:t>3,000 (&lt;$50K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4,000 ($50K-$119K</a:t>
                      </a:r>
                      <a:r>
                        <a:rPr lang="nn-NO" sz="1100" u="none" strike="noStrike" dirty="0" smtClean="0">
                          <a:effectLst/>
                          <a:latin typeface="+mj-lt"/>
                        </a:rPr>
                        <a:t>)</a:t>
                      </a:r>
                    </a:p>
                    <a:p>
                      <a:pPr algn="ctr" fontAlgn="b"/>
                      <a:r>
                        <a:rPr lang="nn-NO" sz="1100" u="none" strike="noStrike" dirty="0" smtClean="0">
                          <a:effectLst/>
                          <a:latin typeface="+mj-lt"/>
                        </a:rPr>
                        <a:t>$</a:t>
                      </a:r>
                      <a:r>
                        <a:rPr lang="nn-NO" sz="1100" u="none" strike="noStrike" dirty="0">
                          <a:effectLst/>
                          <a:latin typeface="+mj-lt"/>
                        </a:rPr>
                        <a:t>6,000 </a:t>
                      </a:r>
                      <a:r>
                        <a:rPr lang="nn-NO" sz="1100" u="none" strike="noStrike" dirty="0" smtClean="0">
                          <a:effectLst/>
                          <a:latin typeface="+mj-lt"/>
                        </a:rPr>
                        <a:t>(&gt;=$120K</a:t>
                      </a:r>
                      <a:r>
                        <a:rPr lang="nn-NO" sz="1100" u="none" strike="noStrike" dirty="0">
                          <a:effectLst/>
                          <a:latin typeface="+mj-lt"/>
                        </a:rPr>
                        <a:t>)</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nn-NO" sz="1100" b="0" i="0" u="none" strike="noStrike" dirty="0" smtClean="0">
                          <a:solidFill>
                            <a:srgbClr val="000000"/>
                          </a:solidFill>
                          <a:effectLst/>
                          <a:latin typeface="+mj-lt"/>
                        </a:rPr>
                        <a:t>$7,000</a:t>
                      </a:r>
                      <a:endParaRPr lang="nn-NO"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22543673"/>
                  </a:ext>
                </a:extLst>
              </a:tr>
              <a:tr h="339163">
                <a:tc>
                  <a:txBody>
                    <a:bodyPr/>
                    <a:lstStyle/>
                    <a:p>
                      <a:pPr lvl="0" algn="ctr" fontAlgn="b"/>
                      <a:r>
                        <a:rPr lang="en-US" sz="1100" b="1" u="none" strike="noStrike" dirty="0" smtClean="0">
                          <a:effectLst/>
                          <a:latin typeface="+mj-lt"/>
                        </a:rPr>
                        <a:t>Co-insurance</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B0B6"/>
                    </a:solidFill>
                  </a:tcPr>
                </a:tc>
                <a:tc>
                  <a:txBody>
                    <a:bodyPr/>
                    <a:lstStyle/>
                    <a:p>
                      <a:pPr algn="ctr" fontAlgn="b"/>
                      <a:r>
                        <a:rPr lang="en-US" sz="1100" u="none" strike="noStrike" dirty="0" smtClean="0">
                          <a:effectLst/>
                          <a:latin typeface="+mj-lt"/>
                        </a:rPr>
                        <a:t>pay </a:t>
                      </a:r>
                      <a:r>
                        <a:rPr lang="en-US" sz="1100" u="none" strike="noStrike" dirty="0">
                          <a:effectLst/>
                          <a:latin typeface="+mj-lt"/>
                        </a:rPr>
                        <a:t>10%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smtClean="0">
                          <a:effectLst/>
                          <a:latin typeface="+mj-lt"/>
                        </a:rPr>
                        <a:t>pay </a:t>
                      </a:r>
                      <a:r>
                        <a:rPr lang="en-US" sz="1100" u="none" strike="noStrike" dirty="0">
                          <a:effectLst/>
                          <a:latin typeface="+mj-lt"/>
                        </a:rPr>
                        <a:t>20%</a:t>
                      </a:r>
                      <a:endParaRPr lang="en-US" sz="1100" b="1"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dirty="0" smtClean="0">
                          <a:solidFill>
                            <a:srgbClr val="000000"/>
                          </a:solidFill>
                          <a:effectLst/>
                          <a:latin typeface="+mj-lt"/>
                        </a:rPr>
                        <a:t>pay 30%</a:t>
                      </a:r>
                      <a:endParaRPr lang="en-US" sz="1100" b="0" i="0" u="none" strike="noStrike" dirty="0">
                        <a:solidFill>
                          <a:srgbClr val="000000"/>
                        </a:solidFill>
                        <a:effectLst/>
                        <a:latin typeface="+mj-lt"/>
                      </a:endParaRPr>
                    </a:p>
                  </a:txBody>
                  <a:tcPr marL="8029" marR="8029" marT="802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3694887"/>
                  </a:ext>
                </a:extLst>
              </a:tr>
            </a:tbl>
          </a:graphicData>
        </a:graphic>
      </p:graphicFrame>
      <p:sp>
        <p:nvSpPr>
          <p:cNvPr id="8" name="TextBox 7"/>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7636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918028" cy="1080714"/>
          </a:xfrm>
        </p:spPr>
        <p:txBody>
          <a:bodyPr/>
          <a:lstStyle/>
          <a:p>
            <a:r>
              <a:rPr lang="en-US" dirty="0"/>
              <a:t>Johns Hopkins DPC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6</a:t>
            </a:fld>
            <a:endParaRPr lang="en-US" dirty="0"/>
          </a:p>
        </p:txBody>
      </p:sp>
      <p:sp>
        <p:nvSpPr>
          <p:cNvPr id="6" name="TextBox 5"/>
          <p:cNvSpPr txBox="1"/>
          <p:nvPr/>
        </p:nvSpPr>
        <p:spPr>
          <a:xfrm>
            <a:off x="810225" y="6093105"/>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sp>
        <p:nvSpPr>
          <p:cNvPr id="11" name="Content Placeholder 1"/>
          <p:cNvSpPr txBox="1">
            <a:spLocks/>
          </p:cNvSpPr>
          <p:nvPr/>
        </p:nvSpPr>
        <p:spPr bwMode="auto">
          <a:xfrm>
            <a:off x="7343562" y="118413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graphicFrame>
        <p:nvGraphicFramePr>
          <p:cNvPr id="7" name="Table 6"/>
          <p:cNvGraphicFramePr>
            <a:graphicFrameLocks noGrp="1"/>
          </p:cNvGraphicFramePr>
          <p:nvPr>
            <p:extLst>
              <p:ext uri="{D42A27DB-BD31-4B8C-83A1-F6EECF244321}">
                <p14:modId xmlns:p14="http://schemas.microsoft.com/office/powerpoint/2010/main" val="258614861"/>
              </p:ext>
            </p:extLst>
          </p:nvPr>
        </p:nvGraphicFramePr>
        <p:xfrm>
          <a:off x="914399" y="1251732"/>
          <a:ext cx="6029326" cy="4841372"/>
        </p:xfrm>
        <a:graphic>
          <a:graphicData uri="http://schemas.openxmlformats.org/drawingml/2006/table">
            <a:tbl>
              <a:tblPr>
                <a:tableStyleId>{5C22544A-7EE6-4342-B048-85BDC9FD1C3A}</a:tableStyleId>
              </a:tblPr>
              <a:tblGrid>
                <a:gridCol w="1790701">
                  <a:extLst>
                    <a:ext uri="{9D8B030D-6E8A-4147-A177-3AD203B41FA5}">
                      <a16:colId xmlns:a16="http://schemas.microsoft.com/office/drawing/2014/main" val="1262073218"/>
                    </a:ext>
                  </a:extLst>
                </a:gridCol>
                <a:gridCol w="1352550">
                  <a:extLst>
                    <a:ext uri="{9D8B030D-6E8A-4147-A177-3AD203B41FA5}">
                      <a16:colId xmlns:a16="http://schemas.microsoft.com/office/drawing/2014/main" val="2163627162"/>
                    </a:ext>
                  </a:extLst>
                </a:gridCol>
                <a:gridCol w="1409700">
                  <a:extLst>
                    <a:ext uri="{9D8B030D-6E8A-4147-A177-3AD203B41FA5}">
                      <a16:colId xmlns:a16="http://schemas.microsoft.com/office/drawing/2014/main" val="852308010"/>
                    </a:ext>
                  </a:extLst>
                </a:gridCol>
                <a:gridCol w="1476375">
                  <a:extLst>
                    <a:ext uri="{9D8B030D-6E8A-4147-A177-3AD203B41FA5}">
                      <a16:colId xmlns:a16="http://schemas.microsoft.com/office/drawing/2014/main" val="1097883356"/>
                    </a:ext>
                  </a:extLst>
                </a:gridCol>
              </a:tblGrid>
              <a:tr h="320980">
                <a:tc>
                  <a:txBody>
                    <a:bodyPr/>
                    <a:lstStyle/>
                    <a:p>
                      <a:pPr algn="l" fontAlgn="b"/>
                      <a:r>
                        <a:rPr lang="en-US" sz="1500" u="none" strike="noStrike" dirty="0">
                          <a:effectLst/>
                          <a:latin typeface="+mj-lt"/>
                        </a:rPr>
                        <a:t> </a:t>
                      </a:r>
                      <a:endParaRPr lang="en-US" sz="1500" b="1" i="0" u="none" strike="noStrike" dirty="0">
                        <a:solidFill>
                          <a:srgbClr val="FFFFFF"/>
                        </a:solidFill>
                        <a:effectLst/>
                        <a:latin typeface="+mj-lt"/>
                      </a:endParaRPr>
                    </a:p>
                  </a:txBody>
                  <a:tcPr marL="7394" marR="7394" marT="739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300" b="1" u="none" strike="noStrike" dirty="0" smtClean="0">
                          <a:solidFill>
                            <a:schemeClr val="bg1"/>
                          </a:solidFill>
                          <a:effectLst/>
                          <a:latin typeface="+mj-lt"/>
                        </a:rPr>
                        <a:t>Johns</a:t>
                      </a:r>
                      <a:r>
                        <a:rPr lang="en-US" sz="1300" b="1" u="none" strike="noStrike" baseline="0" dirty="0" smtClean="0">
                          <a:solidFill>
                            <a:schemeClr val="bg1"/>
                          </a:solidFill>
                          <a:effectLst/>
                          <a:latin typeface="+mj-lt"/>
                        </a:rPr>
                        <a:t> Hopkins</a:t>
                      </a:r>
                      <a:r>
                        <a:rPr lang="en-US" sz="1300" b="1" u="none" strike="noStrike" dirty="0" smtClean="0">
                          <a:solidFill>
                            <a:schemeClr val="bg1"/>
                          </a:solidFill>
                          <a:effectLst/>
                          <a:latin typeface="+mj-lt"/>
                        </a:rPr>
                        <a:t> DPC Plan</a:t>
                      </a:r>
                      <a:endParaRPr lang="en-US" sz="13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7735" marR="7735" marT="773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4218566229"/>
                  </a:ext>
                </a:extLst>
              </a:tr>
              <a:tr h="418250">
                <a:tc>
                  <a:txBody>
                    <a:bodyPr/>
                    <a:lstStyle/>
                    <a:p>
                      <a:pPr algn="ctr" fontAlgn="b"/>
                      <a:r>
                        <a:rPr lang="en-US" sz="1100" b="1" u="none" strike="noStrike" dirty="0" smtClean="0">
                          <a:solidFill>
                            <a:schemeClr val="bg1"/>
                          </a:solidFill>
                          <a:effectLst/>
                          <a:latin typeface="+mj-lt"/>
                        </a:rPr>
                        <a:t>Office Visits</a:t>
                      </a:r>
                      <a:endParaRPr lang="en-US" sz="11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100" u="none" strike="noStrike" dirty="0" smtClean="0">
                          <a:solidFill>
                            <a:schemeClr val="bg1"/>
                          </a:solidFill>
                          <a:effectLst/>
                          <a:latin typeface="+mj-lt"/>
                        </a:rPr>
                        <a:t>EHP Preferred </a:t>
                      </a:r>
                      <a:r>
                        <a:rPr lang="en-US" sz="1100" u="none" strike="noStrike" dirty="0">
                          <a:solidFill>
                            <a:schemeClr val="bg1"/>
                          </a:solidFill>
                          <a:effectLst/>
                          <a:latin typeface="+mj-lt"/>
                        </a:rPr>
                        <a:t/>
                      </a:r>
                      <a:br>
                        <a:rPr lang="en-US" sz="1100" u="none" strike="noStrike" dirty="0">
                          <a:solidFill>
                            <a:schemeClr val="bg1"/>
                          </a:solidFill>
                          <a:effectLst/>
                          <a:latin typeface="+mj-lt"/>
                        </a:rPr>
                      </a:br>
                      <a:r>
                        <a:rPr lang="en-US" sz="1100" u="none" strike="noStrike" dirty="0">
                          <a:solidFill>
                            <a:schemeClr val="bg1"/>
                          </a:solidFill>
                          <a:effectLst/>
                          <a:latin typeface="+mj-lt"/>
                        </a:rPr>
                        <a:t>Network**</a:t>
                      </a:r>
                      <a:endParaRPr lang="en-US" sz="11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a:txBody>
                    <a:bodyPr/>
                    <a:lstStyle/>
                    <a:p>
                      <a:pPr algn="ctr" fontAlgn="b"/>
                      <a:r>
                        <a:rPr lang="en-US" sz="1100" u="none" strike="noStrike" dirty="0">
                          <a:solidFill>
                            <a:schemeClr val="bg1"/>
                          </a:solidFill>
                          <a:effectLst/>
                          <a:latin typeface="+mj-lt"/>
                        </a:rPr>
                        <a:t>EHP Network**</a:t>
                      </a:r>
                      <a:endParaRPr lang="en-US" sz="1100" b="1"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a:txBody>
                    <a:bodyPr/>
                    <a:lstStyle/>
                    <a:p>
                      <a:pPr algn="ctr" fontAlgn="b"/>
                      <a:r>
                        <a:rPr lang="en-US" sz="1100" b="0" i="0" u="none" strike="noStrike" dirty="0" smtClean="0">
                          <a:solidFill>
                            <a:schemeClr val="bg1"/>
                          </a:solidFill>
                          <a:effectLst/>
                          <a:latin typeface="+mj-lt"/>
                        </a:rPr>
                        <a:t>Out-of-Network</a:t>
                      </a:r>
                      <a:endParaRPr lang="en-US" sz="1100" b="0" i="0" u="none" strike="noStrike" dirty="0">
                        <a:solidFill>
                          <a:schemeClr val="bg1"/>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2620776079"/>
                  </a:ext>
                </a:extLst>
              </a:tr>
              <a:tr h="706646">
                <a:tc>
                  <a:txBody>
                    <a:bodyPr/>
                    <a:lstStyle/>
                    <a:p>
                      <a:pPr algn="ctr" fontAlgn="b"/>
                      <a:r>
                        <a:rPr lang="en-US" sz="1100" b="1" u="none" strike="noStrike" dirty="0">
                          <a:effectLst/>
                          <a:latin typeface="+mj-lt"/>
                        </a:rPr>
                        <a:t>Primary </a:t>
                      </a:r>
                      <a:r>
                        <a:rPr lang="en-US" sz="1100" b="1" u="none" strike="noStrike" dirty="0" smtClean="0">
                          <a:effectLst/>
                          <a:latin typeface="+mj-lt"/>
                        </a:rPr>
                        <a:t>Care</a:t>
                      </a:r>
                    </a:p>
                    <a:p>
                      <a:pPr algn="ctr" fontAlgn="b"/>
                      <a:r>
                        <a:rPr lang="en-US" sz="1100" b="1" u="none" strike="noStrike" dirty="0" smtClean="0">
                          <a:effectLst/>
                          <a:latin typeface="+mj-lt"/>
                        </a:rPr>
                        <a:t>Office Visit</a:t>
                      </a:r>
                    </a:p>
                    <a:p>
                      <a:pPr algn="ctr" fontAlgn="b"/>
                      <a:r>
                        <a:rPr lang="en-US" sz="1100" b="0" u="none" strike="noStrike" dirty="0" smtClean="0">
                          <a:effectLst/>
                          <a:latin typeface="+mj-lt"/>
                        </a:rPr>
                        <a:t>(Adult with DPC as PCP)</a:t>
                      </a:r>
                      <a:endParaRPr lang="en-US" sz="1100" b="0"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u="none" strike="noStrike" dirty="0" smtClean="0">
                          <a:effectLst/>
                          <a:latin typeface="+mj-lt"/>
                        </a:rPr>
                        <a:t>DPC visit: $0 copay</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u="none" strike="noStrike" dirty="0">
                          <a:effectLst/>
                          <a:latin typeface="+mj-lt"/>
                        </a:rPr>
                        <a:t>Not applicable</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u="none" strike="noStrike" dirty="0" smtClean="0">
                          <a:effectLst/>
                          <a:latin typeface="+mj-lt"/>
                        </a:rPr>
                        <a:t>Not applicable</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706647">
                <a:tc>
                  <a:txBody>
                    <a:bodyPr/>
                    <a:lstStyle/>
                    <a:p>
                      <a:pPr algn="ctr" fontAlgn="b"/>
                      <a:r>
                        <a:rPr lang="en-US" sz="1100" b="1" u="none" strike="noStrike" dirty="0">
                          <a:effectLst/>
                          <a:latin typeface="+mj-lt"/>
                        </a:rPr>
                        <a:t>Primary </a:t>
                      </a:r>
                      <a:r>
                        <a:rPr lang="en-US" sz="1100" b="1" u="none" strike="noStrike" dirty="0" smtClean="0">
                          <a:effectLst/>
                          <a:latin typeface="+mj-lt"/>
                        </a:rPr>
                        <a:t>Care</a:t>
                      </a:r>
                    </a:p>
                    <a:p>
                      <a:pPr algn="ctr" fontAlgn="b"/>
                      <a:r>
                        <a:rPr lang="en-US" sz="1100" b="1" u="none" strike="noStrike" dirty="0" smtClean="0">
                          <a:effectLst/>
                          <a:latin typeface="+mj-lt"/>
                        </a:rPr>
                        <a:t>Office Visit </a:t>
                      </a:r>
                      <a:r>
                        <a:rPr lang="en-US" sz="1100" b="0" u="none" strike="noStrike" dirty="0" smtClean="0">
                          <a:effectLst/>
                          <a:latin typeface="+mj-lt"/>
                        </a:rPr>
                        <a:t>(Spouse/Dependent without DPC as PCP)</a:t>
                      </a:r>
                      <a:endParaRPr lang="en-US" sz="1100" b="0"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u="none" strike="noStrike" dirty="0" smtClean="0">
                          <a:effectLst/>
                          <a:latin typeface="+mj-lt"/>
                        </a:rPr>
                        <a:t>$10 copay</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en-US" sz="1100" b="0" i="0" u="none" strike="noStrike" dirty="0" smtClean="0">
                          <a:solidFill>
                            <a:srgbClr val="000000"/>
                          </a:solidFill>
                          <a:effectLst/>
                          <a:latin typeface="+mj-lt"/>
                        </a:rPr>
                        <a:t>Pay 30%*</a:t>
                      </a:r>
                      <a:endParaRPr lang="en-US" sz="1100" b="0"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20415152"/>
                  </a:ext>
                </a:extLst>
              </a:tr>
              <a:tr h="706647">
                <a:tc>
                  <a:txBody>
                    <a:bodyPr/>
                    <a:lstStyle/>
                    <a:p>
                      <a:pPr algn="ctr" fontAlgn="b"/>
                      <a:r>
                        <a:rPr lang="en-US" sz="1100" b="1" u="none" strike="noStrike" dirty="0" smtClean="0">
                          <a:effectLst/>
                          <a:latin typeface="+mj-lt"/>
                        </a:rPr>
                        <a:t>Primary Care</a:t>
                      </a:r>
                    </a:p>
                    <a:p>
                      <a:pPr algn="ctr" fontAlgn="b"/>
                      <a:r>
                        <a:rPr lang="en-US" sz="1100" b="1" u="none" strike="noStrike" dirty="0" smtClean="0">
                          <a:effectLst/>
                          <a:latin typeface="+mj-lt"/>
                        </a:rPr>
                        <a:t>Office Visit</a:t>
                      </a:r>
                    </a:p>
                    <a:p>
                      <a:pPr algn="ctr" fontAlgn="b"/>
                      <a:r>
                        <a:rPr lang="en-US" sz="1100" b="0" u="none" strike="noStrike" dirty="0" smtClean="0">
                          <a:effectLst/>
                          <a:latin typeface="+mj-lt"/>
                        </a:rPr>
                        <a:t>(Dependent, age 19 and under without DPC as PCP)</a:t>
                      </a:r>
                      <a:endParaRPr lang="en-US" sz="1100" b="0"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b"/>
                      <a:r>
                        <a:rPr lang="en-US" sz="1100" u="none" strike="noStrike" dirty="0" smtClean="0">
                          <a:effectLst/>
                          <a:latin typeface="+mj-lt"/>
                        </a:rPr>
                        <a:t>$10 copay</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ctr" fontAlgn="b"/>
                      <a:r>
                        <a:rPr lang="en-US" sz="1100" b="0" i="0" u="none" strike="noStrike" kern="1200" dirty="0" smtClean="0">
                          <a:solidFill>
                            <a:srgbClr val="000000"/>
                          </a:solidFill>
                          <a:effectLst/>
                          <a:latin typeface="+mn-lt"/>
                          <a:ea typeface="+mn-ea"/>
                          <a:cs typeface="+mn-cs"/>
                        </a:rPr>
                        <a:t>Pay 30%*</a:t>
                      </a:r>
                      <a:endParaRPr lang="en-US" sz="1100" b="0" i="0" u="none" strike="noStrike" kern="1200" dirty="0">
                        <a:solidFill>
                          <a:srgbClr val="000000"/>
                        </a:solidFill>
                        <a:effectLst/>
                        <a:latin typeface="+mn-lt"/>
                        <a:ea typeface="+mn-ea"/>
                        <a:cs typeface="+mn-cs"/>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6414042"/>
                  </a:ext>
                </a:extLst>
              </a:tr>
              <a:tr h="531834">
                <a:tc>
                  <a:txBody>
                    <a:bodyPr/>
                    <a:lstStyle/>
                    <a:p>
                      <a:pPr algn="ctr" fontAlgn="b"/>
                      <a:r>
                        <a:rPr lang="en-US" sz="1100" b="1" u="none" strike="noStrike" dirty="0" smtClean="0">
                          <a:effectLst/>
                          <a:latin typeface="+mj-lt"/>
                        </a:rPr>
                        <a:t>Specialist</a:t>
                      </a:r>
                    </a:p>
                    <a:p>
                      <a:pPr algn="ctr" fontAlgn="b"/>
                      <a:r>
                        <a:rPr lang="en-US" sz="1100" b="1" u="none" strike="noStrike" dirty="0" smtClean="0">
                          <a:effectLst/>
                          <a:latin typeface="+mj-lt"/>
                        </a:rPr>
                        <a:t>Office </a:t>
                      </a:r>
                      <a:r>
                        <a:rPr lang="en-US" sz="1100" b="1" u="none" strike="noStrike" dirty="0">
                          <a:effectLst/>
                          <a:latin typeface="+mj-lt"/>
                        </a:rPr>
                        <a:t>Visit</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smtClean="0">
                          <a:effectLst/>
                          <a:latin typeface="+mj-lt"/>
                        </a:rPr>
                        <a:t>pay </a:t>
                      </a:r>
                      <a:r>
                        <a:rPr lang="en-US" sz="1100" u="none" strike="noStrike" dirty="0">
                          <a:effectLst/>
                          <a:latin typeface="+mj-lt"/>
                        </a:rPr>
                        <a:t>10</a:t>
                      </a:r>
                      <a:r>
                        <a:rPr lang="en-US" sz="1100" u="none" strike="noStrike" dirty="0" smtClean="0">
                          <a:effectLst/>
                          <a:latin typeface="+mj-lt"/>
                        </a:rPr>
                        <a:t>%*,</a:t>
                      </a:r>
                    </a:p>
                    <a:p>
                      <a:pPr algn="ctr" fontAlgn="b"/>
                      <a:r>
                        <a:rPr lang="en-US" sz="1100" b="0" i="0" u="none" strike="noStrike" dirty="0" smtClean="0">
                          <a:solidFill>
                            <a:srgbClr val="000000"/>
                          </a:solidFill>
                          <a:effectLst/>
                          <a:latin typeface="+mj-lt"/>
                        </a:rPr>
                        <a:t>5% with DPC referral</a:t>
                      </a: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u="none" strike="noStrike" dirty="0" smtClean="0">
                          <a:effectLst/>
                          <a:latin typeface="+mj-lt"/>
                        </a:rPr>
                        <a:t>pay </a:t>
                      </a:r>
                      <a:r>
                        <a:rPr lang="en-US" sz="1100" u="none" strike="noStrike" dirty="0">
                          <a:effectLst/>
                          <a:latin typeface="+mj-lt"/>
                        </a:rPr>
                        <a:t>20</a:t>
                      </a:r>
                      <a:r>
                        <a:rPr lang="en-US" sz="1100" u="none" strike="noStrike" dirty="0" smtClean="0">
                          <a:effectLst/>
                          <a:latin typeface="+mj-lt"/>
                        </a:rPr>
                        <a:t>%*, 1</a:t>
                      </a:r>
                      <a:r>
                        <a:rPr lang="en-US" sz="1100" b="0" i="0" u="none" strike="noStrike" kern="1200" dirty="0" smtClean="0">
                          <a:solidFill>
                            <a:srgbClr val="000000"/>
                          </a:solidFill>
                          <a:effectLst/>
                          <a:latin typeface="+mj-lt"/>
                          <a:ea typeface="+mn-ea"/>
                          <a:cs typeface="+mn-cs"/>
                        </a:rPr>
                        <a:t>5% with DPC referral</a:t>
                      </a: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mn-lt"/>
                          <a:ea typeface="+mn-ea"/>
                          <a:cs typeface="+mn-cs"/>
                        </a:rPr>
                        <a:t>Pay 30%*</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31834">
                <a:tc>
                  <a:txBody>
                    <a:bodyPr/>
                    <a:lstStyle/>
                    <a:p>
                      <a:pPr algn="ctr" fontAlgn="b"/>
                      <a:r>
                        <a:rPr lang="en-US" sz="1100" b="1" u="none" strike="noStrike" dirty="0">
                          <a:effectLst/>
                          <a:latin typeface="+mj-lt"/>
                        </a:rPr>
                        <a:t>Mental </a:t>
                      </a:r>
                      <a:r>
                        <a:rPr lang="en-US" sz="1100" b="1" u="none" strike="noStrike" dirty="0" smtClean="0">
                          <a:effectLst/>
                          <a:latin typeface="+mj-lt"/>
                        </a:rPr>
                        <a:t>Health</a:t>
                      </a:r>
                    </a:p>
                    <a:p>
                      <a:pPr algn="ctr" fontAlgn="b"/>
                      <a:r>
                        <a:rPr lang="en-US" sz="1100" b="1" u="none" strike="noStrike" dirty="0" smtClean="0">
                          <a:effectLst/>
                          <a:latin typeface="+mj-lt"/>
                        </a:rPr>
                        <a:t>Visit</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smtClean="0">
                          <a:effectLst/>
                          <a:latin typeface="+mj-lt"/>
                        </a:rPr>
                        <a:t>$5 copay, then 100%, deductible waived</a:t>
                      </a:r>
                      <a:endParaRPr lang="en-US" sz="1100" b="1"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u="none" strike="noStrike" dirty="0" smtClean="0">
                          <a:effectLst/>
                          <a:latin typeface="+mj-lt"/>
                        </a:rPr>
                        <a:t>$5 copay, then 100%, deductible waived</a:t>
                      </a:r>
                      <a:endParaRPr lang="en-US" sz="1100" b="1" i="0" u="none" strike="noStrike" dirty="0" smtClean="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b="0" i="0" u="none" strike="noStrike" kern="1200" dirty="0" smtClean="0">
                          <a:solidFill>
                            <a:srgbClr val="000000"/>
                          </a:solidFill>
                          <a:effectLst/>
                          <a:latin typeface="+mn-lt"/>
                          <a:ea typeface="+mn-ea"/>
                          <a:cs typeface="+mn-cs"/>
                        </a:rPr>
                        <a:t>Pay 30%*</a:t>
                      </a:r>
                      <a:endParaRPr lang="en-US" sz="1100" b="0" i="0" u="none" strike="noStrike" kern="1200" dirty="0">
                        <a:solidFill>
                          <a:srgbClr val="000000"/>
                        </a:solidFill>
                        <a:effectLst/>
                        <a:latin typeface="+mn-lt"/>
                        <a:ea typeface="+mn-ea"/>
                        <a:cs typeface="+mn-cs"/>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386701">
                <a:tc>
                  <a:txBody>
                    <a:bodyPr/>
                    <a:lstStyle/>
                    <a:p>
                      <a:pPr algn="ctr" fontAlgn="b"/>
                      <a:r>
                        <a:rPr lang="en-US" sz="1100" b="1" u="none" strike="noStrike" dirty="0" smtClean="0">
                          <a:effectLst/>
                          <a:latin typeface="+mj-lt"/>
                        </a:rPr>
                        <a:t>Wellness</a:t>
                      </a:r>
                      <a:r>
                        <a:rPr lang="en-US" sz="1100" b="1" u="none" strike="noStrike" baseline="0" dirty="0" smtClean="0">
                          <a:effectLst/>
                          <a:latin typeface="+mj-lt"/>
                        </a:rPr>
                        <a:t> </a:t>
                      </a:r>
                      <a:r>
                        <a:rPr lang="en-US" sz="1100" b="1" u="none" strike="noStrike" dirty="0" smtClean="0">
                          <a:effectLst/>
                          <a:latin typeface="+mj-lt"/>
                        </a:rPr>
                        <a:t>Visit</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$0 </a:t>
                      </a:r>
                      <a:r>
                        <a:rPr lang="en-US" sz="1100" u="none" strike="noStrike" dirty="0" smtClean="0">
                          <a:effectLst/>
                          <a:latin typeface="+mj-lt"/>
                        </a:rPr>
                        <a:t>copay</a:t>
                      </a:r>
                      <a:endParaRPr lang="en-US" sz="1100" b="1"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100" u="none" strike="noStrike" dirty="0">
                          <a:effectLst/>
                          <a:latin typeface="+mj-lt"/>
                        </a:rPr>
                        <a:t>$0 </a:t>
                      </a:r>
                      <a:r>
                        <a:rPr lang="en-US" sz="1100" u="none" strike="noStrike" dirty="0" smtClean="0">
                          <a:effectLst/>
                          <a:latin typeface="+mj-lt"/>
                        </a:rPr>
                        <a:t>copay</a:t>
                      </a:r>
                      <a:endParaRPr lang="en-US" sz="1100" b="1" i="0" u="none" strike="noStrike" dirty="0">
                        <a:solidFill>
                          <a:srgbClr val="000000"/>
                        </a:solidFill>
                        <a:effectLst/>
                        <a:latin typeface="+mj-lt"/>
                      </a:endParaRPr>
                    </a:p>
                  </a:txBody>
                  <a:tcPr marL="7394" marR="7394" marT="73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mn-lt"/>
                          <a:ea typeface="+mn-ea"/>
                          <a:cs typeface="+mn-cs"/>
                        </a:rPr>
                        <a:t>Pay 30%*</a:t>
                      </a: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31833">
                <a:tc>
                  <a:txBody>
                    <a:bodyPr/>
                    <a:lstStyle/>
                    <a:p>
                      <a:pPr algn="ctr" fontAlgn="b"/>
                      <a:r>
                        <a:rPr lang="en-US" sz="1100" b="1" i="0" u="none" strike="noStrike" dirty="0" smtClean="0">
                          <a:solidFill>
                            <a:srgbClr val="000000"/>
                          </a:solidFill>
                          <a:effectLst/>
                          <a:latin typeface="+mj-lt"/>
                        </a:rPr>
                        <a:t>Johns Hopkins </a:t>
                      </a:r>
                      <a:r>
                        <a:rPr lang="en-US" sz="1100" b="1" i="0" u="none" strike="noStrike" dirty="0" err="1" smtClean="0">
                          <a:solidFill>
                            <a:srgbClr val="000000"/>
                          </a:solidFill>
                          <a:effectLst/>
                          <a:latin typeface="+mj-lt"/>
                        </a:rPr>
                        <a:t>OnDemand</a:t>
                      </a:r>
                      <a:r>
                        <a:rPr lang="en-US" sz="1100" b="1" i="0" u="none" strike="noStrike" dirty="0" smtClean="0">
                          <a:solidFill>
                            <a:srgbClr val="000000"/>
                          </a:solidFill>
                          <a:effectLst/>
                          <a:latin typeface="+mj-lt"/>
                        </a:rPr>
                        <a:t> Virtual Care</a:t>
                      </a:r>
                      <a:endParaRPr lang="en-US" sz="1100" b="1"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fontAlgn="b"/>
                      <a:r>
                        <a:rPr lang="en-US" sz="1100" b="0" i="0" u="none" strike="noStrike" dirty="0" smtClean="0">
                          <a:solidFill>
                            <a:srgbClr val="000000"/>
                          </a:solidFill>
                          <a:effectLst/>
                          <a:latin typeface="+mj-lt"/>
                        </a:rPr>
                        <a:t>$0 copay; 100% covered</a:t>
                      </a:r>
                      <a:endParaRPr lang="en-US" sz="1100" b="0" i="0" u="none" strike="noStrike" dirty="0">
                        <a:solidFill>
                          <a:srgbClr val="000000"/>
                        </a:solidFill>
                        <a:effectLst/>
                        <a:latin typeface="+mj-lt"/>
                      </a:endParaRPr>
                    </a:p>
                  </a:txBody>
                  <a:tcPr marL="7394" marR="7394" marT="73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pPr algn="ctr" fontAlgn="b"/>
                      <a:endParaRPr lang="en-US" sz="1200" b="0" i="0" u="none" strike="noStrike" dirty="0">
                        <a:solidFill>
                          <a:srgbClr val="000000"/>
                        </a:solidFill>
                        <a:effectLst/>
                        <a:latin typeface="Calibri" panose="020F0502020204030204" pitchFamily="34" charset="0"/>
                      </a:endParaRPr>
                    </a:p>
                  </a:txBody>
                  <a:tcPr marL="7735" marR="7735" marT="773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9A9BB"/>
                    </a:solidFill>
                  </a:tcPr>
                </a:tc>
                <a:extLst>
                  <a:ext uri="{0D108BD9-81ED-4DB2-BD59-A6C34878D82A}">
                    <a16:rowId xmlns:a16="http://schemas.microsoft.com/office/drawing/2014/main" val="1968043863"/>
                  </a:ext>
                </a:extLst>
              </a:tr>
            </a:tbl>
          </a:graphicData>
        </a:graphic>
      </p:graphicFrame>
      <p:sp>
        <p:nvSpPr>
          <p:cNvPr id="8" name="TextBox 7"/>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98031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456126" cy="1080714"/>
          </a:xfrm>
        </p:spPr>
        <p:txBody>
          <a:bodyPr/>
          <a:lstStyle/>
          <a:p>
            <a:r>
              <a:rPr lang="en-US" dirty="0"/>
              <a:t>Johns Hopkins DPC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smtClean="0">
                <a:solidFill>
                  <a:schemeClr val="accent4"/>
                </a:solidFill>
              </a:rPr>
              <a:t>| </a:t>
            </a:r>
            <a:fld id="{82EBF240-A6A4-4792-91CB-7EC418E73C5C}" type="slidenum">
              <a:rPr lang="en-US" smtClean="0"/>
              <a:pPr/>
              <a:t>7</a:t>
            </a:fld>
            <a:endParaRPr lang="en-US" dirty="0"/>
          </a:p>
        </p:txBody>
      </p:sp>
      <p:sp>
        <p:nvSpPr>
          <p:cNvPr id="6" name="TextBox 5"/>
          <p:cNvSpPr txBox="1"/>
          <p:nvPr/>
        </p:nvSpPr>
        <p:spPr>
          <a:xfrm>
            <a:off x="1111167" y="6093105"/>
            <a:ext cx="6858000" cy="430887"/>
          </a:xfrm>
          <a:prstGeom prst="rect">
            <a:avLst/>
          </a:prstGeom>
          <a:noFill/>
        </p:spPr>
        <p:txBody>
          <a:bodyPr>
            <a:spAutoFit/>
          </a:bodyPr>
          <a:lstStyle/>
          <a:p>
            <a:pPr>
              <a:defRPr/>
            </a:pPr>
            <a:r>
              <a:rPr lang="en-US" sz="1100" i="1" dirty="0">
                <a:latin typeface="+mj-lt"/>
              </a:rPr>
              <a:t>* For select services such as hospitalization, coverage begins once you have met the deductible for the year.</a:t>
            </a:r>
          </a:p>
          <a:p>
            <a:pPr>
              <a:defRPr/>
            </a:pPr>
            <a:r>
              <a:rPr lang="en-US" sz="1100" i="1" dirty="0">
                <a:latin typeface="+mj-lt"/>
              </a:rPr>
              <a:t>** You can locate providers in the Preferred Network and the EHP/Cigna network at </a:t>
            </a:r>
            <a:r>
              <a:rPr lang="en-US" sz="1100" i="1" dirty="0" smtClean="0">
                <a:latin typeface="+mj-lt"/>
              </a:rPr>
              <a:t>ehp.org</a:t>
            </a:r>
            <a:r>
              <a:rPr lang="en-US" sz="1100" i="1" dirty="0">
                <a:latin typeface="+mj-lt"/>
              </a:rPr>
              <a:t>.	</a:t>
            </a:r>
          </a:p>
        </p:txBody>
      </p:sp>
      <p:sp>
        <p:nvSpPr>
          <p:cNvPr id="11" name="Content Placeholder 1"/>
          <p:cNvSpPr txBox="1">
            <a:spLocks/>
          </p:cNvSpPr>
          <p:nvPr/>
        </p:nvSpPr>
        <p:spPr bwMode="auto">
          <a:xfrm>
            <a:off x="6881660" y="1361373"/>
            <a:ext cx="19113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887413">
              <a:lnSpc>
                <a:spcPct val="90000"/>
              </a:lnSpc>
              <a:spcBef>
                <a:spcPts val="975"/>
              </a:spcBef>
              <a:buClr>
                <a:srgbClr val="009CA6"/>
              </a:buClr>
              <a:buFont typeface="Arial" panose="020B0604020202020204" pitchFamily="34" charset="0"/>
              <a:buChar char="•"/>
              <a:defRPr sz="2100">
                <a:solidFill>
                  <a:schemeClr val="tx1"/>
                </a:solidFill>
                <a:latin typeface="Gill Sans MT" panose="020B0502020104020203" pitchFamily="34" charset="0"/>
              </a:defRPr>
            </a:lvl1pPr>
            <a:lvl2pPr marL="501650" indent="-220663" defTabSz="887413">
              <a:lnSpc>
                <a:spcPct val="90000"/>
              </a:lnSpc>
              <a:spcBef>
                <a:spcPts val="488"/>
              </a:spcBef>
              <a:buClr>
                <a:srgbClr val="009CA6"/>
              </a:buClr>
              <a:buFont typeface="Arial" panose="020B0604020202020204" pitchFamily="34" charset="0"/>
              <a:buChar char="•"/>
              <a:defRPr sz="1700">
                <a:solidFill>
                  <a:schemeClr val="tx1"/>
                </a:solidFill>
                <a:latin typeface="Gill Sans MT" panose="020B0502020104020203" pitchFamily="34" charset="0"/>
              </a:defRPr>
            </a:lvl2pPr>
            <a:lvl3pPr marL="1004888" indent="-220663" defTabSz="887413">
              <a:lnSpc>
                <a:spcPct val="90000"/>
              </a:lnSpc>
              <a:spcBef>
                <a:spcPts val="488"/>
              </a:spcBef>
              <a:buClr>
                <a:srgbClr val="009CA6"/>
              </a:buClr>
              <a:buFont typeface="Arial" panose="020B0604020202020204" pitchFamily="34" charset="0"/>
              <a:buChar char="•"/>
              <a:defRPr sz="1400">
                <a:solidFill>
                  <a:schemeClr val="tx1"/>
                </a:solidFill>
                <a:latin typeface="Gill Sans MT" panose="020B0502020104020203" pitchFamily="34" charset="0"/>
              </a:defRPr>
            </a:lvl3pPr>
            <a:lvl4pPr marL="1508125" indent="-220663" defTabSz="887413">
              <a:lnSpc>
                <a:spcPct val="90000"/>
              </a:lnSpc>
              <a:spcBef>
                <a:spcPts val="488"/>
              </a:spcBef>
              <a:buClr>
                <a:srgbClr val="009CA6"/>
              </a:buClr>
              <a:buFont typeface="Arial" panose="020B0604020202020204" pitchFamily="34" charset="0"/>
              <a:buChar char="•"/>
              <a:defRPr sz="1200">
                <a:solidFill>
                  <a:schemeClr val="tx1"/>
                </a:solidFill>
                <a:latin typeface="Gill Sans MT" panose="020B0502020104020203" pitchFamily="34" charset="0"/>
              </a:defRPr>
            </a:lvl4pPr>
            <a:lvl5pPr marL="2011363" indent="-220663" defTabSz="887413">
              <a:lnSpc>
                <a:spcPct val="90000"/>
              </a:lnSpc>
              <a:spcBef>
                <a:spcPts val="488"/>
              </a:spcBef>
              <a:buClr>
                <a:srgbClr val="009CA6"/>
              </a:buClr>
              <a:buFont typeface="Arial" panose="020B0604020202020204" pitchFamily="34" charset="0"/>
              <a:buChar char="•"/>
              <a:defRPr sz="1000">
                <a:solidFill>
                  <a:schemeClr val="tx1"/>
                </a:solidFill>
                <a:latin typeface="Gill Sans MT" panose="020B0502020104020203" pitchFamily="34" charset="0"/>
              </a:defRPr>
            </a:lvl5pPr>
            <a:lvl6pPr marL="24685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6pPr>
            <a:lvl7pPr marL="29257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7pPr>
            <a:lvl8pPr marL="33829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8pPr>
            <a:lvl9pPr marL="3840163" indent="-220663" defTabSz="887413" eaLnBrk="0" fontAlgn="base" hangingPunct="0">
              <a:lnSpc>
                <a:spcPct val="90000"/>
              </a:lnSpc>
              <a:spcBef>
                <a:spcPts val="488"/>
              </a:spcBef>
              <a:spcAft>
                <a:spcPct val="0"/>
              </a:spcAft>
              <a:buClr>
                <a:srgbClr val="009CA6"/>
              </a:buClr>
              <a:buFont typeface="Arial" panose="020B0604020202020204" pitchFamily="34" charset="0"/>
              <a:buChar char="•"/>
              <a:defRPr sz="1000">
                <a:solidFill>
                  <a:schemeClr val="tx1"/>
                </a:solidFill>
                <a:latin typeface="Gill Sans MT" panose="020B0502020104020203" pitchFamily="34" charset="0"/>
              </a:defRPr>
            </a:lvl9pPr>
          </a:lstStyle>
          <a:p>
            <a:pPr eaLnBrk="1" hangingPunct="1">
              <a:lnSpc>
                <a:spcPct val="100000"/>
              </a:lnSpc>
              <a:spcBef>
                <a:spcPct val="0"/>
              </a:spcBef>
              <a:buFont typeface="Arial" panose="020B0604020202020204" pitchFamily="34" charset="0"/>
              <a:buNone/>
              <a:defRPr/>
            </a:pPr>
            <a:r>
              <a:rPr lang="en-US" altLang="en-US" sz="1600" b="1" dirty="0" smtClean="0">
                <a:latin typeface="+mj-lt"/>
              </a:rPr>
              <a:t>Deductible: </a:t>
            </a:r>
            <a:r>
              <a:rPr lang="en-US" altLang="en-US" sz="1600" dirty="0" smtClean="0">
                <a:latin typeface="+mj-lt"/>
              </a:rPr>
              <a:t>The amount you must pay within the plan year, before EHP begins to pay benefits</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Co-insurance: </a:t>
            </a:r>
            <a:r>
              <a:rPr lang="en-US" altLang="en-US" sz="1600" dirty="0" smtClean="0">
                <a:latin typeface="+mj-lt"/>
              </a:rPr>
              <a:t>A percentage of medical costs that you share with EHP</a:t>
            </a:r>
          </a:p>
          <a:p>
            <a:pPr eaLnBrk="1" hangingPunct="1">
              <a:lnSpc>
                <a:spcPct val="100000"/>
              </a:lnSpc>
              <a:spcBef>
                <a:spcPct val="0"/>
              </a:spcBef>
              <a:buFont typeface="Arial" panose="020B0604020202020204" pitchFamily="34" charset="0"/>
              <a:buNone/>
              <a:defRPr/>
            </a:pPr>
            <a:endParaRPr lang="en-US" altLang="en-US" sz="1600" b="1" dirty="0" smtClean="0">
              <a:latin typeface="+mj-lt"/>
            </a:endParaRPr>
          </a:p>
          <a:p>
            <a:pPr eaLnBrk="1" hangingPunct="1">
              <a:lnSpc>
                <a:spcPct val="100000"/>
              </a:lnSpc>
              <a:spcBef>
                <a:spcPct val="0"/>
              </a:spcBef>
              <a:buFont typeface="Arial" panose="020B0604020202020204" pitchFamily="34" charset="0"/>
              <a:buNone/>
              <a:defRPr/>
            </a:pPr>
            <a:r>
              <a:rPr lang="en-US" altLang="en-US" sz="1600" b="1" dirty="0" smtClean="0">
                <a:latin typeface="+mj-lt"/>
              </a:rPr>
              <a:t>Copay: </a:t>
            </a:r>
            <a:r>
              <a:rPr lang="en-US" altLang="en-US" sz="1600" dirty="0" smtClean="0">
                <a:latin typeface="+mj-lt"/>
              </a:rPr>
              <a:t>A flat fee you must pay to the provider at the time of service</a:t>
            </a:r>
          </a:p>
        </p:txBody>
      </p:sp>
      <p:graphicFrame>
        <p:nvGraphicFramePr>
          <p:cNvPr id="8" name="Table 7"/>
          <p:cNvGraphicFramePr>
            <a:graphicFrameLocks noGrp="1"/>
          </p:cNvGraphicFramePr>
          <p:nvPr>
            <p:extLst>
              <p:ext uri="{D42A27DB-BD31-4B8C-83A1-F6EECF244321}">
                <p14:modId xmlns:p14="http://schemas.microsoft.com/office/powerpoint/2010/main" val="639588960"/>
              </p:ext>
            </p:extLst>
          </p:nvPr>
        </p:nvGraphicFramePr>
        <p:xfrm>
          <a:off x="1219200" y="1379537"/>
          <a:ext cx="5429250" cy="4627723"/>
        </p:xfrm>
        <a:graphic>
          <a:graphicData uri="http://schemas.openxmlformats.org/drawingml/2006/table">
            <a:tbl>
              <a:tblPr>
                <a:tableStyleId>{5C22544A-7EE6-4342-B048-85BDC9FD1C3A}</a:tableStyleId>
              </a:tblPr>
              <a:tblGrid>
                <a:gridCol w="1564596">
                  <a:extLst>
                    <a:ext uri="{9D8B030D-6E8A-4147-A177-3AD203B41FA5}">
                      <a16:colId xmlns:a16="http://schemas.microsoft.com/office/drawing/2014/main" val="1262073218"/>
                    </a:ext>
                  </a:extLst>
                </a:gridCol>
                <a:gridCol w="1187701">
                  <a:extLst>
                    <a:ext uri="{9D8B030D-6E8A-4147-A177-3AD203B41FA5}">
                      <a16:colId xmlns:a16="http://schemas.microsoft.com/office/drawing/2014/main" val="2163627162"/>
                    </a:ext>
                  </a:extLst>
                </a:gridCol>
                <a:gridCol w="1410128">
                  <a:extLst>
                    <a:ext uri="{9D8B030D-6E8A-4147-A177-3AD203B41FA5}">
                      <a16:colId xmlns:a16="http://schemas.microsoft.com/office/drawing/2014/main" val="3897442914"/>
                    </a:ext>
                  </a:extLst>
                </a:gridCol>
                <a:gridCol w="1266825">
                  <a:extLst>
                    <a:ext uri="{9D8B030D-6E8A-4147-A177-3AD203B41FA5}">
                      <a16:colId xmlns:a16="http://schemas.microsoft.com/office/drawing/2014/main" val="1440033274"/>
                    </a:ext>
                  </a:extLst>
                </a:gridCol>
              </a:tblGrid>
              <a:tr h="473496">
                <a:tc>
                  <a:txBody>
                    <a:bodyPr/>
                    <a:lstStyle/>
                    <a:p>
                      <a:pPr algn="l" fontAlgn="b"/>
                      <a:r>
                        <a:rPr lang="en-US" sz="1600" u="none" strike="noStrike" dirty="0">
                          <a:effectLst/>
                          <a:latin typeface="+mj-lt"/>
                        </a:rPr>
                        <a:t> </a:t>
                      </a:r>
                      <a:endParaRPr lang="en-US" sz="1600" b="1" i="0" u="none" strike="noStrike" dirty="0">
                        <a:solidFill>
                          <a:srgbClr val="FFFFFF"/>
                        </a:solidFill>
                        <a:effectLst/>
                        <a:latin typeface="+mj-lt"/>
                      </a:endParaRPr>
                    </a:p>
                  </a:txBody>
                  <a:tcPr marL="7733" marR="7733" marT="7733"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fontAlgn="b"/>
                      <a:r>
                        <a:rPr lang="en-US" sz="1400" b="1" u="none" strike="noStrike" dirty="0" smtClean="0">
                          <a:solidFill>
                            <a:schemeClr val="bg1"/>
                          </a:solidFill>
                          <a:effectLst/>
                          <a:latin typeface="+mj-lt"/>
                        </a:rPr>
                        <a:t>Johns</a:t>
                      </a:r>
                      <a:r>
                        <a:rPr lang="en-US" sz="1400" b="1" u="none" strike="noStrike" baseline="0" dirty="0" smtClean="0">
                          <a:solidFill>
                            <a:schemeClr val="bg1"/>
                          </a:solidFill>
                          <a:effectLst/>
                          <a:latin typeface="+mj-lt"/>
                        </a:rPr>
                        <a:t> Hopkins</a:t>
                      </a:r>
                      <a:r>
                        <a:rPr lang="en-US" sz="1400" b="1" u="none" strike="noStrike" dirty="0" smtClean="0">
                          <a:solidFill>
                            <a:schemeClr val="bg1"/>
                          </a:solidFill>
                          <a:effectLst/>
                          <a:latin typeface="+mj-lt"/>
                        </a:rPr>
                        <a:t> </a:t>
                      </a:r>
                      <a:r>
                        <a:rPr lang="en-US" sz="1400" b="1" u="none" strike="noStrike" dirty="0">
                          <a:solidFill>
                            <a:schemeClr val="bg1"/>
                          </a:solidFill>
                          <a:effectLst/>
                          <a:latin typeface="+mj-lt"/>
                        </a:rPr>
                        <a:t>DPC PPO Plan</a:t>
                      </a:r>
                      <a:endParaRPr lang="en-US" sz="14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tc hMerge="1">
                  <a:txBody>
                    <a:bodyPr/>
                    <a:lstStyle/>
                    <a:p>
                      <a:endParaRPr lang="en-US"/>
                    </a:p>
                  </a:txBody>
                  <a:tcPr/>
                </a:tc>
                <a:tc hMerge="1">
                  <a:txBody>
                    <a:bodyPr/>
                    <a:lstStyle/>
                    <a:p>
                      <a:pPr algn="ctr" fontAlgn="b"/>
                      <a:endParaRPr lang="en-US" sz="1400" b="1" i="0" u="none" strike="noStrike" dirty="0">
                        <a:solidFill>
                          <a:schemeClr val="bg1"/>
                        </a:solidFill>
                        <a:effectLst/>
                        <a:latin typeface="Calibri" panose="020F0502020204030204" pitchFamily="34" charset="0"/>
                      </a:endParaRPr>
                    </a:p>
                  </a:txBody>
                  <a:tcPr marL="7733" marR="7733" marT="7733" marB="0" anchor="ct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72D5F"/>
                    </a:solidFill>
                  </a:tcPr>
                </a:tc>
                <a:extLst>
                  <a:ext uri="{0D108BD9-81ED-4DB2-BD59-A6C34878D82A}">
                    <a16:rowId xmlns:a16="http://schemas.microsoft.com/office/drawing/2014/main" val="4218566229"/>
                  </a:ext>
                </a:extLst>
              </a:tr>
              <a:tr h="925467">
                <a:tc>
                  <a:txBody>
                    <a:bodyPr/>
                    <a:lstStyle/>
                    <a:p>
                      <a:pPr algn="ctr" fontAlgn="b"/>
                      <a:r>
                        <a:rPr lang="en-US" sz="1200" b="1" u="none" strike="noStrike" dirty="0" smtClean="0">
                          <a:solidFill>
                            <a:schemeClr val="bg1"/>
                          </a:solidFill>
                          <a:effectLst/>
                          <a:latin typeface="+mj-lt"/>
                        </a:rPr>
                        <a:t>Facility Services</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378"/>
                    </a:solidFill>
                  </a:tcPr>
                </a:tc>
                <a:tc>
                  <a:txBody>
                    <a:bodyPr/>
                    <a:lstStyle/>
                    <a:p>
                      <a:pPr algn="ctr" fontAlgn="b"/>
                      <a:r>
                        <a:rPr lang="en-US" sz="1200" u="none" strike="noStrike" dirty="0" smtClean="0">
                          <a:solidFill>
                            <a:schemeClr val="bg1"/>
                          </a:solidFill>
                          <a:effectLst/>
                          <a:latin typeface="+mj-lt"/>
                        </a:rPr>
                        <a:t>EHP Preferred </a:t>
                      </a:r>
                      <a:r>
                        <a:rPr lang="en-US" sz="1200" u="none" strike="noStrike" dirty="0">
                          <a:solidFill>
                            <a:schemeClr val="bg1"/>
                          </a:solidFill>
                          <a:effectLst/>
                          <a:latin typeface="+mj-lt"/>
                        </a:rPr>
                        <a:t/>
                      </a:r>
                      <a:br>
                        <a:rPr lang="en-US" sz="1200" u="none" strike="noStrike" dirty="0">
                          <a:solidFill>
                            <a:schemeClr val="bg1"/>
                          </a:solidFill>
                          <a:effectLst/>
                          <a:latin typeface="+mj-lt"/>
                        </a:rPr>
                      </a:br>
                      <a:r>
                        <a:rPr lang="en-US" sz="1200" u="none" strike="noStrike" dirty="0">
                          <a:solidFill>
                            <a:schemeClr val="bg1"/>
                          </a:solidFill>
                          <a:effectLst/>
                          <a:latin typeface="+mj-lt"/>
                        </a:rPr>
                        <a:t>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algn="ctr" fontAlgn="b"/>
                      <a:r>
                        <a:rPr lang="en-US" sz="1200" u="none" strike="noStrike" dirty="0">
                          <a:solidFill>
                            <a:schemeClr val="bg1"/>
                          </a:solidFill>
                          <a:effectLst/>
                          <a:latin typeface="+mj-lt"/>
                        </a:rPr>
                        <a:t>EHP Network**</a:t>
                      </a:r>
                      <a:endParaRPr lang="en-US" sz="1200" b="1" i="0" u="none" strike="noStrike" dirty="0">
                        <a:solidFill>
                          <a:schemeClr val="bg1"/>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kern="1200" dirty="0" smtClean="0">
                          <a:solidFill>
                            <a:schemeClr val="bg1"/>
                          </a:solidFill>
                          <a:effectLst/>
                          <a:latin typeface="+mj-lt"/>
                          <a:ea typeface="+mn-ea"/>
                          <a:cs typeface="+mn-cs"/>
                        </a:rPr>
                        <a:t>Out-of-Network</a:t>
                      </a: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9A9BB"/>
                    </a:solidFill>
                  </a:tcPr>
                </a:tc>
                <a:extLst>
                  <a:ext uri="{0D108BD9-81ED-4DB2-BD59-A6C34878D82A}">
                    <a16:rowId xmlns:a16="http://schemas.microsoft.com/office/drawing/2014/main" val="2620776079"/>
                  </a:ext>
                </a:extLst>
              </a:tr>
              <a:tr h="946992">
                <a:tc>
                  <a:txBody>
                    <a:bodyPr/>
                    <a:lstStyle/>
                    <a:p>
                      <a:pPr algn="ctr" fontAlgn="b"/>
                      <a:r>
                        <a:rPr lang="en-US" sz="1200" b="1" u="none" strike="noStrike" dirty="0" smtClean="0">
                          <a:effectLst/>
                          <a:latin typeface="+mj-lt"/>
                        </a:rPr>
                        <a:t>Hospital Inpatient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$150 copay,</a:t>
                      </a:r>
                      <a:r>
                        <a:rPr lang="en-US" sz="1200" u="none" strike="noStrike" baseline="0" dirty="0" smtClean="0">
                          <a:effectLst/>
                          <a:latin typeface="+mj-lt"/>
                        </a:rPr>
                        <a:t> then pay 10%*</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smtClean="0">
                          <a:effectLst/>
                          <a:latin typeface="+mj-lt"/>
                        </a:rPr>
                        <a:t>$150 copay,</a:t>
                      </a:r>
                      <a:r>
                        <a:rPr lang="en-US" sz="1200" u="none" strike="noStrike" baseline="0" dirty="0" smtClean="0">
                          <a:effectLst/>
                          <a:latin typeface="+mj-lt"/>
                        </a:rPr>
                        <a:t> then pay 20%*</a:t>
                      </a:r>
                      <a:endParaRPr lang="en-US" sz="1200" b="1" i="0" u="none" strike="noStrike" kern="1200" dirty="0" smtClean="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mj-lt"/>
                        </a:rPr>
                        <a:t>$500 copay, then pay 30%</a:t>
                      </a:r>
                      <a:endParaRPr lang="en-US" sz="1200" b="0"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9390084"/>
                  </a:ext>
                </a:extLst>
              </a:tr>
              <a:tr h="570442">
                <a:tc>
                  <a:txBody>
                    <a:bodyPr/>
                    <a:lstStyle/>
                    <a:p>
                      <a:pPr algn="ctr" fontAlgn="b"/>
                      <a:r>
                        <a:rPr lang="en-US" sz="1200" b="1" u="none" strike="noStrike" dirty="0" smtClean="0">
                          <a:effectLst/>
                          <a:latin typeface="+mj-lt"/>
                        </a:rPr>
                        <a:t>Hospital Outpatient</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pay </a:t>
                      </a:r>
                      <a:r>
                        <a:rPr lang="en-US" sz="1200" u="none" strike="noStrike" dirty="0">
                          <a:effectLst/>
                          <a:latin typeface="+mj-lt"/>
                        </a:rPr>
                        <a:t>10</a:t>
                      </a:r>
                      <a:r>
                        <a:rPr lang="en-US" sz="1200" u="none" strike="noStrike" dirty="0" smtClean="0">
                          <a:effectLst/>
                          <a:latin typeface="+mj-lt"/>
                        </a:rPr>
                        <a:t>%*, 5% with DPC referral</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smtClean="0">
                          <a:effectLst/>
                          <a:latin typeface="+mj-lt"/>
                        </a:rPr>
                        <a:t>pay </a:t>
                      </a:r>
                      <a:r>
                        <a:rPr lang="en-US" sz="1200" u="none" strike="noStrike" dirty="0">
                          <a:effectLst/>
                          <a:latin typeface="+mj-lt"/>
                        </a:rPr>
                        <a:t>20</a:t>
                      </a:r>
                      <a:r>
                        <a:rPr lang="en-US" sz="1200" u="none" strike="noStrike" dirty="0" smtClean="0">
                          <a:effectLst/>
                          <a:latin typeface="+mj-lt"/>
                        </a:rPr>
                        <a:t>%*, 15% with DPC referral</a:t>
                      </a:r>
                      <a:endParaRPr lang="en-US" sz="1200" b="1" i="0" u="none" strike="noStrike" dirty="0" smtClean="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smtClean="0">
                          <a:solidFill>
                            <a:srgbClr val="000000"/>
                          </a:solidFill>
                          <a:effectLst/>
                          <a:latin typeface="+mj-lt"/>
                        </a:rPr>
                        <a:t>pay 30%*</a:t>
                      </a:r>
                      <a:endParaRPr lang="en-US" sz="1200" b="0"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3174005"/>
                  </a:ext>
                </a:extLst>
              </a:tr>
              <a:tr h="570442">
                <a:tc>
                  <a:txBody>
                    <a:bodyPr/>
                    <a:lstStyle/>
                    <a:p>
                      <a:pPr algn="ctr" fontAlgn="b"/>
                      <a:r>
                        <a:rPr lang="en-US" sz="1200" b="1" u="none" strike="noStrike" dirty="0" smtClean="0">
                          <a:effectLst/>
                          <a:latin typeface="+mj-lt"/>
                        </a:rPr>
                        <a:t>Lab Services</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smtClean="0">
                          <a:effectLst/>
                          <a:latin typeface="+mj-lt"/>
                        </a:rPr>
                        <a:t>pay 10%*, 5% with DPC referral</a:t>
                      </a:r>
                      <a:endParaRPr lang="en-US" sz="1200" b="1" i="0" u="none" strike="noStrike" dirty="0" smtClean="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dirty="0" smtClean="0">
                          <a:effectLst/>
                          <a:latin typeface="+mj-lt"/>
                        </a:rPr>
                        <a:t>pay 20%*, 15% with DPC referral</a:t>
                      </a:r>
                      <a:endParaRPr lang="en-US" sz="1200" b="1" i="0" u="none" strike="noStrike" dirty="0" smtClean="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kern="1200" dirty="0" smtClean="0">
                          <a:solidFill>
                            <a:srgbClr val="000000"/>
                          </a:solidFill>
                          <a:effectLst/>
                          <a:latin typeface="+mj-lt"/>
                          <a:ea typeface="+mn-ea"/>
                          <a:cs typeface="+mn-cs"/>
                        </a:rPr>
                        <a:t>pay 30%*</a:t>
                      </a: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40286781"/>
                  </a:ext>
                </a:extLst>
              </a:tr>
              <a:tr h="570442">
                <a:tc>
                  <a:txBody>
                    <a:bodyPr/>
                    <a:lstStyle/>
                    <a:p>
                      <a:pPr algn="ctr" fontAlgn="b"/>
                      <a:r>
                        <a:rPr lang="en-US" sz="1200" b="1" u="none" strike="noStrike" dirty="0" smtClean="0">
                          <a:effectLst/>
                          <a:latin typeface="+mj-lt"/>
                        </a:rPr>
                        <a:t>Emergency Room</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dirty="0" smtClean="0">
                          <a:effectLst/>
                          <a:latin typeface="+mj-lt"/>
                        </a:rPr>
                        <a:t>$250 copay*</a:t>
                      </a:r>
                      <a:endParaRPr lang="en-US" sz="1200" b="1" i="0" u="none" strike="noStrike" dirty="0">
                        <a:solidFill>
                          <a:srgbClr val="000000"/>
                        </a:solidFill>
                        <a:effectLst/>
                        <a:latin typeface="+mj-lt"/>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u="none" strike="noStrike" kern="1200" dirty="0" smtClean="0">
                          <a:solidFill>
                            <a:schemeClr val="dk1"/>
                          </a:solidFill>
                          <a:effectLst/>
                          <a:latin typeface="+mj-lt"/>
                          <a:ea typeface="+mn-ea"/>
                          <a:cs typeface="+mn-cs"/>
                        </a:rPr>
                        <a:t>$250 copay*</a:t>
                      </a:r>
                      <a:endParaRPr lang="en-US" sz="1200" b="1" i="0" u="none" strike="noStrike" kern="1200" dirty="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j-lt"/>
                          <a:ea typeface="+mn-ea"/>
                          <a:cs typeface="+mn-cs"/>
                        </a:rPr>
                        <a:t>$250 copay*</a:t>
                      </a:r>
                      <a:endParaRPr lang="en-US" sz="1200" b="1" i="0" u="none" strike="noStrike" kern="1200" dirty="0" smtClean="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5723337"/>
                  </a:ext>
                </a:extLst>
              </a:tr>
              <a:tr h="570442">
                <a:tc>
                  <a:txBody>
                    <a:bodyPr/>
                    <a:lstStyle/>
                    <a:p>
                      <a:pPr algn="ctr" fontAlgn="b"/>
                      <a:r>
                        <a:rPr lang="en-US" sz="1200" b="1" i="0" u="none" strike="noStrike" dirty="0" smtClean="0">
                          <a:solidFill>
                            <a:srgbClr val="000000"/>
                          </a:solidFill>
                          <a:effectLst/>
                          <a:latin typeface="+mj-lt"/>
                        </a:rPr>
                        <a:t>Urgent Care</a:t>
                      </a:r>
                      <a:endParaRPr lang="en-US" sz="1200" b="1" i="0" u="none" strike="noStrike" dirty="0">
                        <a:solidFill>
                          <a:srgbClr val="000000"/>
                        </a:solidFill>
                        <a:effectLst/>
                        <a:latin typeface="+mj-lt"/>
                      </a:endParaRPr>
                    </a:p>
                  </a:txBody>
                  <a:tcPr marL="7733" marR="7733" marT="7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j-lt"/>
                        </a:rPr>
                        <a:t>$25 copay</a:t>
                      </a:r>
                      <a:endParaRPr lang="en-US" sz="1200" b="1" i="0" u="none" strike="noStrike" kern="1200" dirty="0" smtClean="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mj-lt"/>
                        </a:rPr>
                        <a:t>$25 copay</a:t>
                      </a:r>
                      <a:endParaRPr lang="en-US" sz="1200" b="1" i="0" u="none" strike="noStrike" kern="1200" dirty="0" smtClean="0">
                        <a:solidFill>
                          <a:srgbClr val="000000"/>
                        </a:solidFill>
                        <a:effectLst/>
                        <a:latin typeface="+mj-lt"/>
                        <a:ea typeface="+mn-ea"/>
                        <a:cs typeface="+mn-cs"/>
                      </a:endParaRP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005840" rtl="0" eaLnBrk="1" fontAlgn="b" latinLnBrk="0" hangingPunct="1">
                        <a:lnSpc>
                          <a:spcPct val="100000"/>
                        </a:lnSpc>
                        <a:spcBef>
                          <a:spcPts val="0"/>
                        </a:spcBef>
                        <a:spcAft>
                          <a:spcPts val="0"/>
                        </a:spcAft>
                        <a:buClrTx/>
                        <a:buSzTx/>
                        <a:buFontTx/>
                        <a:buNone/>
                        <a:tabLst/>
                        <a:defRPr/>
                      </a:pPr>
                      <a:r>
                        <a:rPr lang="en-US" sz="1200" b="0" i="0" u="none" strike="noStrike" kern="1200" dirty="0" smtClean="0">
                          <a:solidFill>
                            <a:srgbClr val="000000"/>
                          </a:solidFill>
                          <a:effectLst/>
                          <a:latin typeface="+mj-lt"/>
                          <a:ea typeface="+mn-ea"/>
                          <a:cs typeface="+mn-cs"/>
                        </a:rPr>
                        <a:t>pay 30%*</a:t>
                      </a:r>
                    </a:p>
                  </a:txBody>
                  <a:tcPr marL="7735" marR="7735" marT="77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4091400"/>
                  </a:ext>
                </a:extLst>
              </a:tr>
            </a:tbl>
          </a:graphicData>
        </a:graphic>
      </p:graphicFrame>
      <p:sp>
        <p:nvSpPr>
          <p:cNvPr id="7" name="TextBox 6"/>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71532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845216" cy="1080714"/>
          </a:xfrm>
        </p:spPr>
        <p:txBody>
          <a:bodyPr/>
          <a:lstStyle/>
          <a:p>
            <a:r>
              <a:rPr lang="en-US" dirty="0"/>
              <a:t>Johns Hopkins DPC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8</a:t>
            </a:fld>
            <a:endParaRPr lang="en-US" dirty="0"/>
          </a:p>
        </p:txBody>
      </p:sp>
      <p:sp>
        <p:nvSpPr>
          <p:cNvPr id="7" name="TextBox 16"/>
          <p:cNvSpPr txBox="1">
            <a:spLocks noGrp="1" noChangeArrowheads="1"/>
          </p:cNvSpPr>
          <p:nvPr>
            <p:ph idx="1"/>
          </p:nvPr>
        </p:nvSpPr>
        <p:spPr bwMode="auto">
          <a:xfrm>
            <a:off x="336884" y="1507303"/>
            <a:ext cx="9396663" cy="345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Primary Care office visits for treatment of illness or injury</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DPC Practice PCP will be covered with a $0 copay, deductible waived</a:t>
            </a:r>
          </a:p>
          <a:p>
            <a:pPr lvl="1">
              <a:lnSpc>
                <a:spcPct val="100000"/>
              </a:lnSpc>
              <a:spcBef>
                <a:spcPct val="0"/>
              </a:spcBef>
              <a:spcAft>
                <a:spcPts val="529"/>
              </a:spcAft>
              <a:buFont typeface="Wingdings" panose="05000000000000000000" pitchFamily="2" charset="2"/>
              <a:buChar char="§"/>
              <a:tabLst>
                <a:tab pos="395288" algn="l"/>
              </a:tabLst>
              <a:defRPr/>
            </a:pPr>
            <a:r>
              <a:rPr lang="en-US" altLang="en-US" sz="1600" dirty="0">
                <a:latin typeface="+mj-lt"/>
              </a:rPr>
              <a:t>All other </a:t>
            </a:r>
            <a:r>
              <a:rPr lang="en-US" altLang="en-US" sz="1600" dirty="0" smtClean="0">
                <a:latin typeface="+mj-lt"/>
              </a:rPr>
              <a:t>in-network </a:t>
            </a:r>
            <a:r>
              <a:rPr lang="en-US" altLang="en-US" sz="1600" dirty="0">
                <a:latin typeface="+mj-lt"/>
              </a:rPr>
              <a:t>PCP visits will be covered with a $10 copay, deductible waived (for spouse/dependents without DPC Practice as PCP)</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smtClean="0">
                <a:latin typeface="+mj-lt"/>
              </a:rPr>
              <a:t>Preventive </a:t>
            </a:r>
            <a:r>
              <a:rPr lang="en-US" altLang="en-US" sz="2000" b="1" dirty="0">
                <a:latin typeface="+mj-lt"/>
              </a:rPr>
              <a:t>Care, such as annual exams/physicals/GYN</a:t>
            </a:r>
          </a:p>
          <a:p>
            <a:pPr lvl="1">
              <a:lnSpc>
                <a:spcPct val="100000"/>
              </a:lnSpc>
              <a:spcBef>
                <a:spcPct val="0"/>
              </a:spcBef>
              <a:spcAft>
                <a:spcPts val="529"/>
              </a:spcAft>
              <a:buFont typeface="Wingdings" panose="05000000000000000000" pitchFamily="2" charset="2"/>
              <a:buChar char="§"/>
              <a:defRPr/>
            </a:pPr>
            <a:r>
              <a:rPr lang="en-US" altLang="en-US" sz="1600" dirty="0" smtClean="0">
                <a:latin typeface="+mj-lt"/>
              </a:rPr>
              <a:t>DPC, EHP </a:t>
            </a:r>
            <a:r>
              <a:rPr lang="en-US" altLang="en-US" sz="1600" dirty="0">
                <a:latin typeface="+mj-lt"/>
              </a:rPr>
              <a:t>Preferred or </a:t>
            </a:r>
            <a:r>
              <a:rPr lang="en-US" altLang="en-US" sz="1600" dirty="0" smtClean="0">
                <a:latin typeface="+mj-lt"/>
              </a:rPr>
              <a:t>EHP </a:t>
            </a:r>
            <a:r>
              <a:rPr lang="en-US" altLang="en-US" sz="1600" dirty="0">
                <a:latin typeface="+mj-lt"/>
              </a:rPr>
              <a:t>Network </a:t>
            </a:r>
            <a:r>
              <a:rPr lang="en-US" altLang="en-US" sz="1600" dirty="0" smtClean="0">
                <a:latin typeface="+mj-lt"/>
              </a:rPr>
              <a:t>PCP: covered </a:t>
            </a:r>
            <a:r>
              <a:rPr lang="en-US" altLang="en-US" sz="1600" dirty="0">
                <a:latin typeface="+mj-lt"/>
              </a:rPr>
              <a:t>at 100% of allowed amount, deductible waived</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a:latin typeface="+mj-lt"/>
              </a:rPr>
              <a:t>Specialty Care </a:t>
            </a:r>
            <a:r>
              <a:rPr lang="en-US" altLang="en-US" sz="2000" b="1" dirty="0" smtClean="0">
                <a:latin typeface="+mj-lt"/>
              </a:rPr>
              <a:t>(adult </a:t>
            </a:r>
            <a:r>
              <a:rPr lang="en-US" altLang="en-US" sz="2000" b="1" dirty="0">
                <a:latin typeface="+mj-lt"/>
              </a:rPr>
              <a:t>and </a:t>
            </a:r>
            <a:r>
              <a:rPr lang="en-US" altLang="en-US" sz="2000" b="1" dirty="0" smtClean="0">
                <a:latin typeface="+mj-lt"/>
              </a:rPr>
              <a:t>pediatric</a:t>
            </a:r>
            <a:r>
              <a:rPr lang="en-US" altLang="en-US" sz="2000" b="1" dirty="0">
                <a:latin typeface="+mj-lt"/>
              </a:rPr>
              <a:t>) </a:t>
            </a:r>
          </a:p>
          <a:p>
            <a:pPr lvl="1">
              <a:buFont typeface="Wingdings" panose="05000000000000000000" pitchFamily="2" charset="2"/>
              <a:buChar char="§"/>
              <a:defRPr/>
            </a:pPr>
            <a:r>
              <a:rPr lang="en-US" altLang="en-US" sz="1600" dirty="0">
                <a:latin typeface="+mj-lt"/>
              </a:rPr>
              <a:t>EHP Preferred </a:t>
            </a:r>
            <a:r>
              <a:rPr lang="en-US" altLang="en-US" sz="1600" dirty="0" smtClean="0">
                <a:latin typeface="+mj-lt"/>
              </a:rPr>
              <a:t>provider: </a:t>
            </a:r>
            <a:r>
              <a:rPr lang="en-US" altLang="en-US" sz="1600" dirty="0">
                <a:latin typeface="+mj-lt"/>
              </a:rPr>
              <a:t>covered at 90</a:t>
            </a:r>
            <a:r>
              <a:rPr lang="en-US" altLang="en-US" sz="1600" dirty="0" smtClean="0">
                <a:latin typeface="+mj-lt"/>
              </a:rPr>
              <a:t>%</a:t>
            </a:r>
            <a:r>
              <a:rPr lang="en-US" altLang="en-US" sz="1600" dirty="0">
                <a:latin typeface="+mj-lt"/>
              </a:rPr>
              <a:t> (95% with DPC referral) of allowed amount, after deductible</a:t>
            </a:r>
          </a:p>
          <a:p>
            <a:pPr lvl="1">
              <a:buFont typeface="Wingdings" panose="05000000000000000000" pitchFamily="2" charset="2"/>
              <a:buChar char="§"/>
              <a:defRPr/>
            </a:pPr>
            <a:r>
              <a:rPr lang="en-US" altLang="en-US" sz="1600" dirty="0" smtClean="0">
                <a:latin typeface="+mj-lt"/>
              </a:rPr>
              <a:t>EHP </a:t>
            </a:r>
            <a:r>
              <a:rPr lang="en-US" altLang="en-US" sz="1600" dirty="0">
                <a:latin typeface="+mj-lt"/>
              </a:rPr>
              <a:t>Network </a:t>
            </a:r>
            <a:r>
              <a:rPr lang="en-US" altLang="en-US" sz="1600" dirty="0" smtClean="0">
                <a:latin typeface="+mj-lt"/>
              </a:rPr>
              <a:t>provider: </a:t>
            </a:r>
            <a:r>
              <a:rPr lang="en-US" altLang="en-US" sz="1600" dirty="0">
                <a:latin typeface="+mj-lt"/>
              </a:rPr>
              <a:t>covered at 80% (85% with DPC referral) of allowed amount, after deductible</a:t>
            </a:r>
          </a:p>
          <a:p>
            <a:pPr marL="252146" indent="-252146">
              <a:lnSpc>
                <a:spcPct val="100000"/>
              </a:lnSpc>
              <a:spcBef>
                <a:spcPct val="0"/>
              </a:spcBef>
              <a:spcAft>
                <a:spcPts val="529"/>
              </a:spcAft>
              <a:buFont typeface="Wingdings" panose="05000000000000000000" pitchFamily="2" charset="2"/>
              <a:buChar char="§"/>
              <a:defRPr/>
            </a:pPr>
            <a:r>
              <a:rPr lang="en-US" altLang="en-US" sz="2000" b="1" dirty="0" smtClean="0">
                <a:latin typeface="+mj-lt"/>
              </a:rPr>
              <a:t>Urgent </a:t>
            </a:r>
            <a:r>
              <a:rPr lang="en-US" altLang="en-US" sz="2000" b="1" dirty="0">
                <a:latin typeface="+mj-lt"/>
              </a:rPr>
              <a:t>Care</a:t>
            </a:r>
          </a:p>
          <a:p>
            <a:pPr lvl="1">
              <a:lnSpc>
                <a:spcPct val="100000"/>
              </a:lnSpc>
              <a:spcBef>
                <a:spcPct val="0"/>
              </a:spcBef>
              <a:buFont typeface="Wingdings" panose="05000000000000000000" pitchFamily="2" charset="2"/>
              <a:buChar char="§"/>
              <a:defRPr/>
            </a:pPr>
            <a:r>
              <a:rPr lang="en-US" altLang="en-US" sz="1600" dirty="0">
                <a:latin typeface="+mj-lt"/>
              </a:rPr>
              <a:t>EHP Preferred or an EHP Network provider will be covered with a $25 copay, deductible </a:t>
            </a:r>
            <a:r>
              <a:rPr lang="en-US" altLang="en-US" sz="1600" dirty="0" smtClean="0">
                <a:latin typeface="+mj-lt"/>
              </a:rPr>
              <a:t>waived</a:t>
            </a:r>
            <a:endParaRPr lang="en-US" altLang="en-US" sz="1600" dirty="0">
              <a:latin typeface="+mj-lt"/>
            </a:endParaRP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3741745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6884" y="389272"/>
            <a:ext cx="8616616" cy="1080714"/>
          </a:xfrm>
        </p:spPr>
        <p:txBody>
          <a:bodyPr/>
          <a:lstStyle/>
          <a:p>
            <a:r>
              <a:rPr lang="en-US" dirty="0"/>
              <a:t>Johns Hopkins DPC </a:t>
            </a:r>
            <a:r>
              <a:rPr lang="en-US" dirty="0" smtClean="0"/>
              <a:t>Benefits Overview</a:t>
            </a:r>
            <a:endParaRPr lang="en-US" dirty="0"/>
          </a:p>
        </p:txBody>
      </p:sp>
      <p:sp>
        <p:nvSpPr>
          <p:cNvPr id="4" name="Date Placeholder 3"/>
          <p:cNvSpPr>
            <a:spLocks noGrp="1"/>
          </p:cNvSpPr>
          <p:nvPr>
            <p:ph type="dt" sz="half" idx="2"/>
          </p:nvPr>
        </p:nvSpPr>
        <p:spPr/>
        <p:txBody>
          <a:bodyPr/>
          <a:lstStyle/>
          <a:p>
            <a:r>
              <a:rPr lang="en-US" b="1">
                <a:solidFill>
                  <a:schemeClr val="accent4"/>
                </a:solidFill>
              </a:rPr>
              <a:t>| </a:t>
            </a:r>
            <a:fld id="{82EBF240-A6A4-4792-91CB-7EC418E73C5C}" type="slidenum">
              <a:rPr lang="en-US" smtClean="0"/>
              <a:pPr/>
              <a:t>9</a:t>
            </a:fld>
            <a:endParaRPr lang="en-US" dirty="0"/>
          </a:p>
        </p:txBody>
      </p:sp>
      <p:sp>
        <p:nvSpPr>
          <p:cNvPr id="7" name="TextBox 16"/>
          <p:cNvSpPr txBox="1">
            <a:spLocks noGrp="1" noChangeArrowheads="1"/>
          </p:cNvSpPr>
          <p:nvPr>
            <p:ph idx="1"/>
          </p:nvPr>
        </p:nvSpPr>
        <p:spPr bwMode="auto">
          <a:xfrm>
            <a:off x="336884" y="1507303"/>
            <a:ext cx="9396663" cy="421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631825" indent="-236538">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Facility care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100% of allowed amount, after a $250 copay and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Emergency Room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100% of allowed amount, after deductible</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Outpatient care for mental health treatment</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or an EHP Network </a:t>
            </a:r>
            <a:r>
              <a:rPr lang="en-US" altLang="en-US" sz="1600" dirty="0" smtClean="0">
                <a:latin typeface="+mj-lt"/>
              </a:rPr>
              <a:t>facility: covered </a:t>
            </a:r>
            <a:r>
              <a:rPr lang="en-US" altLang="en-US" sz="1600" dirty="0">
                <a:latin typeface="+mj-lt"/>
              </a:rPr>
              <a:t>at a </a:t>
            </a:r>
            <a:r>
              <a:rPr lang="en-US" altLang="en-US" sz="1600" dirty="0" smtClean="0">
                <a:latin typeface="+mj-lt"/>
              </a:rPr>
              <a:t>$</a:t>
            </a:r>
            <a:r>
              <a:rPr lang="en-US" altLang="en-US" sz="1600" dirty="0">
                <a:latin typeface="+mj-lt"/>
              </a:rPr>
              <a:t>5</a:t>
            </a:r>
            <a:r>
              <a:rPr lang="en-US" altLang="en-US" sz="1600" dirty="0" smtClean="0">
                <a:latin typeface="+mj-lt"/>
              </a:rPr>
              <a:t> </a:t>
            </a:r>
            <a:r>
              <a:rPr lang="en-US" altLang="en-US" sz="1600" dirty="0">
                <a:latin typeface="+mj-lt"/>
              </a:rPr>
              <a:t>copay, deductible waived</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Facility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a:t>
            </a:r>
            <a:r>
              <a:rPr lang="en-US" altLang="en-US" sz="1600" dirty="0" smtClean="0">
                <a:latin typeface="+mj-lt"/>
              </a:rPr>
              <a:t>facility: </a:t>
            </a:r>
            <a:r>
              <a:rPr lang="en-US" altLang="en-US" sz="1600" dirty="0">
                <a:latin typeface="+mj-lt"/>
              </a:rPr>
              <a:t>covered at 90% of allowed amount, after a $150 copay and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a:t>
            </a:r>
            <a:r>
              <a:rPr lang="en-US" altLang="en-US" sz="1600" dirty="0" smtClean="0">
                <a:latin typeface="+mj-lt"/>
              </a:rPr>
              <a:t>facility: </a:t>
            </a:r>
            <a:r>
              <a:rPr lang="en-US" altLang="en-US" sz="1600" dirty="0">
                <a:latin typeface="+mj-lt"/>
              </a:rPr>
              <a:t>covered at 80% of allowed amount, after a $150 copay and deductible </a:t>
            </a:r>
          </a:p>
          <a:p>
            <a:pPr marL="252146" lvl="0" indent="-252146"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2000" b="1" dirty="0">
                <a:latin typeface="+mj-lt"/>
              </a:rPr>
              <a:t>Inpatient Professional care </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Preferred </a:t>
            </a:r>
            <a:r>
              <a:rPr lang="en-US" altLang="en-US" sz="1600" dirty="0" smtClean="0">
                <a:latin typeface="+mj-lt"/>
              </a:rPr>
              <a:t>provider: covered </a:t>
            </a:r>
            <a:r>
              <a:rPr lang="en-US" altLang="en-US" sz="1600" dirty="0">
                <a:latin typeface="+mj-lt"/>
              </a:rPr>
              <a:t>at 90% of allowed amount, after deductible</a:t>
            </a:r>
          </a:p>
          <a:p>
            <a:pPr lvl="1" defTabSz="914400" eaLnBrk="0" fontAlgn="base" hangingPunct="0">
              <a:lnSpc>
                <a:spcPct val="100000"/>
              </a:lnSpc>
              <a:spcBef>
                <a:spcPct val="0"/>
              </a:spcBef>
              <a:spcAft>
                <a:spcPts val="529"/>
              </a:spcAft>
              <a:buClrTx/>
              <a:buFont typeface="Wingdings" panose="05000000000000000000" pitchFamily="2" charset="2"/>
              <a:buChar char="§"/>
              <a:defRPr/>
            </a:pPr>
            <a:r>
              <a:rPr lang="en-US" altLang="en-US" sz="1600" dirty="0">
                <a:latin typeface="+mj-lt"/>
              </a:rPr>
              <a:t>EHP Network </a:t>
            </a:r>
            <a:r>
              <a:rPr lang="en-US" altLang="en-US" sz="1600" dirty="0" smtClean="0">
                <a:latin typeface="+mj-lt"/>
              </a:rPr>
              <a:t>provider: covered </a:t>
            </a:r>
            <a:r>
              <a:rPr lang="en-US" altLang="en-US" sz="1600" dirty="0">
                <a:latin typeface="+mj-lt"/>
              </a:rPr>
              <a:t>at 80% of allowed amount, after deductible</a:t>
            </a:r>
          </a:p>
        </p:txBody>
      </p:sp>
      <p:sp>
        <p:nvSpPr>
          <p:cNvPr id="5" name="TextBox 4"/>
          <p:cNvSpPr txBox="1"/>
          <p:nvPr/>
        </p:nvSpPr>
        <p:spPr>
          <a:xfrm>
            <a:off x="2787988" y="7264339"/>
            <a:ext cx="3404995" cy="307777"/>
          </a:xfrm>
          <a:prstGeom prst="rect">
            <a:avLst/>
          </a:prstGeom>
          <a:solidFill>
            <a:schemeClr val="bg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400" dirty="0"/>
              <a:t>C</a:t>
            </a:r>
            <a:r>
              <a:rPr lang="en-US" sz="1400" dirty="0" smtClean="0"/>
              <a:t>onfidential</a:t>
            </a:r>
            <a:endParaRPr lang="en-US" sz="1400" dirty="0"/>
          </a:p>
        </p:txBody>
      </p:sp>
    </p:spTree>
    <p:extLst>
      <p:ext uri="{BB962C8B-B14F-4D97-AF65-F5344CB8AC3E}">
        <p14:creationId xmlns:p14="http://schemas.microsoft.com/office/powerpoint/2010/main" val="139861883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4495381-0249-410F-8F29-75C789CAB9BD}" vid="{78F7CABA-4AFC-4CB9-9A23-EC68DA862D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JHHP PPT_EHP</Template>
  <TotalTime>255</TotalTime>
  <Words>1801</Words>
  <Application>Microsoft Office PowerPoint</Application>
  <PresentationFormat>Custom</PresentationFormat>
  <Paragraphs>298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MS PGothic</vt:lpstr>
      <vt:lpstr>Arial</vt:lpstr>
      <vt:lpstr>Bahnschrift Condensed</vt:lpstr>
      <vt:lpstr>Calibri</vt:lpstr>
      <vt:lpstr>Gill Sans MT</vt:lpstr>
      <vt:lpstr>Wingdings</vt:lpstr>
      <vt:lpstr>Office Theme</vt:lpstr>
      <vt:lpstr>Johns Hopkins Direct Primary Care (DPC) Plan</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Benefits Overview</vt:lpstr>
      <vt:lpstr>Johns Hopkins DPC Pharmacy Plan</vt:lpstr>
      <vt:lpstr>Thank You</vt:lpstr>
    </vt:vector>
  </TitlesOfParts>
  <Company>Johns Hopkins HealthCare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EHP Plan Options</dc:title>
  <dc:creator>Moody, Kristopher</dc:creator>
  <cp:lastModifiedBy>Hotaling, Melanie</cp:lastModifiedBy>
  <cp:revision>34</cp:revision>
  <dcterms:created xsi:type="dcterms:W3CDTF">2023-09-26T18:57:22Z</dcterms:created>
  <dcterms:modified xsi:type="dcterms:W3CDTF">2023-10-23T19:06:09Z</dcterms:modified>
</cp:coreProperties>
</file>