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257" r:id="rId2"/>
    <p:sldId id="258" r:id="rId3"/>
    <p:sldId id="269" r:id="rId4"/>
    <p:sldId id="270" r:id="rId5"/>
    <p:sldId id="278" r:id="rId6"/>
    <p:sldId id="274" r:id="rId7"/>
    <p:sldId id="275" r:id="rId8"/>
    <p:sldId id="277" r:id="rId9"/>
    <p:sldId id="276" r:id="rId10"/>
    <p:sldId id="273" r:id="rId11"/>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A47D"/>
    <a:srgbClr val="007378"/>
    <a:srgbClr val="8BB0B6"/>
    <a:srgbClr val="F8CBAC"/>
    <a:srgbClr val="043673"/>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1F24F-E7AA-49E1-A8C1-3EEBAAEA9801}" v="45" dt="2023-05-09T17:38:14.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6247" autoAdjust="0"/>
  </p:normalViewPr>
  <p:slideViewPr>
    <p:cSldViewPr snapToGrid="0" snapToObjects="1">
      <p:cViewPr varScale="1">
        <p:scale>
          <a:sx n="79" d="100"/>
          <a:sy n="79" d="100"/>
        </p:scale>
        <p:origin x="552"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53" d="100"/>
          <a:sy n="53" d="100"/>
        </p:scale>
        <p:origin x="24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81E589-EC7A-4704-9074-FD8072A1B0B1}" type="datetimeFigureOut">
              <a:rPr lang="en-US" smtClean="0"/>
              <a:t>10/23/2023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C06819-073C-45A6-AA11-1CEE2B83F4FA}" type="slidenum">
              <a:rPr lang="en-US" smtClean="0"/>
              <a:t>‹#›</a:t>
            </a:fld>
            <a:endParaRPr lang="en-US"/>
          </a:p>
        </p:txBody>
      </p:sp>
    </p:spTree>
    <p:extLst>
      <p:ext uri="{BB962C8B-B14F-4D97-AF65-F5344CB8AC3E}">
        <p14:creationId xmlns:p14="http://schemas.microsoft.com/office/powerpoint/2010/main" val="348339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18D02-D30F-0C47-9F51-723697953D1C}" type="datetimeFigureOut">
              <a:rPr lang="en-US" smtClean="0"/>
              <a:t>10/23/2023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1FC5D-128A-1244-8646-24DEC241ECAE}" type="slidenum">
              <a:rPr lang="en-US" smtClean="0"/>
              <a:t>‹#›</a:t>
            </a:fld>
            <a:endParaRPr lang="en-US"/>
          </a:p>
        </p:txBody>
      </p:sp>
    </p:spTree>
    <p:extLst>
      <p:ext uri="{BB962C8B-B14F-4D97-AF65-F5344CB8AC3E}">
        <p14:creationId xmlns:p14="http://schemas.microsoft.com/office/powerpoint/2010/main" val="35534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D47E48-734B-DF21-F40B-EB79A2F03BCA}"/>
              </a:ext>
            </a:extLst>
          </p:cNvPr>
          <p:cNvPicPr>
            <a:picLocks noChangeAspect="1"/>
          </p:cNvPicPr>
          <p:nvPr userDrawn="1"/>
        </p:nvPicPr>
        <p:blipFill>
          <a:blip r:embed="rId2"/>
          <a:stretch>
            <a:fillRect/>
          </a:stretch>
        </p:blipFill>
        <p:spPr>
          <a:xfrm>
            <a:off x="0" y="5820955"/>
            <a:ext cx="10058400" cy="1135626"/>
          </a:xfrm>
          <a:prstGeom prst="rect">
            <a:avLst/>
          </a:prstGeom>
        </p:spPr>
      </p:pic>
      <p:sp>
        <p:nvSpPr>
          <p:cNvPr id="3" name="Subtitle 2">
            <a:extLst>
              <a:ext uri="{FF2B5EF4-FFF2-40B4-BE49-F238E27FC236}">
                <a16:creationId xmlns:a16="http://schemas.microsoft.com/office/drawing/2014/main" id="{E8496E78-A59C-6B46-957C-2AAED916FC34}"/>
              </a:ext>
            </a:extLst>
          </p:cNvPr>
          <p:cNvSpPr>
            <a:spLocks noGrp="1"/>
          </p:cNvSpPr>
          <p:nvPr>
            <p:ph type="subTitle" idx="1" hasCustomPrompt="1"/>
          </p:nvPr>
        </p:nvSpPr>
        <p:spPr>
          <a:xfrm>
            <a:off x="324854" y="3189813"/>
            <a:ext cx="9408693" cy="982091"/>
          </a:xfrm>
        </p:spPr>
        <p:txBody>
          <a:bodyPr>
            <a:normAutofit/>
          </a:bodyPr>
          <a:lstStyle>
            <a:lvl1pPr marL="0" indent="0" algn="l">
              <a:buNone/>
              <a:defRPr sz="2400">
                <a:solidFill>
                  <a:schemeClr val="tx1"/>
                </a:solidFill>
                <a:latin typeface="Gill Sans MT" panose="020B0502020104020203" pitchFamily="34" charset="77"/>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dirty="0"/>
              <a:t>Click to edit master subtitle style</a:t>
            </a:r>
          </a:p>
        </p:txBody>
      </p:sp>
      <p:sp>
        <p:nvSpPr>
          <p:cNvPr id="6" name="Subtitle 2">
            <a:extLst>
              <a:ext uri="{FF2B5EF4-FFF2-40B4-BE49-F238E27FC236}">
                <a16:creationId xmlns:a16="http://schemas.microsoft.com/office/drawing/2014/main" id="{3D98BD55-45BF-917C-3A88-D615222699DD}"/>
              </a:ext>
            </a:extLst>
          </p:cNvPr>
          <p:cNvSpPr txBox="1">
            <a:spLocks/>
          </p:cNvSpPr>
          <p:nvPr userDrawn="1"/>
        </p:nvSpPr>
        <p:spPr>
          <a:xfrm>
            <a:off x="323246" y="6349990"/>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endParaRPr lang="en-US" dirty="0">
              <a:solidFill>
                <a:schemeClr val="bg1"/>
              </a:solidFill>
            </a:endParaRPr>
          </a:p>
        </p:txBody>
      </p:sp>
      <p:sp>
        <p:nvSpPr>
          <p:cNvPr id="7" name="Title Placeholder 1">
            <a:extLst>
              <a:ext uri="{FF2B5EF4-FFF2-40B4-BE49-F238E27FC236}">
                <a16:creationId xmlns:a16="http://schemas.microsoft.com/office/drawing/2014/main" id="{74BE0478-CF0E-9DB6-65B2-5F658840678C}"/>
              </a:ext>
            </a:extLst>
          </p:cNvPr>
          <p:cNvSpPr>
            <a:spLocks noGrp="1"/>
          </p:cNvSpPr>
          <p:nvPr>
            <p:ph type="title" hasCustomPrompt="1"/>
          </p:nvPr>
        </p:nvSpPr>
        <p:spPr>
          <a:xfrm>
            <a:off x="324854" y="2109099"/>
            <a:ext cx="7140362" cy="1080714"/>
          </a:xfrm>
          <a:prstGeom prst="rect">
            <a:avLst/>
          </a:prstGeom>
        </p:spPr>
        <p:txBody>
          <a:bodyPr vert="horz" lIns="0" tIns="45720" rIns="0" bIns="45720" rtlCol="0" anchor="t">
            <a:normAutofit/>
          </a:bodyPr>
          <a:lstStyle>
            <a:lvl1pPr>
              <a:defRPr sz="4800" b="1"/>
            </a:lvl1pPr>
          </a:lstStyle>
          <a:p>
            <a:r>
              <a:rPr lang="en-US" dirty="0"/>
              <a:t>Title here</a:t>
            </a:r>
          </a:p>
        </p:txBody>
      </p:sp>
      <p:sp>
        <p:nvSpPr>
          <p:cNvPr id="8" name="Date Placeholder 3">
            <a:extLst>
              <a:ext uri="{FF2B5EF4-FFF2-40B4-BE49-F238E27FC236}">
                <a16:creationId xmlns:a16="http://schemas.microsoft.com/office/drawing/2014/main" id="{A8043F1F-1A44-284C-B98C-28865FDDD3E6}"/>
              </a:ext>
            </a:extLst>
          </p:cNvPr>
          <p:cNvSpPr>
            <a:spLocks noGrp="1"/>
          </p:cNvSpPr>
          <p:nvPr>
            <p:ph type="dt" sz="half" idx="10"/>
          </p:nvPr>
        </p:nvSpPr>
        <p:spPr>
          <a:xfrm>
            <a:off x="262862" y="7264339"/>
            <a:ext cx="2497416" cy="413808"/>
          </a:xfrm>
          <a:prstGeom prst="rect">
            <a:avLst/>
          </a:prstGeom>
        </p:spPr>
        <p:txBody>
          <a:bodyPr/>
          <a:lstStyle>
            <a:lvl1pPr>
              <a:defRPr sz="1400">
                <a:solidFill>
                  <a:schemeClr val="tx1"/>
                </a:solidFill>
              </a:defRPr>
            </a:lvl1pPr>
          </a:lstStyle>
          <a:p>
            <a:fld id="{FBEE9B9C-86C9-4A1D-9FC7-946F055F473C}" type="datetime4">
              <a:rPr lang="en-US" smtClean="0"/>
              <a:pPr/>
              <a:t>October 23, 2023</a:t>
            </a:fld>
            <a:endParaRPr lang="en-US" dirty="0"/>
          </a:p>
        </p:txBody>
      </p:sp>
      <p:sp>
        <p:nvSpPr>
          <p:cNvPr id="10" name="Subtitle 2">
            <a:extLst>
              <a:ext uri="{FF2B5EF4-FFF2-40B4-BE49-F238E27FC236}">
                <a16:creationId xmlns:a16="http://schemas.microsoft.com/office/drawing/2014/main" id="{3D98BD55-45BF-917C-3A88-D615222699DD}"/>
              </a:ext>
            </a:extLst>
          </p:cNvPr>
          <p:cNvSpPr txBox="1">
            <a:spLocks/>
          </p:cNvSpPr>
          <p:nvPr userDrawn="1"/>
        </p:nvSpPr>
        <p:spPr>
          <a:xfrm>
            <a:off x="324854" y="6345676"/>
            <a:ext cx="9469077"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r>
              <a:rPr lang="en-US" sz="2400" dirty="0">
                <a:solidFill>
                  <a:schemeClr val="bg1"/>
                </a:solidFill>
              </a:rPr>
              <a:t>Employer Health Programs</a:t>
            </a:r>
          </a:p>
        </p:txBody>
      </p:sp>
    </p:spTree>
    <p:extLst>
      <p:ext uri="{BB962C8B-B14F-4D97-AF65-F5344CB8AC3E}">
        <p14:creationId xmlns:p14="http://schemas.microsoft.com/office/powerpoint/2010/main" val="160277749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336884" y="1469986"/>
            <a:ext cx="9396663" cy="5302731"/>
          </a:xfrm>
        </p:spPr>
        <p:txBody>
          <a:bodyPr vert="eaVert" tIns="0" bIns="0"/>
          <a:lstStyle/>
          <a:p>
            <a:pPr lvl="0"/>
            <a:r>
              <a:rPr lang="en-US" dirty="0"/>
              <a:t>Click to edit Master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29E941C3-4272-0049-B2CF-977CA107183E}"/>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960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8200" y="1179092"/>
            <a:ext cx="1263315" cy="5640990"/>
          </a:xfrm>
        </p:spPr>
        <p:txBody>
          <a:bodyPr vert="eaVert" lIns="0" tIns="0" rIns="0" bIns="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9341" y="1179092"/>
            <a:ext cx="7981600" cy="5640989"/>
          </a:xfrm>
        </p:spPr>
        <p:txBody>
          <a:bodyPr vert="eaVert" tIns="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33484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324853" y="2755232"/>
            <a:ext cx="9408694" cy="1222726"/>
          </a:xfrm>
        </p:spPr>
        <p:txBody>
          <a:bodyPr lIns="0" anchor="t">
            <a:normAutofit/>
          </a:bodyPr>
          <a:lstStyle>
            <a:lvl1pPr algn="l">
              <a:defRPr sz="5000" b="0" i="0">
                <a:solidFill>
                  <a:srgbClr val="043673"/>
                </a:solidFill>
                <a:latin typeface="Gill Sans MT" panose="020B0502020104020203" pitchFamily="34" charset="77"/>
              </a:defRPr>
            </a:lvl1pPr>
          </a:lstStyle>
          <a:p>
            <a:r>
              <a:rPr lang="en-US" smtClean="0"/>
              <a:t>Click to edit Master title style</a:t>
            </a:r>
            <a:endParaRPr lang="en-US" dirty="0"/>
          </a:p>
        </p:txBody>
      </p:sp>
      <p:sp>
        <p:nvSpPr>
          <p:cNvPr id="3" name="Subtitle 2"/>
          <p:cNvSpPr>
            <a:spLocks noGrp="1"/>
          </p:cNvSpPr>
          <p:nvPr>
            <p:ph type="subTitle" idx="1"/>
          </p:nvPr>
        </p:nvSpPr>
        <p:spPr>
          <a:xfrm>
            <a:off x="324852" y="4012860"/>
            <a:ext cx="9408694" cy="826574"/>
          </a:xfrm>
        </p:spPr>
        <p:txBody>
          <a:bodyPr>
            <a:normAutofit/>
          </a:bodyPr>
          <a:lstStyle>
            <a:lvl1pPr marL="0" indent="0" algn="l">
              <a:buNone/>
              <a:defRPr sz="2400" b="0" i="0">
                <a:solidFill>
                  <a:schemeClr val="tx1"/>
                </a:solidFill>
                <a:latin typeface="Gill Sans MT" panose="020B0502020104020203" pitchFamily="34" charset="77"/>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8" name="Rectangle 7">
            <a:extLst>
              <a:ext uri="{FF2B5EF4-FFF2-40B4-BE49-F238E27FC236}">
                <a16:creationId xmlns:a16="http://schemas.microsoft.com/office/drawing/2014/main" id="{4B8A1535-E296-5340-B697-93D76AB8AD96}"/>
              </a:ext>
            </a:extLst>
          </p:cNvPr>
          <p:cNvSpPr/>
          <p:nvPr userDrawn="1"/>
        </p:nvSpPr>
        <p:spPr>
          <a:xfrm>
            <a:off x="0" y="6500388"/>
            <a:ext cx="10058400" cy="1296999"/>
          </a:xfrm>
          <a:prstGeom prst="rect">
            <a:avLst/>
          </a:prstGeom>
          <a:solidFill>
            <a:srgbClr val="04367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p>
        </p:txBody>
      </p:sp>
    </p:spTree>
    <p:extLst>
      <p:ext uri="{BB962C8B-B14F-4D97-AF65-F5344CB8AC3E}">
        <p14:creationId xmlns:p14="http://schemas.microsoft.com/office/powerpoint/2010/main" val="22768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84" y="1507303"/>
            <a:ext cx="9396663" cy="4874305"/>
          </a:xfrm>
        </p:spPr>
        <p:txBody>
          <a:bodyPr/>
          <a:lstStyle>
            <a:lvl1pPr>
              <a:buClr>
                <a:srgbClr val="043673"/>
              </a:buClr>
              <a:defRPr/>
            </a:lvl1pPr>
            <a:lvl2pPr>
              <a:buClr>
                <a:srgbClr val="043673"/>
              </a:buClr>
              <a:defRPr lang="en-US" dirty="0" smtClean="0"/>
            </a:lvl2pPr>
            <a:lvl3pPr>
              <a:buClr>
                <a:srgbClr val="043673"/>
              </a:buClr>
              <a:defRPr/>
            </a:lvl3pPr>
            <a:lvl4pPr>
              <a:buClr>
                <a:srgbClr val="043673"/>
              </a:buClr>
              <a:defRPr/>
            </a:lvl4pPr>
            <a:lvl5pPr>
              <a:buClr>
                <a:srgbClr val="043673"/>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a:extLst>
              <a:ext uri="{FF2B5EF4-FFF2-40B4-BE49-F238E27FC236}">
                <a16:creationId xmlns:a16="http://schemas.microsoft.com/office/drawing/2014/main" id="{91F32255-DEEE-244B-9F39-EBF6577DE649}"/>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92755451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84" y="4042611"/>
            <a:ext cx="9396663" cy="935689"/>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336884" y="5008886"/>
            <a:ext cx="9396663" cy="1700212"/>
          </a:xfrm>
        </p:spPr>
        <p:txBody>
          <a:bodyPr>
            <a:normAutofit/>
          </a:bodyPr>
          <a:lstStyle>
            <a:lvl1pPr marL="0" indent="0">
              <a:buNone/>
              <a:defRPr sz="240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664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6884" y="1512920"/>
            <a:ext cx="4629451" cy="5084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57338" y="1512920"/>
            <a:ext cx="4576209" cy="5084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a:extLst>
              <a:ext uri="{FF2B5EF4-FFF2-40B4-BE49-F238E27FC236}">
                <a16:creationId xmlns:a16="http://schemas.microsoft.com/office/drawing/2014/main" id="{C595FAFB-4DD6-E14A-AB6E-52FBD2381703}"/>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56112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6884" y="1513607"/>
            <a:ext cx="4611116" cy="704005"/>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4" name="Content Placeholder 3"/>
          <p:cNvSpPr>
            <a:spLocks noGrp="1"/>
          </p:cNvSpPr>
          <p:nvPr>
            <p:ph sz="half" idx="2"/>
          </p:nvPr>
        </p:nvSpPr>
        <p:spPr>
          <a:xfrm>
            <a:off x="324854" y="2378356"/>
            <a:ext cx="4611116" cy="4253936"/>
          </a:xfrm>
        </p:spPr>
        <p:txBody>
          <a:bodyPr/>
          <a:lstStyle>
            <a:lvl4pPr>
              <a:defRPr sz="140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5" y="1513609"/>
            <a:ext cx="4641481" cy="704004"/>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6" name="Content Placeholder 5"/>
          <p:cNvSpPr>
            <a:spLocks noGrp="1"/>
          </p:cNvSpPr>
          <p:nvPr>
            <p:ph sz="quarter" idx="4"/>
          </p:nvPr>
        </p:nvSpPr>
        <p:spPr>
          <a:xfrm>
            <a:off x="5092066" y="2378356"/>
            <a:ext cx="4641480" cy="4253935"/>
          </a:xfrm>
        </p:spPr>
        <p:txBody>
          <a:bodyPr/>
          <a:lstStyle>
            <a:lvl4pPr>
              <a:defRPr sz="140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a:extLst>
              <a:ext uri="{FF2B5EF4-FFF2-40B4-BE49-F238E27FC236}">
                <a16:creationId xmlns:a16="http://schemas.microsoft.com/office/drawing/2014/main" id="{BCDC107E-C743-4C48-BAD3-CC78ADD2850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8"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1116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4ACE832-4F39-BB44-96E8-A1109281F85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8699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56375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8915" y="1094872"/>
            <a:ext cx="3597417" cy="890337"/>
          </a:xfrm>
        </p:spPr>
        <p:txBody>
          <a:bodyPr anchor="t">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4288161" y="1094872"/>
            <a:ext cx="5445386" cy="5258893"/>
          </a:xfrm>
        </p:spPr>
        <p:txBody>
          <a:bodyPr/>
          <a:lstStyle>
            <a:lvl1pPr>
              <a:defRPr sz="2400"/>
            </a:lvl1pPr>
            <a:lvl2pPr>
              <a:defRPr sz="2000"/>
            </a:lvl2pPr>
            <a:lvl3pPr>
              <a:defRPr sz="1600"/>
            </a:lvl3pPr>
            <a:lvl4pPr>
              <a:defRPr sz="1400"/>
            </a:lvl4pPr>
            <a:lvl5pPr>
              <a:defRPr sz="1200"/>
            </a:lvl5pPr>
            <a:lvl6pPr>
              <a:defRPr sz="2200"/>
            </a:lvl6pPr>
            <a:lvl7pPr>
              <a:defRPr sz="2200"/>
            </a:lvl7pPr>
            <a:lvl8pPr>
              <a:defRPr sz="2200"/>
            </a:lvl8pPr>
            <a:lvl9pPr>
              <a:defRPr sz="2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8914" y="2053097"/>
            <a:ext cx="3597417" cy="425436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8631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885" y="1118932"/>
            <a:ext cx="3597417" cy="996696"/>
          </a:xfrm>
        </p:spPr>
        <p:txBody>
          <a:bodyPr anchor="t">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8934"/>
            <a:ext cx="5457417" cy="5282957"/>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336885" y="2157608"/>
            <a:ext cx="3597417" cy="418640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39727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6884" y="389272"/>
            <a:ext cx="7140362" cy="1080714"/>
          </a:xfrm>
          <a:prstGeom prst="rect">
            <a:avLst/>
          </a:prstGeom>
        </p:spPr>
        <p:txBody>
          <a:bodyPr vert="horz" lIns="0" tIns="0" rIns="0" bIns="0" rtlCol="0" anchor="t">
            <a:normAutofit/>
          </a:bodyPr>
          <a:lstStyle/>
          <a:p>
            <a:endParaRPr lang="en-US" dirty="0"/>
          </a:p>
        </p:txBody>
      </p:sp>
      <p:sp>
        <p:nvSpPr>
          <p:cNvPr id="3" name="Text Placeholder 2"/>
          <p:cNvSpPr>
            <a:spLocks noGrp="1"/>
          </p:cNvSpPr>
          <p:nvPr>
            <p:ph type="body" idx="1"/>
          </p:nvPr>
        </p:nvSpPr>
        <p:spPr>
          <a:xfrm>
            <a:off x="336884" y="1516281"/>
            <a:ext cx="9396663" cy="5243334"/>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a:extLst>
              <a:ext uri="{FF2B5EF4-FFF2-40B4-BE49-F238E27FC236}">
                <a16:creationId xmlns:a16="http://schemas.microsoft.com/office/drawing/2014/main" id="{27F71DC8-C339-4A4D-9024-435D07206821}"/>
              </a:ext>
            </a:extLst>
          </p:cNvPr>
          <p:cNvSpPr/>
          <p:nvPr userDrawn="1"/>
        </p:nvSpPr>
        <p:spPr>
          <a:xfrm>
            <a:off x="0" y="6969572"/>
            <a:ext cx="10058400" cy="11133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highlight>
                <a:srgbClr val="FFFF00"/>
              </a:highlight>
            </a:endParaRPr>
          </a:p>
        </p:txBody>
      </p:sp>
      <p:pic>
        <p:nvPicPr>
          <p:cNvPr id="10" name="Picture 9" descr="Text&#10;&#10;Description automatically generated">
            <a:extLst>
              <a:ext uri="{FF2B5EF4-FFF2-40B4-BE49-F238E27FC236}">
                <a16:creationId xmlns:a16="http://schemas.microsoft.com/office/drawing/2014/main" id="{F4EDA8C0-D29B-1ACD-5942-19BB70AA30C7}"/>
              </a:ext>
            </a:extLst>
          </p:cNvPr>
          <p:cNvPicPr>
            <a:picLocks noChangeAspect="1"/>
          </p:cNvPicPr>
          <p:nvPr userDrawn="1"/>
        </p:nvPicPr>
        <p:blipFill>
          <a:blip r:embed="rId14"/>
          <a:stretch>
            <a:fillRect/>
          </a:stretch>
        </p:blipFill>
        <p:spPr>
          <a:xfrm>
            <a:off x="7745328" y="7174990"/>
            <a:ext cx="2007469" cy="444682"/>
          </a:xfrm>
          <a:prstGeom prst="rect">
            <a:avLst/>
          </a:prstGeom>
        </p:spPr>
      </p:pic>
      <p:sp>
        <p:nvSpPr>
          <p:cNvPr id="9" name="Date Placeholder 3">
            <a:extLst>
              <a:ext uri="{FF2B5EF4-FFF2-40B4-BE49-F238E27FC236}">
                <a16:creationId xmlns:a16="http://schemas.microsoft.com/office/drawing/2014/main" id="{A8043F1F-1A44-284C-B98C-28865FDDD3E6}"/>
              </a:ext>
            </a:extLst>
          </p:cNvPr>
          <p:cNvSpPr>
            <a:spLocks noGrp="1"/>
          </p:cNvSpPr>
          <p:nvPr>
            <p:ph type="dt" sz="half" idx="2"/>
          </p:nvPr>
        </p:nvSpPr>
        <p:spPr>
          <a:xfrm>
            <a:off x="247364" y="7217845"/>
            <a:ext cx="2497416" cy="413808"/>
          </a:xfrm>
          <a:prstGeom prst="rect">
            <a:avLst/>
          </a:prstGeom>
        </p:spPr>
        <p:txBody>
          <a:bodyPr/>
          <a:lstStyle>
            <a:lvl1pPr>
              <a:defRPr sz="1400">
                <a:solidFill>
                  <a:schemeClr val="tx1"/>
                </a:solidFill>
              </a:defRPr>
            </a:lvl1pPr>
          </a:lstStyle>
          <a:p>
            <a:fld id="{82EBF240-A6A4-4792-91CB-7EC418E73C5C}" type="slidenum">
              <a:rPr lang="en-US" smtClean="0"/>
              <a:pPr/>
              <a:t>‹#›</a:t>
            </a:fld>
            <a:endParaRPr lang="en-US" dirty="0"/>
          </a:p>
        </p:txBody>
      </p:sp>
      <p:sp>
        <p:nvSpPr>
          <p:cNvPr id="8" name="TextBox 8">
            <a:extLst>
              <a:ext uri="{FF2B5EF4-FFF2-40B4-BE49-F238E27FC236}">
                <a16:creationId xmlns:a16="http://schemas.microsoft.com/office/drawing/2014/main" id="{FF97A51B-5ACA-47D8-B788-6BCC62B62674}"/>
              </a:ext>
            </a:extLst>
          </p:cNvPr>
          <p:cNvSpPr txBox="1"/>
          <p:nvPr userDrawn="1"/>
        </p:nvSpPr>
        <p:spPr>
          <a:xfrm>
            <a:off x="2744780" y="7243442"/>
            <a:ext cx="2568246"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400" dirty="0">
                <a:effectLst/>
                <a:latin typeface="+mj-lt"/>
                <a:ea typeface="Calibri" panose="020F0502020204030204" pitchFamily="34" charset="0"/>
                <a:cs typeface="Arial" panose="020B0604020202020204" pitchFamily="34" charset="0"/>
              </a:rPr>
              <a:t>Confidential – Internal Use Only</a:t>
            </a:r>
            <a:endParaRPr lang="en-US" dirty="0"/>
          </a:p>
        </p:txBody>
      </p:sp>
    </p:spTree>
    <p:extLst>
      <p:ext uri="{BB962C8B-B14F-4D97-AF65-F5344CB8AC3E}">
        <p14:creationId xmlns:p14="http://schemas.microsoft.com/office/powerpoint/2010/main" val="60810820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61" r:id="rId12"/>
  </p:sldLayoutIdLst>
  <p:hf hdr="0" ftr="0"/>
  <p:txStyles>
    <p:titleStyle>
      <a:lvl1pPr algn="l" defTabSz="1005840" rtl="0" eaLnBrk="1" latinLnBrk="0" hangingPunct="1">
        <a:lnSpc>
          <a:spcPct val="90000"/>
        </a:lnSpc>
        <a:spcBef>
          <a:spcPct val="0"/>
        </a:spcBef>
        <a:buNone/>
        <a:defRPr sz="3600" b="1" i="0" kern="1200">
          <a:solidFill>
            <a:srgbClr val="043673"/>
          </a:solidFill>
          <a:latin typeface="Gill Sans MT" panose="020B0502020104020203" pitchFamily="34" charset="77"/>
          <a:ea typeface="+mj-ea"/>
          <a:cs typeface="+mj-cs"/>
        </a:defRPr>
      </a:lvl1pPr>
    </p:titleStyle>
    <p:body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4853" y="4849268"/>
            <a:ext cx="9408693" cy="982091"/>
          </a:xfrm>
        </p:spPr>
        <p:txBody>
          <a:bodyPr>
            <a:normAutofit fontScale="70000" lnSpcReduction="20000"/>
          </a:bodyPr>
          <a:lstStyle/>
          <a:p>
            <a:pPr>
              <a:lnSpc>
                <a:spcPct val="120000"/>
              </a:lnSpc>
            </a:pPr>
            <a:r>
              <a:rPr lang="en-US" altLang="en-US" b="1" dirty="0">
                <a:solidFill>
                  <a:srgbClr val="5C646F"/>
                </a:solidFill>
                <a:latin typeface="+mj-lt"/>
              </a:rPr>
              <a:t>Available to: </a:t>
            </a:r>
            <a:r>
              <a:rPr lang="en-US" altLang="en-US" dirty="0">
                <a:solidFill>
                  <a:srgbClr val="5C646F"/>
                </a:solidFill>
                <a:latin typeface="+mj-lt"/>
              </a:rPr>
              <a:t>Johns Hopkins Hospital, Johns Hopkins Health System Corporation, Johns Hopkins Medical Associates, Johns Hopkins Home and Community Based Services, Johns Hopkins Bayview Medical Center, Howard County </a:t>
            </a:r>
            <a:r>
              <a:rPr lang="en-US" altLang="en-US" dirty="0" smtClean="0">
                <a:solidFill>
                  <a:srgbClr val="5C646F"/>
                </a:solidFill>
                <a:latin typeface="+mj-lt"/>
              </a:rPr>
              <a:t>Medical Center, </a:t>
            </a:r>
            <a:r>
              <a:rPr lang="en-US" altLang="en-US" dirty="0">
                <a:solidFill>
                  <a:srgbClr val="5C646F"/>
                </a:solidFill>
                <a:latin typeface="+mj-lt"/>
              </a:rPr>
              <a:t>Sibley Memorial Hospital and Suburban Hospital</a:t>
            </a:r>
          </a:p>
        </p:txBody>
      </p:sp>
      <p:sp>
        <p:nvSpPr>
          <p:cNvPr id="3" name="Title 2"/>
          <p:cNvSpPr>
            <a:spLocks noGrp="1"/>
          </p:cNvSpPr>
          <p:nvPr>
            <p:ph type="title"/>
          </p:nvPr>
        </p:nvSpPr>
        <p:spPr>
          <a:xfrm>
            <a:off x="324853" y="2109099"/>
            <a:ext cx="9054674" cy="1080714"/>
          </a:xfrm>
        </p:spPr>
        <p:txBody>
          <a:bodyPr>
            <a:normAutofit fontScale="90000"/>
          </a:bodyPr>
          <a:lstStyle/>
          <a:p>
            <a:r>
              <a:rPr lang="en-US" dirty="0" smtClean="0"/>
              <a:t>Johns Hopkins Exclusive Provider Organization (EPO) Plan</a:t>
            </a:r>
            <a:endParaRPr lang="en-US" dirty="0"/>
          </a:p>
        </p:txBody>
      </p:sp>
      <p:sp>
        <p:nvSpPr>
          <p:cNvPr id="4" name="Date Placeholder 3"/>
          <p:cNvSpPr>
            <a:spLocks noGrp="1"/>
          </p:cNvSpPr>
          <p:nvPr>
            <p:ph type="dt" sz="half" idx="10"/>
          </p:nvPr>
        </p:nvSpPr>
        <p:spPr/>
        <p:txBody>
          <a:bodyPr/>
          <a:lstStyle/>
          <a:p>
            <a:fld id="{FBEE9B9C-86C9-4A1D-9FC7-946F055F473C}" type="datetime4">
              <a:rPr lang="en-US" smtClean="0"/>
              <a:pPr/>
              <a:t>October 23, 2023</a:t>
            </a:fld>
            <a:endParaRPr lang="en-US" dirty="0"/>
          </a:p>
        </p:txBody>
      </p:sp>
      <p:sp>
        <p:nvSpPr>
          <p:cNvPr id="5" name="Subtitle 1"/>
          <p:cNvSpPr txBox="1">
            <a:spLocks/>
          </p:cNvSpPr>
          <p:nvPr/>
        </p:nvSpPr>
        <p:spPr>
          <a:xfrm>
            <a:off x="324852" y="3460249"/>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chemeClr val="tx1"/>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pPr>
              <a:lnSpc>
                <a:spcPct val="120000"/>
              </a:lnSpc>
            </a:pPr>
            <a:r>
              <a:rPr lang="en-US" altLang="en-US" dirty="0" smtClean="0">
                <a:latin typeface="+mj-lt"/>
              </a:rPr>
              <a:t>2024 Plan Overview</a:t>
            </a:r>
            <a:endParaRPr lang="en-US" altLang="en-US" dirty="0">
              <a:latin typeface="+mj-lt"/>
            </a:endParaRP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93136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10</a:t>
            </a:fld>
            <a:endParaRPr lang="en-US" dirty="0"/>
          </a:p>
        </p:txBody>
      </p:sp>
      <p:sp>
        <p:nvSpPr>
          <p:cNvPr id="6" name="TextBox 3"/>
          <p:cNvSpPr txBox="1">
            <a:spLocks noChangeArrowheads="1"/>
          </p:cNvSpPr>
          <p:nvPr/>
        </p:nvSpPr>
        <p:spPr bwMode="auto">
          <a:xfrm>
            <a:off x="381000" y="1828800"/>
            <a:ext cx="8001000" cy="365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buFont typeface="Arial" panose="020B0604020202020204" pitchFamily="34" charset="0"/>
              <a:buNone/>
              <a:defRPr/>
            </a:pPr>
            <a:r>
              <a:rPr lang="en-US" sz="2000" b="1" dirty="0" smtClean="0">
                <a:latin typeface="+mj-lt"/>
              </a:rPr>
              <a:t>Questions?</a:t>
            </a:r>
          </a:p>
          <a:p>
            <a:pPr marL="0" indent="0">
              <a:buFont typeface="Arial" panose="020B0604020202020204" pitchFamily="34" charset="0"/>
              <a:buNone/>
              <a:defRPr/>
            </a:pPr>
            <a:endParaRPr lang="en-US" sz="2000" b="1" dirty="0">
              <a:latin typeface="+mj-lt"/>
            </a:endParaRPr>
          </a:p>
          <a:p>
            <a:pPr marL="457200" lvl="1" indent="0">
              <a:buFont typeface="Arial" panose="020B0604020202020204" pitchFamily="34" charset="0"/>
              <a:buNone/>
              <a:defRPr/>
            </a:pPr>
            <a:r>
              <a:rPr lang="en-US" sz="2000" b="1" dirty="0" smtClean="0">
                <a:latin typeface="+mj-lt"/>
              </a:rPr>
              <a:t>Website</a:t>
            </a:r>
          </a:p>
          <a:p>
            <a:pPr marL="857250" lvl="2" indent="0">
              <a:buFont typeface="Arial" panose="020B0604020202020204" pitchFamily="34" charset="0"/>
              <a:buNone/>
              <a:defRPr/>
            </a:pPr>
            <a:r>
              <a:rPr lang="en-US" sz="1600" dirty="0" smtClean="0">
                <a:latin typeface="+mj-lt"/>
              </a:rPr>
              <a:t>ehp.org</a:t>
            </a:r>
          </a:p>
          <a:p>
            <a:pPr marL="457200" lvl="1" indent="0">
              <a:buFont typeface="Arial" panose="020B0604020202020204" pitchFamily="34" charset="0"/>
              <a:buNone/>
              <a:defRPr/>
            </a:pPr>
            <a:endParaRPr lang="en-US" sz="2000" dirty="0" smtClean="0">
              <a:latin typeface="+mj-lt"/>
            </a:endParaRPr>
          </a:p>
          <a:p>
            <a:pPr marL="457200" lvl="1" indent="0">
              <a:buFont typeface="Arial" panose="020B0604020202020204" pitchFamily="34" charset="0"/>
              <a:buNone/>
              <a:defRPr/>
            </a:pPr>
            <a:r>
              <a:rPr lang="en-US" sz="2000" b="1" dirty="0" smtClean="0">
                <a:latin typeface="+mj-lt"/>
              </a:rPr>
              <a:t>Customer Service</a:t>
            </a:r>
          </a:p>
          <a:p>
            <a:pPr marL="857250" lvl="2" indent="0">
              <a:spcBef>
                <a:spcPct val="0"/>
              </a:spcBef>
              <a:buFont typeface="Arial" panose="020B0604020202020204" pitchFamily="34" charset="0"/>
              <a:buNone/>
              <a:defRPr/>
            </a:pPr>
            <a:r>
              <a:rPr lang="en-US" altLang="en-US" sz="1600" dirty="0" smtClean="0">
                <a:latin typeface="+mj-lt"/>
              </a:rPr>
              <a:t>800-261-2393</a:t>
            </a: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39433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488461" cy="1080714"/>
          </a:xfrm>
        </p:spPr>
        <p:txBody>
          <a:bodyPr/>
          <a:lstStyle/>
          <a:p>
            <a:r>
              <a:rPr lang="en-US" dirty="0"/>
              <a:t>Johns Hopkins EPO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2</a:t>
            </a:fld>
            <a:endParaRPr lang="en-US" dirty="0"/>
          </a:p>
        </p:txBody>
      </p:sp>
      <p:sp>
        <p:nvSpPr>
          <p:cNvPr id="7" name="TextBox 16"/>
          <p:cNvSpPr txBox="1">
            <a:spLocks noGrp="1" noChangeArrowheads="1"/>
          </p:cNvSpPr>
          <p:nvPr>
            <p:ph idx="1"/>
          </p:nvPr>
        </p:nvSpPr>
        <p:spPr bwMode="auto">
          <a:xfrm>
            <a:off x="336884" y="1507303"/>
            <a:ext cx="9396663"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lvl="0" indent="0" defTabSz="914400" fontAlgn="base">
              <a:lnSpc>
                <a:spcPct val="100000"/>
              </a:lnSpc>
              <a:spcBef>
                <a:spcPct val="0"/>
              </a:spcBef>
              <a:spcAft>
                <a:spcPct val="0"/>
              </a:spcAft>
              <a:buClr>
                <a:srgbClr val="009CA6"/>
              </a:buClr>
              <a:buNone/>
              <a:defRPr/>
            </a:pPr>
            <a:r>
              <a:rPr lang="en-US" altLang="en-US" sz="2000" b="1" dirty="0" smtClean="0">
                <a:latin typeface="+mj-lt"/>
              </a:rPr>
              <a:t>Johns Hopkins Exclusive Provider Organization (EPO</a:t>
            </a:r>
            <a:r>
              <a:rPr lang="en-US" altLang="en-US" sz="2000" b="1" dirty="0">
                <a:latin typeface="+mj-lt"/>
              </a:rPr>
              <a:t>) Plan</a:t>
            </a:r>
          </a:p>
          <a:p>
            <a:pPr marL="0" lvl="0" indent="0" defTabSz="914400" fontAlgn="base">
              <a:lnSpc>
                <a:spcPct val="100000"/>
              </a:lnSpc>
              <a:spcBef>
                <a:spcPct val="0"/>
              </a:spcBef>
              <a:spcAft>
                <a:spcPct val="0"/>
              </a:spcAft>
              <a:buClr>
                <a:srgbClr val="009CA6"/>
              </a:buClr>
              <a:buNone/>
              <a:defRPr/>
            </a:pPr>
            <a:endParaRPr lang="en-US" altLang="en-US" sz="2000" dirty="0">
              <a:latin typeface="+mj-lt"/>
            </a:endParaRPr>
          </a:p>
          <a:p>
            <a:pPr marL="0" lvl="0" indent="0" defTabSz="914400" fontAlgn="base">
              <a:lnSpc>
                <a:spcPct val="100000"/>
              </a:lnSpc>
              <a:spcBef>
                <a:spcPct val="0"/>
              </a:spcBef>
              <a:spcAft>
                <a:spcPct val="0"/>
              </a:spcAft>
              <a:buClr>
                <a:srgbClr val="009CA6"/>
              </a:buClr>
              <a:buNone/>
              <a:defRPr/>
            </a:pPr>
            <a:r>
              <a:rPr lang="en-US" altLang="en-US" sz="1800" dirty="0">
                <a:latin typeface="+mj-lt"/>
              </a:rPr>
              <a:t>Allows you to access care through </a:t>
            </a:r>
            <a:r>
              <a:rPr lang="en-US" altLang="en-US" sz="1800" b="1" dirty="0">
                <a:latin typeface="+mj-lt"/>
              </a:rPr>
              <a:t>in-network</a:t>
            </a:r>
            <a:r>
              <a:rPr lang="en-US" altLang="en-US" sz="1800" dirty="0">
                <a:latin typeface="+mj-lt"/>
              </a:rPr>
              <a:t> </a:t>
            </a:r>
            <a:r>
              <a:rPr lang="en-US" altLang="en-US" sz="1800" b="1" dirty="0">
                <a:latin typeface="+mj-lt"/>
              </a:rPr>
              <a:t>providers</a:t>
            </a:r>
            <a:r>
              <a:rPr lang="en-US" altLang="en-US" sz="1800" dirty="0">
                <a:latin typeface="+mj-lt"/>
              </a:rPr>
              <a:t> </a:t>
            </a:r>
            <a:r>
              <a:rPr lang="en-US" altLang="en-US" sz="1800" b="1" dirty="0">
                <a:latin typeface="+mj-lt"/>
              </a:rPr>
              <a:t>only</a:t>
            </a:r>
            <a:r>
              <a:rPr lang="en-US" altLang="en-US" sz="1800" dirty="0">
                <a:latin typeface="+mj-lt"/>
              </a:rPr>
              <a:t>. </a:t>
            </a:r>
          </a:p>
          <a:p>
            <a:pPr marL="0" lvl="0" indent="0" defTabSz="914400" fontAlgn="base">
              <a:lnSpc>
                <a:spcPct val="100000"/>
              </a:lnSpc>
              <a:spcBef>
                <a:spcPct val="0"/>
              </a:spcBef>
              <a:spcAft>
                <a:spcPct val="0"/>
              </a:spcAft>
              <a:buClr>
                <a:srgbClr val="009CA6"/>
              </a:buClr>
              <a:buNone/>
              <a:defRPr/>
            </a:pPr>
            <a:endParaRPr lang="en-US" altLang="en-US" sz="18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Preferred Network: </a:t>
            </a:r>
            <a:r>
              <a:rPr lang="en-US" altLang="en-US" sz="1600" dirty="0">
                <a:latin typeface="+mj-lt"/>
              </a:rPr>
              <a:t>A provider or facility in the EHP network that is deemed a preferred provider that has a lower member </a:t>
            </a:r>
            <a:r>
              <a:rPr lang="en-US" altLang="en-US" sz="1600" dirty="0" smtClean="0">
                <a:latin typeface="+mj-lt"/>
              </a:rPr>
              <a:t>co-insurance </a:t>
            </a:r>
            <a:r>
              <a:rPr lang="en-US" altLang="en-US" sz="1600" dirty="0">
                <a:latin typeface="+mj-lt"/>
              </a:rPr>
              <a:t>amount</a:t>
            </a:r>
          </a:p>
          <a:p>
            <a:pPr lvl="1" defTabSz="914400" eaLnBrk="0" fontAlgn="base" hangingPunct="0">
              <a:lnSpc>
                <a:spcPct val="100000"/>
              </a:lnSpc>
              <a:spcBef>
                <a:spcPct val="0"/>
              </a:spcBef>
              <a:spcAft>
                <a:spcPct val="0"/>
              </a:spcAft>
              <a:buFont typeface="Wingdings" panose="05000000000000000000" pitchFamily="2" charset="2"/>
              <a:buChar char="§"/>
              <a:defRPr/>
            </a:pPr>
            <a:endParaRPr lang="en-US" altLang="en-US" sz="16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Network: </a:t>
            </a:r>
            <a:r>
              <a:rPr lang="en-US" altLang="en-US" sz="1600" dirty="0">
                <a:latin typeface="+mj-lt"/>
              </a:rPr>
              <a:t>Direct access to any EHP or Cigna PPO network participating </a:t>
            </a:r>
            <a:r>
              <a:rPr lang="en-US" altLang="en-US" sz="1600" dirty="0" smtClean="0">
                <a:latin typeface="+mj-lt"/>
              </a:rPr>
              <a:t>provider</a:t>
            </a:r>
            <a:endParaRPr lang="en-US" altLang="en-US" sz="1600" dirty="0">
              <a:latin typeface="+mj-lt"/>
            </a:endParaRPr>
          </a:p>
          <a:p>
            <a:pPr marL="0" lvl="0" indent="0" defTabSz="914400" fontAlgn="base">
              <a:lnSpc>
                <a:spcPct val="100000"/>
              </a:lnSpc>
              <a:spcBef>
                <a:spcPct val="0"/>
              </a:spcBef>
              <a:spcAft>
                <a:spcPct val="0"/>
              </a:spcAft>
              <a:buClr>
                <a:srgbClr val="009CA6"/>
              </a:buClr>
              <a:buNone/>
              <a:defRPr/>
            </a:pPr>
            <a:endParaRPr lang="en-US" altLang="en-US" sz="1800" dirty="0">
              <a:latin typeface="+mj-lt"/>
            </a:endParaRPr>
          </a:p>
          <a:p>
            <a:pPr marL="0" lvl="0" indent="0" defTabSz="914400" fontAlgn="base">
              <a:lnSpc>
                <a:spcPct val="100000"/>
              </a:lnSpc>
              <a:spcBef>
                <a:spcPct val="0"/>
              </a:spcBef>
              <a:spcAft>
                <a:spcPct val="0"/>
              </a:spcAft>
              <a:buClr>
                <a:srgbClr val="009CA6"/>
              </a:buClr>
              <a:buNone/>
              <a:defRPr/>
            </a:pPr>
            <a:r>
              <a:rPr lang="en-US" altLang="en-US" sz="1800" dirty="0">
                <a:latin typeface="+mj-lt"/>
              </a:rPr>
              <a:t>The </a:t>
            </a:r>
            <a:r>
              <a:rPr lang="en-US" altLang="en-US" sz="1800" dirty="0" smtClean="0">
                <a:latin typeface="+mj-lt"/>
              </a:rPr>
              <a:t>Johns Hopkins </a:t>
            </a:r>
            <a:r>
              <a:rPr lang="en-US" altLang="en-US" sz="1800" dirty="0">
                <a:latin typeface="+mj-lt"/>
              </a:rPr>
              <a:t>EPO plan is designed to help lower your monthly health care costs while providing a wide choice of providers. If you only use in-network providers, the </a:t>
            </a:r>
            <a:r>
              <a:rPr lang="en-US" altLang="en-US" sz="1800" dirty="0" smtClean="0">
                <a:latin typeface="+mj-lt"/>
              </a:rPr>
              <a:t>Johns Hopkins </a:t>
            </a:r>
            <a:r>
              <a:rPr lang="en-US" altLang="en-US" sz="1800" dirty="0">
                <a:latin typeface="+mj-lt"/>
              </a:rPr>
              <a:t>EPO plan may be a cost-effective option for you. </a:t>
            </a: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44599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739178" cy="1080714"/>
          </a:xfrm>
        </p:spPr>
        <p:txBody>
          <a:bodyPr/>
          <a:lstStyle/>
          <a:p>
            <a:r>
              <a:rPr lang="en-US" dirty="0"/>
              <a:t>Johns Hopkins EPO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3</a:t>
            </a:fld>
            <a:endParaRPr lang="en-US" dirty="0"/>
          </a:p>
        </p:txBody>
      </p:sp>
      <p:sp>
        <p:nvSpPr>
          <p:cNvPr id="7" name="TextBox 6"/>
          <p:cNvSpPr txBox="1"/>
          <p:nvPr/>
        </p:nvSpPr>
        <p:spPr>
          <a:xfrm>
            <a:off x="921307" y="5888947"/>
            <a:ext cx="6858000" cy="261610"/>
          </a:xfrm>
          <a:prstGeom prst="rect">
            <a:avLst/>
          </a:prstGeom>
          <a:noFill/>
        </p:spPr>
        <p:txBody>
          <a:bodyPr>
            <a:spAutoFit/>
          </a:bodyPr>
          <a:lstStyle/>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sp>
        <p:nvSpPr>
          <p:cNvPr id="9" name="Content Placeholder 1"/>
          <p:cNvSpPr txBox="1">
            <a:spLocks/>
          </p:cNvSpPr>
          <p:nvPr/>
        </p:nvSpPr>
        <p:spPr bwMode="auto">
          <a:xfrm>
            <a:off x="6985324" y="1532604"/>
            <a:ext cx="209073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graphicFrame>
        <p:nvGraphicFramePr>
          <p:cNvPr id="10" name="Table 9"/>
          <p:cNvGraphicFramePr>
            <a:graphicFrameLocks noGrp="1"/>
          </p:cNvGraphicFramePr>
          <p:nvPr>
            <p:extLst>
              <p:ext uri="{D42A27DB-BD31-4B8C-83A1-F6EECF244321}">
                <p14:modId xmlns:p14="http://schemas.microsoft.com/office/powerpoint/2010/main" val="2664554529"/>
              </p:ext>
            </p:extLst>
          </p:nvPr>
        </p:nvGraphicFramePr>
        <p:xfrm>
          <a:off x="1025482" y="1599280"/>
          <a:ext cx="5699408" cy="4171948"/>
        </p:xfrm>
        <a:graphic>
          <a:graphicData uri="http://schemas.openxmlformats.org/drawingml/2006/table">
            <a:tbl>
              <a:tblPr>
                <a:tableStyleId>{5C22544A-7EE6-4342-B048-85BDC9FD1C3A}</a:tableStyleId>
              </a:tblPr>
              <a:tblGrid>
                <a:gridCol w="2703595">
                  <a:extLst>
                    <a:ext uri="{9D8B030D-6E8A-4147-A177-3AD203B41FA5}">
                      <a16:colId xmlns:a16="http://schemas.microsoft.com/office/drawing/2014/main" val="925778200"/>
                    </a:ext>
                  </a:extLst>
                </a:gridCol>
                <a:gridCol w="1514110">
                  <a:extLst>
                    <a:ext uri="{9D8B030D-6E8A-4147-A177-3AD203B41FA5}">
                      <a16:colId xmlns:a16="http://schemas.microsoft.com/office/drawing/2014/main" val="3471351127"/>
                    </a:ext>
                  </a:extLst>
                </a:gridCol>
                <a:gridCol w="1481703">
                  <a:extLst>
                    <a:ext uri="{9D8B030D-6E8A-4147-A177-3AD203B41FA5}">
                      <a16:colId xmlns:a16="http://schemas.microsoft.com/office/drawing/2014/main" val="2576817612"/>
                    </a:ext>
                  </a:extLst>
                </a:gridCol>
              </a:tblGrid>
              <a:tr h="784151">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b"/>
                      <a:r>
                        <a:rPr lang="en-US" sz="1400" b="1" u="none" strike="noStrike" dirty="0" smtClean="0">
                          <a:solidFill>
                            <a:schemeClr val="bg1"/>
                          </a:solidFill>
                          <a:effectLst/>
                          <a:latin typeface="+mj-lt"/>
                        </a:rPr>
                        <a:t>Johns</a:t>
                      </a:r>
                      <a:r>
                        <a:rPr lang="en-US" sz="1400" b="1" u="none" strike="noStrike" baseline="0" dirty="0" smtClean="0">
                          <a:solidFill>
                            <a:schemeClr val="bg1"/>
                          </a:solidFill>
                          <a:effectLst/>
                          <a:latin typeface="+mj-lt"/>
                        </a:rPr>
                        <a:t> Hopkins</a:t>
                      </a:r>
                      <a:r>
                        <a:rPr lang="en-US" sz="1400" b="1" u="none" strike="noStrike" dirty="0" smtClean="0">
                          <a:solidFill>
                            <a:schemeClr val="bg1"/>
                          </a:solidFill>
                          <a:effectLst/>
                          <a:latin typeface="+mj-lt"/>
                        </a:rPr>
                        <a:t> EPO Plan</a:t>
                      </a:r>
                    </a:p>
                    <a:p>
                      <a:pPr algn="ctr" fontAlgn="b"/>
                      <a:r>
                        <a:rPr lang="en-US" sz="1200" b="0" i="1" u="none" strike="noStrike" dirty="0" smtClean="0">
                          <a:solidFill>
                            <a:schemeClr val="bg1"/>
                          </a:solidFill>
                          <a:effectLst/>
                          <a:latin typeface="+mj-lt"/>
                        </a:rPr>
                        <a:t>(in-network only)</a:t>
                      </a:r>
                      <a:endParaRPr lang="en-US" sz="1200" b="0" i="1"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7E34"/>
                    </a:solidFill>
                  </a:tcPr>
                </a:tc>
                <a:tc hMerge="1">
                  <a:txBody>
                    <a:bodyPr/>
                    <a:lstStyle/>
                    <a:p>
                      <a:endParaRPr lang="en-US"/>
                    </a:p>
                  </a:txBody>
                  <a:tcPr/>
                </a:tc>
                <a:extLst>
                  <a:ext uri="{0D108BD9-81ED-4DB2-BD59-A6C34878D82A}">
                    <a16:rowId xmlns:a16="http://schemas.microsoft.com/office/drawing/2014/main" val="428680524"/>
                  </a:ext>
                </a:extLst>
              </a:tr>
              <a:tr h="492246">
                <a:tc>
                  <a:txBody>
                    <a:bodyPr/>
                    <a:lstStyle/>
                    <a:p>
                      <a:pPr lvl="0" algn="ctr" fontAlgn="b"/>
                      <a:r>
                        <a:rPr lang="en-US" sz="1400" b="1" u="none" strike="noStrike" dirty="0" smtClean="0">
                          <a:solidFill>
                            <a:schemeClr val="bg1"/>
                          </a:solidFill>
                          <a:effectLst/>
                          <a:latin typeface="+mj-lt"/>
                        </a:rPr>
                        <a:t>Coverage Details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smtClean="0">
                          <a:solidFill>
                            <a:schemeClr val="bg1"/>
                          </a:solidFill>
                          <a:effectLst/>
                          <a:latin typeface="+mj-lt"/>
                        </a:rPr>
                        <a:t>EHP Preferred </a:t>
                      </a:r>
                      <a:r>
                        <a:rPr lang="en-US" sz="1200" u="none" strike="noStrike" dirty="0">
                          <a:solidFill>
                            <a:schemeClr val="bg1"/>
                          </a:solidFill>
                          <a:effectLst/>
                          <a:latin typeface="+mj-lt"/>
                        </a:rPr>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tc>
                  <a:txBody>
                    <a:bodyPr/>
                    <a:lstStyle/>
                    <a:p>
                      <a:pPr algn="ctr" fontAlgn="b"/>
                      <a:r>
                        <a:rPr lang="en-US" sz="1200" u="none" strike="noStrike" dirty="0">
                          <a:solidFill>
                            <a:schemeClr val="bg1"/>
                          </a:solidFill>
                          <a:effectLst/>
                          <a:latin typeface="+mj-lt"/>
                        </a:rPr>
                        <a:t>EHP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extLst>
                  <a:ext uri="{0D108BD9-81ED-4DB2-BD59-A6C34878D82A}">
                    <a16:rowId xmlns:a16="http://schemas.microsoft.com/office/drawing/2014/main" val="1536732303"/>
                  </a:ext>
                </a:extLst>
              </a:tr>
              <a:tr h="287314">
                <a:tc gridSpan="3">
                  <a:txBody>
                    <a:bodyPr/>
                    <a:lstStyle/>
                    <a:p>
                      <a:pPr lvl="0" algn="l" fontAlgn="b"/>
                      <a:r>
                        <a:rPr lang="en-US" sz="1100" b="1" u="none" strike="noStrike" dirty="0">
                          <a:effectLst/>
                          <a:latin typeface="+mj-lt"/>
                        </a:rPr>
                        <a:t>Annual Deductible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algn="l"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522485044"/>
                  </a:ext>
                </a:extLst>
              </a:tr>
              <a:tr h="460324">
                <a:tc>
                  <a:txBody>
                    <a:bodyPr/>
                    <a:lstStyle/>
                    <a:p>
                      <a:pPr lvl="0" algn="ctr" fontAlgn="b"/>
                      <a:r>
                        <a:rPr lang="en-US" sz="1100" u="none" strike="noStrike" dirty="0" smtClean="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smtClean="0">
                          <a:effectLst/>
                          <a:latin typeface="+mj-lt"/>
                        </a:rPr>
                        <a:t>$500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006350100"/>
                  </a:ext>
                </a:extLst>
              </a:tr>
              <a:tr h="442815">
                <a:tc>
                  <a:txBody>
                    <a:bodyPr/>
                    <a:lstStyle/>
                    <a:p>
                      <a:pPr lvl="0" algn="ctr" fontAlgn="b"/>
                      <a:r>
                        <a:rPr lang="en-US" sz="1100" u="none" strike="noStrike" dirty="0" smtClean="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smtClean="0">
                          <a:effectLst/>
                          <a:latin typeface="+mj-lt"/>
                        </a:rPr>
                        <a:t>$1,000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276795009"/>
                  </a:ext>
                </a:extLst>
              </a:tr>
              <a:tr h="399069">
                <a:tc gridSpan="3">
                  <a:txBody>
                    <a:bodyPr/>
                    <a:lstStyle/>
                    <a:p>
                      <a:pPr lvl="0" algn="l" fontAlgn="b"/>
                      <a:r>
                        <a:rPr lang="en-US" sz="1100" b="1" u="none" strike="noStrike" dirty="0">
                          <a:effectLst/>
                          <a:latin typeface="+mj-lt"/>
                        </a:rPr>
                        <a:t>Annual Out-of-Pocket Max.</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2487696156"/>
                  </a:ext>
                </a:extLst>
              </a:tr>
              <a:tr h="486563">
                <a:tc>
                  <a:txBody>
                    <a:bodyPr/>
                    <a:lstStyle/>
                    <a:p>
                      <a:pPr lvl="0" algn="ctr" fontAlgn="b"/>
                      <a:r>
                        <a:rPr lang="en-US" sz="1100" u="none" strike="noStrike" dirty="0" smtClean="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smtClean="0">
                          <a:effectLst/>
                          <a:latin typeface="+mj-lt"/>
                        </a:rPr>
                        <a:t>$3,000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2085847249"/>
                  </a:ext>
                </a:extLst>
              </a:tr>
              <a:tr h="442815">
                <a:tc>
                  <a:txBody>
                    <a:bodyPr/>
                    <a:lstStyle/>
                    <a:p>
                      <a:pPr lvl="0" algn="ctr" fontAlgn="b"/>
                      <a:r>
                        <a:rPr lang="en-US" sz="1100" u="none" strike="noStrike" dirty="0" smtClean="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smtClean="0">
                          <a:effectLst/>
                          <a:latin typeface="+mj-lt"/>
                        </a:rPr>
                        <a:t>$6,000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222543673"/>
                  </a:ext>
                </a:extLst>
              </a:tr>
              <a:tr h="376651">
                <a:tc>
                  <a:txBody>
                    <a:bodyPr/>
                    <a:lstStyle/>
                    <a:p>
                      <a:pPr lvl="0" algn="l" fontAlgn="b"/>
                      <a:r>
                        <a:rPr lang="en-US" sz="1100" b="1" u="none" strike="noStrike" dirty="0" smtClean="0">
                          <a:effectLst/>
                          <a:latin typeface="+mj-lt"/>
                        </a:rPr>
                        <a:t>Co-insurance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a:txBody>
                    <a:bodyPr/>
                    <a:lstStyle/>
                    <a:p>
                      <a:pPr algn="ctr" fontAlgn="b"/>
                      <a:r>
                        <a:rPr lang="en-US" sz="1100" u="none" strike="noStrike" dirty="0" smtClean="0">
                          <a:effectLst/>
                          <a:latin typeface="+mj-lt"/>
                        </a:rPr>
                        <a:t>pay </a:t>
                      </a:r>
                      <a:r>
                        <a:rPr lang="en-US" sz="1100" u="none" strike="noStrike" dirty="0">
                          <a:effectLst/>
                          <a:latin typeface="+mj-lt"/>
                        </a:rPr>
                        <a:t>10%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smtClean="0">
                          <a:effectLst/>
                          <a:latin typeface="+mj-lt"/>
                        </a:rPr>
                        <a:t>pay </a:t>
                      </a:r>
                      <a:r>
                        <a:rPr lang="en-US" sz="1100" u="none" strike="noStrike" dirty="0">
                          <a:effectLst/>
                          <a:latin typeface="+mj-lt"/>
                        </a:rPr>
                        <a:t>20%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3694887"/>
                  </a:ext>
                </a:extLst>
              </a:tr>
            </a:tbl>
          </a:graphicData>
        </a:graphic>
      </p:graphicFrame>
      <p:sp>
        <p:nvSpPr>
          <p:cNvPr id="8"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763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737843" cy="1080714"/>
          </a:xfrm>
        </p:spPr>
        <p:txBody>
          <a:bodyPr/>
          <a:lstStyle/>
          <a:p>
            <a:r>
              <a:rPr lang="en-US" dirty="0"/>
              <a:t>Johns Hopkins EPO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4</a:t>
            </a:fld>
            <a:endParaRPr lang="en-US" dirty="0"/>
          </a:p>
        </p:txBody>
      </p:sp>
      <p:sp>
        <p:nvSpPr>
          <p:cNvPr id="6" name="TextBox 5"/>
          <p:cNvSpPr txBox="1"/>
          <p:nvPr/>
        </p:nvSpPr>
        <p:spPr>
          <a:xfrm>
            <a:off x="805567" y="5671381"/>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sp>
        <p:nvSpPr>
          <p:cNvPr id="11" name="Content Placeholder 1"/>
          <p:cNvSpPr txBox="1">
            <a:spLocks/>
          </p:cNvSpPr>
          <p:nvPr/>
        </p:nvSpPr>
        <p:spPr bwMode="auto">
          <a:xfrm>
            <a:off x="6881660" y="136137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graphicFrame>
        <p:nvGraphicFramePr>
          <p:cNvPr id="7" name="Table 6"/>
          <p:cNvGraphicFramePr>
            <a:graphicFrameLocks noGrp="1"/>
          </p:cNvGraphicFramePr>
          <p:nvPr>
            <p:extLst>
              <p:ext uri="{D42A27DB-BD31-4B8C-83A1-F6EECF244321}">
                <p14:modId xmlns:p14="http://schemas.microsoft.com/office/powerpoint/2010/main" val="474154141"/>
              </p:ext>
            </p:extLst>
          </p:nvPr>
        </p:nvGraphicFramePr>
        <p:xfrm>
          <a:off x="914399" y="1409698"/>
          <a:ext cx="5636871" cy="4123624"/>
        </p:xfrm>
        <a:graphic>
          <a:graphicData uri="http://schemas.openxmlformats.org/drawingml/2006/table">
            <a:tbl>
              <a:tblPr>
                <a:tableStyleId>{5C22544A-7EE6-4342-B048-85BDC9FD1C3A}</a:tableStyleId>
              </a:tblPr>
              <a:tblGrid>
                <a:gridCol w="2343033">
                  <a:extLst>
                    <a:ext uri="{9D8B030D-6E8A-4147-A177-3AD203B41FA5}">
                      <a16:colId xmlns:a16="http://schemas.microsoft.com/office/drawing/2014/main" val="1262073218"/>
                    </a:ext>
                  </a:extLst>
                </a:gridCol>
                <a:gridCol w="1635935">
                  <a:extLst>
                    <a:ext uri="{9D8B030D-6E8A-4147-A177-3AD203B41FA5}">
                      <a16:colId xmlns:a16="http://schemas.microsoft.com/office/drawing/2014/main" val="2163627162"/>
                    </a:ext>
                  </a:extLst>
                </a:gridCol>
                <a:gridCol w="1657903">
                  <a:extLst>
                    <a:ext uri="{9D8B030D-6E8A-4147-A177-3AD203B41FA5}">
                      <a16:colId xmlns:a16="http://schemas.microsoft.com/office/drawing/2014/main" val="3897442914"/>
                    </a:ext>
                  </a:extLst>
                </a:gridCol>
              </a:tblGrid>
              <a:tr h="450312">
                <a:tc>
                  <a:txBody>
                    <a:bodyPr/>
                    <a:lstStyle/>
                    <a:p>
                      <a:pPr algn="l" fontAlgn="b"/>
                      <a:r>
                        <a:rPr lang="en-US" sz="1600" u="none" strike="noStrike" dirty="0">
                          <a:effectLst/>
                        </a:rPr>
                        <a:t> </a:t>
                      </a:r>
                      <a:endParaRPr lang="en-US" sz="1600" b="1" i="0" u="none" strike="noStrike" dirty="0">
                        <a:solidFill>
                          <a:srgbClr val="FFFFFF"/>
                        </a:solidFill>
                        <a:effectLst/>
                        <a:latin typeface="Calibri" panose="020F0502020204030204" pitchFamily="34" charset="0"/>
                      </a:endParaRPr>
                    </a:p>
                  </a:txBody>
                  <a:tcPr marL="7735" marR="7735" marT="773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b"/>
                      <a:r>
                        <a:rPr lang="en-US" sz="1400" b="1" u="none" strike="noStrike" dirty="0" smtClean="0">
                          <a:solidFill>
                            <a:schemeClr val="bg1"/>
                          </a:solidFill>
                          <a:effectLst/>
                        </a:rPr>
                        <a:t>Johns</a:t>
                      </a:r>
                      <a:r>
                        <a:rPr lang="en-US" sz="1400" b="1" u="none" strike="noStrike" baseline="0" dirty="0" smtClean="0">
                          <a:solidFill>
                            <a:schemeClr val="bg1"/>
                          </a:solidFill>
                          <a:effectLst/>
                        </a:rPr>
                        <a:t> Hopkins</a:t>
                      </a:r>
                      <a:r>
                        <a:rPr lang="en-US" sz="1400" b="1" u="none" strike="noStrike" dirty="0" smtClean="0">
                          <a:solidFill>
                            <a:schemeClr val="bg1"/>
                          </a:solidFill>
                          <a:effectLst/>
                        </a:rPr>
                        <a:t> EPO Plan</a:t>
                      </a:r>
                      <a:endParaRPr lang="en-US" sz="14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7E34"/>
                    </a:solidFill>
                  </a:tcPr>
                </a:tc>
                <a:tc hMerge="1">
                  <a:txBody>
                    <a:bodyPr/>
                    <a:lstStyle/>
                    <a:p>
                      <a:endParaRPr lang="en-US"/>
                    </a:p>
                  </a:txBody>
                  <a:tcPr/>
                </a:tc>
                <a:extLst>
                  <a:ext uri="{0D108BD9-81ED-4DB2-BD59-A6C34878D82A}">
                    <a16:rowId xmlns:a16="http://schemas.microsoft.com/office/drawing/2014/main" val="4218566229"/>
                  </a:ext>
                </a:extLst>
              </a:tr>
              <a:tr h="586773">
                <a:tc>
                  <a:txBody>
                    <a:bodyPr/>
                    <a:lstStyle/>
                    <a:p>
                      <a:pPr algn="ctr" fontAlgn="b"/>
                      <a:r>
                        <a:rPr lang="en-US" sz="1200" b="1" u="none" strike="noStrike" dirty="0" smtClean="0">
                          <a:solidFill>
                            <a:schemeClr val="bg1"/>
                          </a:solidFill>
                          <a:effectLst/>
                        </a:rPr>
                        <a:t>Office Visits</a:t>
                      </a:r>
                      <a:endParaRPr lang="en-US" sz="12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smtClean="0">
                          <a:solidFill>
                            <a:schemeClr val="bg1"/>
                          </a:solidFill>
                          <a:effectLst/>
                        </a:rPr>
                        <a:t>EHP Preferred </a:t>
                      </a:r>
                      <a:r>
                        <a:rPr lang="en-US" sz="1200" u="none" strike="noStrike" dirty="0">
                          <a:solidFill>
                            <a:schemeClr val="bg1"/>
                          </a:solidFill>
                          <a:effectLst/>
                        </a:rPr>
                        <a:t/>
                      </a:r>
                      <a:br>
                        <a:rPr lang="en-US" sz="1200" u="none" strike="noStrike" dirty="0">
                          <a:solidFill>
                            <a:schemeClr val="bg1"/>
                          </a:solidFill>
                          <a:effectLst/>
                        </a:rPr>
                      </a:br>
                      <a:r>
                        <a:rPr lang="en-US" sz="1200" u="none" strike="noStrike" dirty="0">
                          <a:solidFill>
                            <a:schemeClr val="bg1"/>
                          </a:solidFill>
                          <a:effectLst/>
                        </a:rPr>
                        <a:t>Network**</a:t>
                      </a:r>
                      <a:endParaRPr lang="en-US" sz="12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tc>
                  <a:txBody>
                    <a:bodyPr/>
                    <a:lstStyle/>
                    <a:p>
                      <a:pPr algn="ctr" fontAlgn="b"/>
                      <a:r>
                        <a:rPr lang="en-US" sz="1200" u="none" strike="noStrike" dirty="0">
                          <a:solidFill>
                            <a:schemeClr val="bg1"/>
                          </a:solidFill>
                          <a:effectLst/>
                        </a:rPr>
                        <a:t>EHP Network**</a:t>
                      </a:r>
                      <a:endParaRPr lang="en-US" sz="12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extLst>
                  <a:ext uri="{0D108BD9-81ED-4DB2-BD59-A6C34878D82A}">
                    <a16:rowId xmlns:a16="http://schemas.microsoft.com/office/drawing/2014/main" val="2620776079"/>
                  </a:ext>
                </a:extLst>
              </a:tr>
              <a:tr h="900625">
                <a:tc>
                  <a:txBody>
                    <a:bodyPr/>
                    <a:lstStyle/>
                    <a:p>
                      <a:pPr algn="ctr" fontAlgn="b"/>
                      <a:r>
                        <a:rPr lang="en-US" sz="1200" u="none" strike="noStrike" dirty="0">
                          <a:effectLst/>
                        </a:rPr>
                        <a:t>Primary </a:t>
                      </a:r>
                      <a:r>
                        <a:rPr lang="en-US" sz="1200" u="none" strike="noStrike" dirty="0" smtClean="0">
                          <a:effectLst/>
                        </a:rPr>
                        <a:t>Care</a:t>
                      </a:r>
                    </a:p>
                    <a:p>
                      <a:pPr algn="ctr" fontAlgn="b"/>
                      <a:r>
                        <a:rPr lang="en-US" sz="1200" u="none" strike="noStrike" dirty="0" smtClean="0">
                          <a:effectLst/>
                        </a:rPr>
                        <a:t>Office Visit</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u="none" strike="noStrike" dirty="0" smtClean="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u="none" strike="noStrike" dirty="0" smtClean="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542513">
                <a:tc>
                  <a:txBody>
                    <a:bodyPr/>
                    <a:lstStyle/>
                    <a:p>
                      <a:pPr algn="ctr" fontAlgn="b"/>
                      <a:r>
                        <a:rPr lang="en-US" sz="1200" u="none" strike="noStrike" dirty="0" smtClean="0">
                          <a:effectLst/>
                        </a:rPr>
                        <a:t>Specialist</a:t>
                      </a:r>
                    </a:p>
                    <a:p>
                      <a:pPr algn="ctr" fontAlgn="b"/>
                      <a:r>
                        <a:rPr lang="en-US" sz="1200" u="none" strike="noStrike" dirty="0" smtClean="0">
                          <a:effectLst/>
                        </a:rPr>
                        <a:t>Office </a:t>
                      </a:r>
                      <a:r>
                        <a:rPr lang="en-US" sz="1200" u="none" strike="noStrike" dirty="0">
                          <a:effectLst/>
                        </a:rPr>
                        <a:t>Visit</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rPr>
                        <a:t>pay </a:t>
                      </a:r>
                      <a:r>
                        <a:rPr lang="en-US" sz="1200" u="none" strike="noStrike" dirty="0">
                          <a:effectLst/>
                        </a:rPr>
                        <a:t>10%*</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rPr>
                        <a:t>pay </a:t>
                      </a:r>
                      <a:r>
                        <a:rPr lang="en-US" sz="1200" u="none" strike="noStrike" dirty="0">
                          <a:effectLst/>
                        </a:rPr>
                        <a:t>20%*</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42513">
                <a:tc>
                  <a:txBody>
                    <a:bodyPr/>
                    <a:lstStyle/>
                    <a:p>
                      <a:pPr algn="ctr" fontAlgn="b"/>
                      <a:r>
                        <a:rPr lang="en-US" sz="1200" u="none" strike="noStrike" dirty="0">
                          <a:effectLst/>
                        </a:rPr>
                        <a:t>Mental </a:t>
                      </a:r>
                      <a:r>
                        <a:rPr lang="en-US" sz="1200" u="none" strike="noStrike" dirty="0" smtClean="0">
                          <a:effectLst/>
                        </a:rPr>
                        <a:t>Health</a:t>
                      </a:r>
                    </a:p>
                    <a:p>
                      <a:pPr algn="ctr" fontAlgn="b"/>
                      <a:r>
                        <a:rPr lang="en-US" sz="1200" u="none" strike="noStrike" dirty="0" smtClean="0">
                          <a:effectLst/>
                        </a:rPr>
                        <a:t>Visit</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542513">
                <a:tc>
                  <a:txBody>
                    <a:bodyPr/>
                    <a:lstStyle/>
                    <a:p>
                      <a:pPr algn="ctr" fontAlgn="b"/>
                      <a:r>
                        <a:rPr lang="en-US" sz="1200" u="none" strike="noStrike" dirty="0" smtClean="0">
                          <a:effectLst/>
                        </a:rPr>
                        <a:t>Wellness</a:t>
                      </a:r>
                      <a:r>
                        <a:rPr lang="en-US" sz="1200" u="none" strike="noStrike" baseline="0" dirty="0" smtClean="0">
                          <a:effectLst/>
                        </a:rPr>
                        <a:t> </a:t>
                      </a:r>
                      <a:r>
                        <a:rPr lang="en-US" sz="1200" u="none" strike="noStrike" dirty="0" smtClean="0">
                          <a:effectLst/>
                        </a:rPr>
                        <a:t>Visit</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$0 </a:t>
                      </a:r>
                      <a:r>
                        <a:rPr lang="en-US" sz="1200" u="none" strike="noStrike" dirty="0" smtClean="0">
                          <a:effectLst/>
                        </a:rPr>
                        <a:t>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$0 </a:t>
                      </a:r>
                      <a:r>
                        <a:rPr lang="en-US" sz="1200" u="none" strike="noStrike" dirty="0" smtClean="0">
                          <a:effectLst/>
                        </a:rPr>
                        <a:t>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58375">
                <a:tc>
                  <a:txBody>
                    <a:bodyPr/>
                    <a:lstStyle/>
                    <a:p>
                      <a:pPr marL="0" algn="ctr" defTabSz="887553" rtl="0" eaLnBrk="1" fontAlgn="b" latinLnBrk="0" hangingPunct="1"/>
                      <a:r>
                        <a:rPr lang="en-US" sz="1200" u="none" strike="noStrike" kern="1200" dirty="0" smtClean="0">
                          <a:solidFill>
                            <a:schemeClr val="dk1"/>
                          </a:solidFill>
                          <a:effectLst/>
                          <a:latin typeface="+mn-lt"/>
                          <a:ea typeface="+mn-ea"/>
                          <a:cs typeface="+mn-cs"/>
                        </a:rPr>
                        <a:t>Johns Hopkins </a:t>
                      </a:r>
                      <a:r>
                        <a:rPr lang="en-US" sz="1200" u="none" strike="noStrike" kern="1200" dirty="0" err="1" smtClean="0">
                          <a:solidFill>
                            <a:schemeClr val="dk1"/>
                          </a:solidFill>
                          <a:effectLst/>
                          <a:latin typeface="+mn-lt"/>
                          <a:ea typeface="+mn-ea"/>
                          <a:cs typeface="+mn-cs"/>
                        </a:rPr>
                        <a:t>OnDemand</a:t>
                      </a:r>
                      <a:r>
                        <a:rPr lang="en-US" sz="1200" u="none" strike="noStrike" kern="1200" dirty="0" smtClean="0">
                          <a:solidFill>
                            <a:schemeClr val="dk1"/>
                          </a:solidFill>
                          <a:effectLst/>
                          <a:latin typeface="+mn-lt"/>
                          <a:ea typeface="+mn-ea"/>
                          <a:cs typeface="+mn-cs"/>
                        </a:rPr>
                        <a:t> Virtual Care</a:t>
                      </a:r>
                      <a:endParaRPr lang="en-US" sz="1200" u="none" strike="noStrike" kern="1200" dirty="0">
                        <a:solidFill>
                          <a:schemeClr val="dk1"/>
                        </a:solidFill>
                        <a:effectLst/>
                        <a:latin typeface="+mn-lt"/>
                        <a:ea typeface="+mn-ea"/>
                        <a:cs typeface="+mn-cs"/>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algn="ctr" defTabSz="887553" rtl="0" eaLnBrk="1" fontAlgn="b" latinLnBrk="0" hangingPunct="1"/>
                      <a:r>
                        <a:rPr lang="en-US" sz="1200" u="none" strike="noStrike" kern="1200" dirty="0" smtClean="0">
                          <a:solidFill>
                            <a:schemeClr val="dk1"/>
                          </a:solidFill>
                          <a:effectLst/>
                          <a:latin typeface="+mn-lt"/>
                          <a:ea typeface="+mn-ea"/>
                          <a:cs typeface="+mn-cs"/>
                        </a:rPr>
                        <a:t>$0 copay; 100% covered</a:t>
                      </a:r>
                      <a:endParaRPr lang="en-US" sz="1200" u="none" strike="noStrike" kern="1200" dirty="0">
                        <a:solidFill>
                          <a:schemeClr val="dk1"/>
                        </a:solidFill>
                        <a:effectLst/>
                        <a:latin typeface="+mn-lt"/>
                        <a:ea typeface="+mn-ea"/>
                        <a:cs typeface="+mn-cs"/>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b"/>
                      <a:endParaRPr lang="en-US" sz="1200" b="1" i="0" u="none" strike="noStrike" dirty="0">
                        <a:solidFill>
                          <a:srgbClr val="000000"/>
                        </a:solidFill>
                        <a:effectLst/>
                        <a:latin typeface="Calibri" panose="020F0502020204030204" pitchFamily="34" charset="0"/>
                      </a:endParaRPr>
                    </a:p>
                  </a:txBody>
                  <a:tcPr marL="7735" marR="7735" marT="7735"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43863"/>
                  </a:ext>
                </a:extLst>
              </a:tr>
            </a:tbl>
          </a:graphicData>
        </a:graphic>
      </p:graphicFrame>
      <p:sp>
        <p:nvSpPr>
          <p:cNvPr id="8"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98031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640861" cy="1080714"/>
          </a:xfrm>
        </p:spPr>
        <p:txBody>
          <a:bodyPr/>
          <a:lstStyle/>
          <a:p>
            <a:r>
              <a:rPr lang="en-US" dirty="0"/>
              <a:t>Johns Hopkins EPO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5</a:t>
            </a:fld>
            <a:endParaRPr lang="en-US" dirty="0"/>
          </a:p>
        </p:txBody>
      </p:sp>
      <p:sp>
        <p:nvSpPr>
          <p:cNvPr id="6" name="TextBox 5"/>
          <p:cNvSpPr txBox="1"/>
          <p:nvPr/>
        </p:nvSpPr>
        <p:spPr>
          <a:xfrm>
            <a:off x="1419025" y="5671167"/>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sp>
        <p:nvSpPr>
          <p:cNvPr id="11" name="Content Placeholder 1"/>
          <p:cNvSpPr txBox="1">
            <a:spLocks/>
          </p:cNvSpPr>
          <p:nvPr/>
        </p:nvSpPr>
        <p:spPr bwMode="auto">
          <a:xfrm>
            <a:off x="6502521" y="1313748"/>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graphicFrame>
        <p:nvGraphicFramePr>
          <p:cNvPr id="8" name="Table 7"/>
          <p:cNvGraphicFramePr>
            <a:graphicFrameLocks noGrp="1"/>
          </p:cNvGraphicFramePr>
          <p:nvPr>
            <p:extLst>
              <p:ext uri="{D42A27DB-BD31-4B8C-83A1-F6EECF244321}">
                <p14:modId xmlns:p14="http://schemas.microsoft.com/office/powerpoint/2010/main" val="3481946331"/>
              </p:ext>
            </p:extLst>
          </p:nvPr>
        </p:nvGraphicFramePr>
        <p:xfrm>
          <a:off x="1531716" y="1379535"/>
          <a:ext cx="4649165" cy="4153787"/>
        </p:xfrm>
        <a:graphic>
          <a:graphicData uri="http://schemas.openxmlformats.org/drawingml/2006/table">
            <a:tbl>
              <a:tblPr>
                <a:tableStyleId>{5C22544A-7EE6-4342-B048-85BDC9FD1C3A}</a:tableStyleId>
              </a:tblPr>
              <a:tblGrid>
                <a:gridCol w="1796966">
                  <a:extLst>
                    <a:ext uri="{9D8B030D-6E8A-4147-A177-3AD203B41FA5}">
                      <a16:colId xmlns:a16="http://schemas.microsoft.com/office/drawing/2014/main" val="1262073218"/>
                    </a:ext>
                  </a:extLst>
                </a:gridCol>
                <a:gridCol w="1364095">
                  <a:extLst>
                    <a:ext uri="{9D8B030D-6E8A-4147-A177-3AD203B41FA5}">
                      <a16:colId xmlns:a16="http://schemas.microsoft.com/office/drawing/2014/main" val="2163627162"/>
                    </a:ext>
                  </a:extLst>
                </a:gridCol>
                <a:gridCol w="1488104">
                  <a:extLst>
                    <a:ext uri="{9D8B030D-6E8A-4147-A177-3AD203B41FA5}">
                      <a16:colId xmlns:a16="http://schemas.microsoft.com/office/drawing/2014/main" val="3897442914"/>
                    </a:ext>
                  </a:extLst>
                </a:gridCol>
              </a:tblGrid>
              <a:tr h="425004">
                <a:tc>
                  <a:txBody>
                    <a:bodyPr/>
                    <a:lstStyle/>
                    <a:p>
                      <a:pPr algn="l" fontAlgn="b"/>
                      <a:r>
                        <a:rPr lang="en-US" sz="1600" u="none" strike="noStrike" dirty="0">
                          <a:effectLst/>
                          <a:latin typeface="+mj-lt"/>
                        </a:rPr>
                        <a:t> </a:t>
                      </a:r>
                      <a:endParaRPr lang="en-US" sz="1600" b="1" i="0" u="none" strike="noStrike" dirty="0">
                        <a:solidFill>
                          <a:srgbClr val="FFFFFF"/>
                        </a:solidFill>
                        <a:effectLst/>
                        <a:latin typeface="+mj-lt"/>
                      </a:endParaRPr>
                    </a:p>
                  </a:txBody>
                  <a:tcPr marL="7733" marR="7733" marT="773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b"/>
                      <a:r>
                        <a:rPr lang="en-US" sz="1400" b="1" u="none" strike="noStrike" dirty="0" smtClean="0">
                          <a:solidFill>
                            <a:schemeClr val="bg1"/>
                          </a:solidFill>
                          <a:effectLst/>
                          <a:latin typeface="+mj-lt"/>
                        </a:rPr>
                        <a:t>Johns</a:t>
                      </a:r>
                      <a:r>
                        <a:rPr lang="en-US" sz="1400" b="1" u="none" strike="noStrike" baseline="0" dirty="0" smtClean="0">
                          <a:solidFill>
                            <a:schemeClr val="bg1"/>
                          </a:solidFill>
                          <a:effectLst/>
                          <a:latin typeface="+mj-lt"/>
                        </a:rPr>
                        <a:t> Hopkins</a:t>
                      </a:r>
                      <a:r>
                        <a:rPr lang="en-US" sz="1400" b="1" u="none" strike="noStrike" dirty="0" smtClean="0">
                          <a:solidFill>
                            <a:schemeClr val="bg1"/>
                          </a:solidFill>
                          <a:effectLst/>
                          <a:latin typeface="+mj-lt"/>
                        </a:rPr>
                        <a:t> EPO Plan</a:t>
                      </a:r>
                      <a:endParaRPr lang="en-US" sz="14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7E34"/>
                    </a:solidFill>
                  </a:tcPr>
                </a:tc>
                <a:tc hMerge="1">
                  <a:txBody>
                    <a:bodyPr/>
                    <a:lstStyle/>
                    <a:p>
                      <a:endParaRPr lang="en-US"/>
                    </a:p>
                  </a:txBody>
                  <a:tcPr/>
                </a:tc>
                <a:extLst>
                  <a:ext uri="{0D108BD9-81ED-4DB2-BD59-A6C34878D82A}">
                    <a16:rowId xmlns:a16="http://schemas.microsoft.com/office/drawing/2014/main" val="4218566229"/>
                  </a:ext>
                </a:extLst>
              </a:tr>
              <a:tr h="830688">
                <a:tc>
                  <a:txBody>
                    <a:bodyPr/>
                    <a:lstStyle/>
                    <a:p>
                      <a:pPr algn="ctr" fontAlgn="b"/>
                      <a:r>
                        <a:rPr lang="en-US" sz="1200" b="1" u="none" strike="noStrike" dirty="0" smtClean="0">
                          <a:solidFill>
                            <a:schemeClr val="bg1"/>
                          </a:solidFill>
                          <a:effectLst/>
                          <a:latin typeface="+mj-lt"/>
                        </a:rPr>
                        <a:t>Facility Services</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smtClean="0">
                          <a:solidFill>
                            <a:schemeClr val="bg1"/>
                          </a:solidFill>
                          <a:effectLst/>
                          <a:latin typeface="+mj-lt"/>
                        </a:rPr>
                        <a:t>EHP Preferred </a:t>
                      </a:r>
                      <a:r>
                        <a:rPr lang="en-US" sz="1200" u="none" strike="noStrike" dirty="0">
                          <a:solidFill>
                            <a:schemeClr val="bg1"/>
                          </a:solidFill>
                          <a:effectLst/>
                          <a:latin typeface="+mj-lt"/>
                        </a:rPr>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tc>
                  <a:txBody>
                    <a:bodyPr/>
                    <a:lstStyle/>
                    <a:p>
                      <a:pPr algn="ctr" fontAlgn="b"/>
                      <a:r>
                        <a:rPr lang="en-US" sz="1200" u="none" strike="noStrike" dirty="0">
                          <a:solidFill>
                            <a:schemeClr val="bg1"/>
                          </a:solidFill>
                          <a:effectLst/>
                          <a:latin typeface="+mj-lt"/>
                        </a:rPr>
                        <a:t>EHP 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extLst>
                  <a:ext uri="{0D108BD9-81ED-4DB2-BD59-A6C34878D82A}">
                    <a16:rowId xmlns:a16="http://schemas.microsoft.com/office/drawing/2014/main" val="2620776079"/>
                  </a:ext>
                </a:extLst>
              </a:tr>
              <a:tr h="850007">
                <a:tc>
                  <a:txBody>
                    <a:bodyPr/>
                    <a:lstStyle/>
                    <a:p>
                      <a:pPr algn="ctr" fontAlgn="b"/>
                      <a:r>
                        <a:rPr lang="en-US" sz="1200" u="none" strike="noStrike" dirty="0" smtClean="0">
                          <a:effectLst/>
                          <a:latin typeface="+mj-lt"/>
                        </a:rPr>
                        <a:t>Hospital Inpatient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$250 copay,</a:t>
                      </a:r>
                      <a:endParaRPr lang="en-US" sz="1200" u="none" strike="noStrike" baseline="0" dirty="0" smtClean="0">
                        <a:effectLst/>
                        <a:latin typeface="+mj-lt"/>
                      </a:endParaRPr>
                    </a:p>
                    <a:p>
                      <a:pPr algn="ctr" fontAlgn="b"/>
                      <a:r>
                        <a:rPr lang="en-US" sz="1200" u="none" strike="noStrike" baseline="0" dirty="0" smtClean="0">
                          <a:effectLst/>
                          <a:latin typeface="+mj-lt"/>
                        </a:rPr>
                        <a:t>then pay 10%*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$250 copay,</a:t>
                      </a:r>
                      <a:endParaRPr lang="en-US" sz="1200" u="none" strike="noStrike" baseline="0" dirty="0" smtClean="0">
                        <a:effectLst/>
                        <a:latin typeface="+mj-lt"/>
                      </a:endParaRPr>
                    </a:p>
                    <a:p>
                      <a:pPr algn="ctr" fontAlgn="b"/>
                      <a:r>
                        <a:rPr lang="en-US" sz="1200" u="none" strike="noStrike" baseline="0" dirty="0" smtClean="0">
                          <a:effectLst/>
                          <a:latin typeface="+mj-lt"/>
                        </a:rPr>
                        <a:t>then pay 20%*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512022">
                <a:tc>
                  <a:txBody>
                    <a:bodyPr/>
                    <a:lstStyle/>
                    <a:p>
                      <a:pPr algn="ctr" fontAlgn="b"/>
                      <a:r>
                        <a:rPr lang="en-US" sz="1200" u="none" strike="noStrike" dirty="0" smtClean="0">
                          <a:effectLst/>
                          <a:latin typeface="+mj-lt"/>
                        </a:rPr>
                        <a:t>Hospital Outpatient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pay </a:t>
                      </a:r>
                      <a:r>
                        <a:rPr lang="en-US" sz="1200" u="none" strike="noStrike" dirty="0">
                          <a:effectLst/>
                          <a:latin typeface="+mj-lt"/>
                        </a:rPr>
                        <a:t>10%*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pay </a:t>
                      </a:r>
                      <a:r>
                        <a:rPr lang="en-US" sz="1200" u="none" strike="noStrike" dirty="0">
                          <a:effectLst/>
                          <a:latin typeface="+mj-lt"/>
                        </a:rPr>
                        <a:t>20%*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12022">
                <a:tc>
                  <a:txBody>
                    <a:bodyPr/>
                    <a:lstStyle/>
                    <a:p>
                      <a:pPr algn="ctr" fontAlgn="b"/>
                      <a:r>
                        <a:rPr lang="en-US" sz="1200" u="none" strike="noStrike" dirty="0" smtClean="0">
                          <a:effectLst/>
                          <a:latin typeface="+mj-lt"/>
                        </a:rPr>
                        <a:t>Lab Services</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pay 10%*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pay 20%*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512022">
                <a:tc>
                  <a:txBody>
                    <a:bodyPr/>
                    <a:lstStyle/>
                    <a:p>
                      <a:pPr algn="ctr" fontAlgn="b"/>
                      <a:r>
                        <a:rPr lang="en-US" sz="1200" u="none" strike="noStrike" dirty="0" smtClean="0">
                          <a:effectLst/>
                          <a:latin typeface="+mj-lt"/>
                        </a:rPr>
                        <a:t>Emergency Room</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$250 copay*</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$250 copay*</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12022">
                <a:tc>
                  <a:txBody>
                    <a:bodyPr/>
                    <a:lstStyle/>
                    <a:p>
                      <a:pPr algn="ctr" fontAlgn="b"/>
                      <a:r>
                        <a:rPr lang="en-US" sz="1200" b="0" i="0" u="none" strike="noStrike" dirty="0" smtClean="0">
                          <a:solidFill>
                            <a:srgbClr val="000000"/>
                          </a:solidFill>
                          <a:effectLst/>
                          <a:latin typeface="+mj-lt"/>
                        </a:rPr>
                        <a:t>Urgent Care</a:t>
                      </a:r>
                      <a:endParaRPr lang="en-US" sz="1200" b="0"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200" u="none" strike="noStrike" kern="1200" dirty="0" smtClean="0">
                          <a:solidFill>
                            <a:schemeClr val="dk1"/>
                          </a:solidFill>
                          <a:effectLst/>
                          <a:latin typeface="+mj-lt"/>
                          <a:ea typeface="+mn-ea"/>
                          <a:cs typeface="+mn-cs"/>
                        </a:rPr>
                        <a:t>$40 copay</a:t>
                      </a:r>
                      <a:endParaRPr lang="en-US" sz="1200" u="none" strike="noStrike" kern="1200" dirty="0">
                        <a:solidFill>
                          <a:schemeClr val="dk1"/>
                        </a:solidFill>
                        <a:effectLst/>
                        <a:latin typeface="+mj-lt"/>
                        <a:ea typeface="+mn-ea"/>
                        <a:cs typeface="+mn-cs"/>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mj-lt"/>
                        </a:rPr>
                        <a:t>$</a:t>
                      </a:r>
                      <a:r>
                        <a:rPr lang="en-US" sz="1200" u="none" strike="noStrike" kern="1200" dirty="0" smtClean="0">
                          <a:solidFill>
                            <a:schemeClr val="dk1"/>
                          </a:solidFill>
                          <a:effectLst/>
                          <a:latin typeface="+mj-lt"/>
                          <a:ea typeface="+mn-ea"/>
                          <a:cs typeface="+mn-cs"/>
                        </a:rPr>
                        <a:t>40 copay</a:t>
                      </a:r>
                      <a:endParaRPr lang="en-US" sz="1200" u="none" strike="noStrike" kern="1200" dirty="0">
                        <a:solidFill>
                          <a:schemeClr val="dk1"/>
                        </a:solidFill>
                        <a:effectLst/>
                        <a:latin typeface="+mj-lt"/>
                        <a:ea typeface="+mn-ea"/>
                        <a:cs typeface="+mn-cs"/>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4091400"/>
                  </a:ext>
                </a:extLst>
              </a:tr>
            </a:tbl>
          </a:graphicData>
        </a:graphic>
      </p:graphicFrame>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29983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807116" cy="1080714"/>
          </a:xfrm>
        </p:spPr>
        <p:txBody>
          <a:bodyPr/>
          <a:lstStyle/>
          <a:p>
            <a:r>
              <a:rPr lang="en-US" dirty="0"/>
              <a:t>Johns Hopkins EPO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6</a:t>
            </a:fld>
            <a:endParaRPr lang="en-US" dirty="0"/>
          </a:p>
        </p:txBody>
      </p:sp>
      <p:sp>
        <p:nvSpPr>
          <p:cNvPr id="7" name="TextBox 16"/>
          <p:cNvSpPr txBox="1">
            <a:spLocks noGrp="1" noChangeArrowheads="1"/>
          </p:cNvSpPr>
          <p:nvPr>
            <p:ph idx="1"/>
          </p:nvPr>
        </p:nvSpPr>
        <p:spPr bwMode="auto">
          <a:xfrm>
            <a:off x="336884" y="1507303"/>
            <a:ext cx="9396663" cy="29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Primary Care office visits for treatment of illness or injury</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EHP Preferred or an EHP Network </a:t>
            </a:r>
            <a:r>
              <a:rPr lang="en-US" altLang="en-US" sz="1600" dirty="0" smtClean="0">
                <a:latin typeface="+mj-lt"/>
              </a:rPr>
              <a:t>PCP: covered </a:t>
            </a:r>
            <a:r>
              <a:rPr lang="en-US" altLang="en-US" sz="1600" dirty="0">
                <a:latin typeface="+mj-lt"/>
              </a:rPr>
              <a:t>with a </a:t>
            </a:r>
            <a:r>
              <a:rPr lang="en-US" altLang="en-US" sz="1600" dirty="0" smtClean="0">
                <a:latin typeface="+mj-lt"/>
              </a:rPr>
              <a:t>$20 </a:t>
            </a:r>
            <a:r>
              <a:rPr lang="en-US" altLang="en-US" sz="1600" dirty="0">
                <a:latin typeface="+mj-lt"/>
              </a:rPr>
              <a:t>copay,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Preventive Care, such as annual exams/physicals/GYN</a:t>
            </a:r>
          </a:p>
          <a:p>
            <a:pPr lvl="1">
              <a:lnSpc>
                <a:spcPct val="100000"/>
              </a:lnSpc>
              <a:spcBef>
                <a:spcPct val="0"/>
              </a:spcBef>
              <a:spcAft>
                <a:spcPts val="529"/>
              </a:spcAft>
              <a:buFont typeface="Wingdings" panose="05000000000000000000" pitchFamily="2" charset="2"/>
              <a:buChar char="§"/>
              <a:defRPr/>
            </a:pPr>
            <a:r>
              <a:rPr lang="en-US" altLang="en-US" sz="1600" dirty="0">
                <a:latin typeface="+mj-lt"/>
              </a:rPr>
              <a:t>EHP Preferred or </a:t>
            </a:r>
            <a:r>
              <a:rPr lang="en-US" altLang="en-US" sz="1600" dirty="0" smtClean="0">
                <a:latin typeface="+mj-lt"/>
              </a:rPr>
              <a:t>EHP </a:t>
            </a:r>
            <a:r>
              <a:rPr lang="en-US" altLang="en-US" sz="1600" dirty="0">
                <a:latin typeface="+mj-lt"/>
              </a:rPr>
              <a:t>Network </a:t>
            </a:r>
            <a:r>
              <a:rPr lang="en-US" altLang="en-US" sz="1600" dirty="0" smtClean="0">
                <a:latin typeface="+mj-lt"/>
              </a:rPr>
              <a:t>PCP: covered </a:t>
            </a:r>
            <a:r>
              <a:rPr lang="en-US" altLang="en-US" sz="1600" dirty="0">
                <a:latin typeface="+mj-lt"/>
              </a:rPr>
              <a:t>at 100% of allowed amount,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Specialty Care </a:t>
            </a:r>
            <a:r>
              <a:rPr lang="en-US" altLang="en-US" sz="2000" b="1" dirty="0" smtClean="0">
                <a:latin typeface="+mj-lt"/>
              </a:rPr>
              <a:t>(adult </a:t>
            </a:r>
            <a:r>
              <a:rPr lang="en-US" altLang="en-US" sz="2000" b="1" dirty="0">
                <a:latin typeface="+mj-lt"/>
              </a:rPr>
              <a:t>and </a:t>
            </a:r>
            <a:r>
              <a:rPr lang="en-US" altLang="en-US" sz="2000" b="1" dirty="0" smtClean="0">
                <a:latin typeface="+mj-lt"/>
              </a:rPr>
              <a:t>pediatric</a:t>
            </a:r>
            <a:r>
              <a:rPr lang="en-US" altLang="en-US" sz="2000" b="1" dirty="0">
                <a:latin typeface="+mj-lt"/>
              </a:rPr>
              <a:t>) </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Preferred </a:t>
            </a:r>
            <a:r>
              <a:rPr lang="en-US" altLang="en-US" sz="1600" dirty="0" smtClean="0">
                <a:latin typeface="+mj-lt"/>
              </a:rPr>
              <a:t>provider: covered </a:t>
            </a:r>
            <a:r>
              <a:rPr lang="en-US" altLang="en-US" sz="1600" dirty="0">
                <a:latin typeface="+mj-lt"/>
              </a:rPr>
              <a:t>at 90% of allowed amount, after deductible</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Network </a:t>
            </a:r>
            <a:r>
              <a:rPr lang="en-US" altLang="en-US" sz="1600" dirty="0" smtClean="0">
                <a:latin typeface="+mj-lt"/>
              </a:rPr>
              <a:t>provider: covered </a:t>
            </a:r>
            <a:r>
              <a:rPr lang="en-US" altLang="en-US" sz="1600" dirty="0">
                <a:latin typeface="+mj-lt"/>
              </a:rPr>
              <a:t>at 80% of allowed amount, after deductible</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Urgent Care</a:t>
            </a:r>
          </a:p>
          <a:p>
            <a:pPr lvl="1">
              <a:lnSpc>
                <a:spcPct val="100000"/>
              </a:lnSpc>
              <a:spcBef>
                <a:spcPct val="0"/>
              </a:spcBef>
              <a:buFont typeface="Wingdings" panose="05000000000000000000" pitchFamily="2" charset="2"/>
              <a:buChar char="§"/>
              <a:defRPr/>
            </a:pPr>
            <a:r>
              <a:rPr lang="en-US" altLang="en-US" sz="1600" dirty="0">
                <a:latin typeface="+mj-lt"/>
              </a:rPr>
              <a:t>EHP Preferred or an EHP Network provider will be covered with a </a:t>
            </a:r>
            <a:r>
              <a:rPr lang="en-US" altLang="en-US" sz="1600" dirty="0" smtClean="0">
                <a:latin typeface="+mj-lt"/>
              </a:rPr>
              <a:t>$40 </a:t>
            </a:r>
            <a:r>
              <a:rPr lang="en-US" altLang="en-US" sz="1600" dirty="0">
                <a:latin typeface="+mj-lt"/>
              </a:rPr>
              <a:t>copay, deductible </a:t>
            </a:r>
            <a:r>
              <a:rPr lang="en-US" altLang="en-US" sz="1600" dirty="0" smtClean="0">
                <a:latin typeface="+mj-lt"/>
              </a:rPr>
              <a:t>waived</a:t>
            </a:r>
            <a:endParaRPr lang="en-US" altLang="en-US" sz="1600" dirty="0">
              <a:latin typeface="+mj-lt"/>
            </a:endParaRP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741745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820971" cy="1080714"/>
          </a:xfrm>
        </p:spPr>
        <p:txBody>
          <a:bodyPr/>
          <a:lstStyle/>
          <a:p>
            <a:r>
              <a:rPr lang="en-US" dirty="0"/>
              <a:t>Johns Hopkins EPO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7</a:t>
            </a:fld>
            <a:endParaRPr lang="en-US" dirty="0"/>
          </a:p>
        </p:txBody>
      </p:sp>
      <p:sp>
        <p:nvSpPr>
          <p:cNvPr id="7" name="TextBox 16"/>
          <p:cNvSpPr txBox="1">
            <a:spLocks noGrp="1" noChangeArrowheads="1"/>
          </p:cNvSpPr>
          <p:nvPr>
            <p:ph idx="1"/>
          </p:nvPr>
        </p:nvSpPr>
        <p:spPr bwMode="auto">
          <a:xfrm>
            <a:off x="336884" y="1507303"/>
            <a:ext cx="9396663" cy="421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Facility care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100% of allowed amount, after a $250 copay and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100% of allowed amount, after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Outpatient care for mental health treatment</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a </a:t>
            </a:r>
            <a:r>
              <a:rPr lang="en-US" altLang="en-US" sz="1600" dirty="0" smtClean="0">
                <a:latin typeface="+mj-lt"/>
              </a:rPr>
              <a:t>$20 </a:t>
            </a:r>
            <a:r>
              <a:rPr lang="en-US" altLang="en-US" sz="1600" dirty="0">
                <a:latin typeface="+mj-lt"/>
              </a:rPr>
              <a:t>copay, deductible waived</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Facility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a:t>
            </a:r>
            <a:r>
              <a:rPr lang="en-US" altLang="en-US" sz="1600" dirty="0" smtClean="0">
                <a:latin typeface="+mj-lt"/>
              </a:rPr>
              <a:t>facility: </a:t>
            </a:r>
            <a:r>
              <a:rPr lang="en-US" altLang="en-US" sz="1600" dirty="0">
                <a:latin typeface="+mj-lt"/>
              </a:rPr>
              <a:t>covered at 90% of allowed amount, after a </a:t>
            </a:r>
            <a:r>
              <a:rPr lang="en-US" altLang="en-US" sz="1600" dirty="0" smtClean="0">
                <a:latin typeface="+mj-lt"/>
              </a:rPr>
              <a:t>$250 </a:t>
            </a:r>
            <a:r>
              <a:rPr lang="en-US" altLang="en-US" sz="1600" dirty="0">
                <a:latin typeface="+mj-lt"/>
              </a:rPr>
              <a:t>copay and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a:t>
            </a:r>
            <a:r>
              <a:rPr lang="en-US" altLang="en-US" sz="1600" dirty="0" smtClean="0">
                <a:latin typeface="+mj-lt"/>
              </a:rPr>
              <a:t>facility: </a:t>
            </a:r>
            <a:r>
              <a:rPr lang="en-US" altLang="en-US" sz="1600" dirty="0">
                <a:latin typeface="+mj-lt"/>
              </a:rPr>
              <a:t>covered at 80% of allowed amount, after a </a:t>
            </a:r>
            <a:r>
              <a:rPr lang="en-US" altLang="en-US" sz="1600" dirty="0" smtClean="0">
                <a:latin typeface="+mj-lt"/>
              </a:rPr>
              <a:t>$250 </a:t>
            </a:r>
            <a:r>
              <a:rPr lang="en-US" altLang="en-US" sz="1600" dirty="0">
                <a:latin typeface="+mj-lt"/>
              </a:rPr>
              <a:t>copay and deductible </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a:t>
            </a:r>
            <a:r>
              <a:rPr lang="en-US" altLang="en-US" sz="1600" dirty="0" smtClean="0">
                <a:latin typeface="+mj-lt"/>
              </a:rPr>
              <a:t>provider: covered </a:t>
            </a:r>
            <a:r>
              <a:rPr lang="en-US" altLang="en-US" sz="1600" dirty="0">
                <a:latin typeface="+mj-lt"/>
              </a:rPr>
              <a:t>at 90%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a:t>
            </a:r>
            <a:r>
              <a:rPr lang="en-US" altLang="en-US" sz="1600" dirty="0" smtClean="0">
                <a:latin typeface="+mj-lt"/>
              </a:rPr>
              <a:t>provider: covered </a:t>
            </a:r>
            <a:r>
              <a:rPr lang="en-US" altLang="en-US" sz="1600" dirty="0">
                <a:latin typeface="+mj-lt"/>
              </a:rPr>
              <a:t>at 80% of allowed amount, after deductible</a:t>
            </a: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39861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904098" cy="1080714"/>
          </a:xfrm>
        </p:spPr>
        <p:txBody>
          <a:bodyPr/>
          <a:lstStyle/>
          <a:p>
            <a:r>
              <a:rPr lang="en-US" dirty="0"/>
              <a:t>Johns Hopkins EPO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8</a:t>
            </a:fld>
            <a:endParaRPr lang="en-US" dirty="0"/>
          </a:p>
        </p:txBody>
      </p:sp>
      <p:sp>
        <p:nvSpPr>
          <p:cNvPr id="6" name="Content Placeholder 1"/>
          <p:cNvSpPr txBox="1">
            <a:spLocks/>
          </p:cNvSpPr>
          <p:nvPr/>
        </p:nvSpPr>
        <p:spPr>
          <a:xfrm>
            <a:off x="336884" y="1518877"/>
            <a:ext cx="9396663" cy="5407847"/>
          </a:xfrm>
          <a:prstGeom prst="rect">
            <a:avLst/>
          </a:prstGeom>
        </p:spPr>
        <p:txBody>
          <a:bodyPr vert="horz" lIns="0" tIns="0" rIns="0" bIns="0" rtlCol="0">
            <a:normAutofit/>
          </a:bodyPr>
          <a:lst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lang="en-US" sz="2000" b="0" i="0" kern="1200" dirty="0" smtClean="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spcBef>
                <a:spcPct val="0"/>
              </a:spcBef>
              <a:buFont typeface="Arial" panose="020B0604020202020204" pitchFamily="34" charset="0"/>
              <a:buNone/>
            </a:pPr>
            <a:r>
              <a:rPr lang="en-US" altLang="en-US" b="1" dirty="0" smtClean="0">
                <a:latin typeface="+mj-lt"/>
              </a:rPr>
              <a:t>Telemedicine</a:t>
            </a:r>
          </a:p>
          <a:p>
            <a:pPr>
              <a:spcBef>
                <a:spcPct val="0"/>
              </a:spcBef>
              <a:buFont typeface="Arial" panose="020B0604020202020204" pitchFamily="34" charset="0"/>
              <a:buNone/>
            </a:pPr>
            <a:endParaRPr lang="en-US" altLang="en-US" sz="1800" b="1" dirty="0" smtClean="0">
              <a:latin typeface="+mj-lt"/>
            </a:endParaRPr>
          </a:p>
          <a:p>
            <a:pPr>
              <a:spcBef>
                <a:spcPct val="0"/>
              </a:spcBef>
              <a:buFont typeface="Wingdings" panose="05000000000000000000" pitchFamily="2" charset="2"/>
              <a:buChar char="§"/>
            </a:pPr>
            <a:r>
              <a:rPr lang="en-US" altLang="en-US" sz="1800" b="1" dirty="0" smtClean="0">
                <a:latin typeface="+mj-lt"/>
              </a:rPr>
              <a:t>Johns Hopkins </a:t>
            </a:r>
            <a:r>
              <a:rPr lang="en-US" altLang="en-US" sz="1800" b="1" dirty="0" err="1" smtClean="0">
                <a:latin typeface="+mj-lt"/>
              </a:rPr>
              <a:t>OnDemand</a:t>
            </a:r>
            <a:r>
              <a:rPr lang="en-US" altLang="en-US" sz="1800" b="1" dirty="0" smtClean="0">
                <a:latin typeface="+mj-lt"/>
              </a:rPr>
              <a:t> Virtual Care</a:t>
            </a:r>
          </a:p>
          <a:p>
            <a:pPr lvl="1">
              <a:spcBef>
                <a:spcPct val="0"/>
              </a:spcBef>
              <a:spcAft>
                <a:spcPts val="525"/>
              </a:spcAft>
              <a:buFont typeface="Wingdings" panose="05000000000000000000" pitchFamily="2" charset="2"/>
              <a:buChar char="§"/>
            </a:pPr>
            <a:r>
              <a:rPr lang="en-US" altLang="en-US" sz="1600" dirty="0" smtClean="0">
                <a:latin typeface="+mj-lt"/>
              </a:rPr>
              <a:t>In minutes, you can connect to a health care provider for a video visit, using your mobile device or computer, 24 hours a day, seven days a week. No need to schedule an appointment—a health care provider will review your symptoms and prescribe medications, as necessary. Use this service if you or your family members experience minor, urgent care concerns such as, but not limited to:</a:t>
            </a: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r>
              <a:rPr lang="en-US" altLang="en-US" sz="1600" dirty="0" smtClean="0">
                <a:latin typeface="+mj-lt"/>
              </a:rPr>
              <a:t>Member cost-share: $0 copay; 100% covered</a:t>
            </a:r>
          </a:p>
          <a:p>
            <a:pPr>
              <a:spcBef>
                <a:spcPct val="0"/>
              </a:spcBef>
              <a:spcAft>
                <a:spcPts val="525"/>
              </a:spcAft>
              <a:buClr>
                <a:srgbClr val="009CA6"/>
              </a:buClr>
              <a:buFont typeface="Arial" panose="020B0604020202020204" pitchFamily="34" charset="0"/>
              <a:buNone/>
            </a:pPr>
            <a:endParaRPr lang="en-US" altLang="en-US" sz="1800" b="1" dirty="0" smtClean="0">
              <a:latin typeface="+mj-lt"/>
            </a:endParaRPr>
          </a:p>
          <a:p>
            <a:pPr>
              <a:spcBef>
                <a:spcPct val="0"/>
              </a:spcBef>
              <a:spcAft>
                <a:spcPts val="525"/>
              </a:spcAft>
              <a:buFont typeface="Wingdings" panose="05000000000000000000" pitchFamily="2" charset="2"/>
              <a:buChar char="§"/>
            </a:pPr>
            <a:r>
              <a:rPr lang="en-US" altLang="en-US" sz="1800" b="1" dirty="0" smtClean="0">
                <a:latin typeface="+mj-lt"/>
              </a:rPr>
              <a:t>Medical Advice Messaging </a:t>
            </a:r>
          </a:p>
          <a:p>
            <a:pPr lvl="1">
              <a:spcBef>
                <a:spcPct val="0"/>
              </a:spcBef>
              <a:spcAft>
                <a:spcPts val="525"/>
              </a:spcAft>
              <a:buFont typeface="Wingdings" panose="05000000000000000000" pitchFamily="2" charset="2"/>
              <a:buChar char="§"/>
            </a:pPr>
            <a:r>
              <a:rPr lang="en-US" altLang="en-US" sz="1600" dirty="0" smtClean="0">
                <a:latin typeface="+mj-lt"/>
              </a:rPr>
              <a:t>$5 copay; deductible waived for billable email messaging with provider</a:t>
            </a:r>
            <a:endParaRPr lang="en-US" altLang="en-US" sz="1600" b="1" dirty="0" smtClean="0">
              <a:latin typeface="+mj-lt"/>
            </a:endParaRPr>
          </a:p>
          <a:p>
            <a:pPr>
              <a:spcBef>
                <a:spcPct val="0"/>
              </a:spcBef>
              <a:spcAft>
                <a:spcPts val="525"/>
              </a:spcAft>
              <a:buClr>
                <a:srgbClr val="009CA6"/>
              </a:buClr>
              <a:buFont typeface="Arial" panose="020B0604020202020204" pitchFamily="34" charset="0"/>
              <a:buNone/>
            </a:pPr>
            <a:endParaRPr lang="en-US" altLang="en-US" sz="1800" b="1" dirty="0" smtClean="0">
              <a:latin typeface="+mj-lt"/>
            </a:endParaRPr>
          </a:p>
          <a:p>
            <a:pPr>
              <a:spcBef>
                <a:spcPct val="0"/>
              </a:spcBef>
              <a:spcAft>
                <a:spcPts val="525"/>
              </a:spcAft>
              <a:buFont typeface="Wingdings" panose="05000000000000000000" pitchFamily="2" charset="2"/>
              <a:buChar char="§"/>
            </a:pPr>
            <a:r>
              <a:rPr lang="en-US" altLang="en-US" sz="1800" b="1" dirty="0" smtClean="0">
                <a:latin typeface="+mj-lt"/>
              </a:rPr>
              <a:t>Virtual Care</a:t>
            </a:r>
          </a:p>
          <a:p>
            <a:pPr lvl="1">
              <a:spcBef>
                <a:spcPct val="0"/>
              </a:spcBef>
              <a:spcAft>
                <a:spcPts val="525"/>
              </a:spcAft>
              <a:buFont typeface="Wingdings" panose="05000000000000000000" pitchFamily="2" charset="2"/>
              <a:buChar char="§"/>
            </a:pPr>
            <a:r>
              <a:rPr lang="en-US" altLang="en-US" sz="1600" dirty="0" smtClean="0">
                <a:latin typeface="+mj-lt"/>
              </a:rPr>
              <a:t>Telemedicine virtual care visits are covered the same as the in-person service</a:t>
            </a:r>
            <a:endParaRPr lang="en-US" altLang="en-US" sz="1600" dirty="0">
              <a:latin typeface="+mj-lt"/>
              <a:ea typeface="MS PGothic" panose="020B0600070205080204" pitchFamily="34" charset="-128"/>
            </a:endParaRPr>
          </a:p>
        </p:txBody>
      </p:sp>
      <p:sp>
        <p:nvSpPr>
          <p:cNvPr id="8" name="TextBox 7"/>
          <p:cNvSpPr txBox="1"/>
          <p:nvPr/>
        </p:nvSpPr>
        <p:spPr>
          <a:xfrm>
            <a:off x="1227492" y="3277308"/>
            <a:ext cx="2924175" cy="2222147"/>
          </a:xfrm>
          <a:prstGeom prst="rect">
            <a:avLst/>
          </a:prstGeom>
          <a:noFill/>
        </p:spPr>
        <p:txBody>
          <a:bodyPr wrap="square" numCol="2" rtlCol="0">
            <a:spAutoFit/>
          </a:bodyPr>
          <a:lstStyle/>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Cold, flu and sinus symptoms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Respiratory infection</a:t>
            </a: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smtClean="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smtClean="0">
              <a:latin typeface="+mj-lt"/>
            </a:endParaRPr>
          </a:p>
          <a:p>
            <a:pPr marL="91440" defTabSz="1005840">
              <a:lnSpc>
                <a:spcPct val="90000"/>
              </a:lnSpc>
              <a:spcBef>
                <a:spcPct val="0"/>
              </a:spcBef>
              <a:spcAft>
                <a:spcPts val="525"/>
              </a:spcAft>
              <a:buClr>
                <a:srgbClr val="043673"/>
              </a:buCl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Rashes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Allergies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Pinkeye</a:t>
            </a: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48427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9098061" cy="1080714"/>
          </a:xfrm>
        </p:spPr>
        <p:txBody>
          <a:bodyPr/>
          <a:lstStyle/>
          <a:p>
            <a:r>
              <a:rPr lang="en-US" dirty="0"/>
              <a:t>Johns Hopkins EPO </a:t>
            </a:r>
            <a:r>
              <a:rPr lang="en-US" dirty="0" smtClean="0"/>
              <a:t>Pharmacy Plan</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16753361"/>
              </p:ext>
            </p:extLst>
          </p:nvPr>
        </p:nvGraphicFramePr>
        <p:xfrm>
          <a:off x="915426" y="1199005"/>
          <a:ext cx="8039100" cy="5358878"/>
        </p:xfrm>
        <a:graphic>
          <a:graphicData uri="http://schemas.openxmlformats.org/drawingml/2006/table">
            <a:tbl>
              <a:tblPr/>
              <a:tblGrid>
                <a:gridCol w="1471612">
                  <a:extLst>
                    <a:ext uri="{9D8B030D-6E8A-4147-A177-3AD203B41FA5}">
                      <a16:colId xmlns:a16="http://schemas.microsoft.com/office/drawing/2014/main" val="2863319906"/>
                    </a:ext>
                  </a:extLst>
                </a:gridCol>
                <a:gridCol w="2061137">
                  <a:extLst>
                    <a:ext uri="{9D8B030D-6E8A-4147-A177-3AD203B41FA5}">
                      <a16:colId xmlns:a16="http://schemas.microsoft.com/office/drawing/2014/main" val="1137711359"/>
                    </a:ext>
                  </a:extLst>
                </a:gridCol>
                <a:gridCol w="1419225">
                  <a:extLst>
                    <a:ext uri="{9D8B030D-6E8A-4147-A177-3AD203B41FA5}">
                      <a16:colId xmlns:a16="http://schemas.microsoft.com/office/drawing/2014/main" val="223848061"/>
                    </a:ext>
                  </a:extLst>
                </a:gridCol>
                <a:gridCol w="1400175">
                  <a:extLst>
                    <a:ext uri="{9D8B030D-6E8A-4147-A177-3AD203B41FA5}">
                      <a16:colId xmlns:a16="http://schemas.microsoft.com/office/drawing/2014/main" val="1505715687"/>
                    </a:ext>
                  </a:extLst>
                </a:gridCol>
                <a:gridCol w="1686951">
                  <a:extLst>
                    <a:ext uri="{9D8B030D-6E8A-4147-A177-3AD203B41FA5}">
                      <a16:colId xmlns:a16="http://schemas.microsoft.com/office/drawing/2014/main" val="2688108162"/>
                    </a:ext>
                  </a:extLst>
                </a:gridCol>
              </a:tblGrid>
              <a:tr h="781050">
                <a:tc gridSpan="2">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Services and Supplies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(In Alphabetical Order)</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378"/>
                    </a:solidFill>
                  </a:tcPr>
                </a:tc>
                <a:tc h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In Network Retail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Pharmacy</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 (30-day supply)</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7E34"/>
                    </a:solidFill>
                  </a:tcPr>
                </a:tc>
                <a:tc>
                  <a:txBody>
                    <a:bodyPr/>
                    <a:lstStyle>
                      <a:lvl1pPr>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In Network Retail Pharmacy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(90-day supply)</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7E34"/>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Mail Order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(90-day supply)</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7E34"/>
                    </a:solidFill>
                  </a:tcPr>
                </a:tc>
                <a:extLst>
                  <a:ext uri="{0D108BD9-81ED-4DB2-BD59-A6C34878D82A}">
                    <a16:rowId xmlns:a16="http://schemas.microsoft.com/office/drawing/2014/main" val="1598155743"/>
                  </a:ext>
                </a:extLst>
              </a:tr>
              <a:tr h="317500">
                <a:tc rowSpan="3">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Oral Contraceptives</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Generic</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55841460"/>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Preferred </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25%; $40 min; $60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76801109"/>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Non-Preferred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$65 min; $105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$195 min; $315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50%; $195 min; $315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16982501"/>
                  </a:ext>
                </a:extLst>
              </a:tr>
              <a:tr h="317500">
                <a:tc rowSpan="6">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Prescriptions</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Generic</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$30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$30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46642257"/>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Preferred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25%; $40 min; $60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92771175"/>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Non-preferred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$65 min; $105 max </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$195 min; $315 max </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$195 min; $315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39906224"/>
                  </a:ext>
                </a:extLst>
              </a:tr>
              <a:tr h="871537">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Brand with </a:t>
                      </a: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Generic </a:t>
                      </a: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Equivalent</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$65 min; $105 max,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plus the cost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differential between</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 generic and brand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$195 min; $315 max,</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 plus the cost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differential between</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 generic and brand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50%; $195 min; $315 max,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plus the cost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differential between</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 generic and brand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24181022"/>
                  </a:ext>
                </a:extLst>
              </a:tr>
              <a:tr h="463549">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rgbClr val="203864"/>
                        </a:solidFill>
                        <a:effectLst/>
                        <a:latin typeface="Gill Sans SemiBold"/>
                        <a:ea typeface="MS PGothic" panose="020B0600070205080204" pitchFamily="34" charset="-128"/>
                      </a:endParaRPr>
                    </a:p>
                  </a:txBody>
                  <a:tcPr marL="80682" marR="80682" marT="40338" marB="403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B9BD5"/>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Specialty Medications for members enrolled in </a:t>
                      </a:r>
                      <a:r>
                        <a:rPr kumimoji="0" lang="en-US" altLang="en-US" sz="1100" b="0" i="0" u="none" strike="noStrike" cap="none" normalizeH="0" baseline="0" dirty="0" err="1" smtClean="0">
                          <a:ln>
                            <a:noFill/>
                          </a:ln>
                          <a:solidFill>
                            <a:schemeClr val="tx1"/>
                          </a:solidFill>
                          <a:effectLst/>
                          <a:latin typeface="+mj-lt"/>
                          <a:ea typeface="MS PGothic" panose="020B0600070205080204" pitchFamily="34" charset="-128"/>
                        </a:rPr>
                        <a:t>PrudentRx</a:t>
                      </a: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 – medications listed at ehp.org</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Restricted to Retail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C"/>
                    </a:solidFill>
                  </a:tcPr>
                </a:tc>
                <a:extLst>
                  <a:ext uri="{0D108BD9-81ED-4DB2-BD59-A6C34878D82A}">
                    <a16:rowId xmlns:a16="http://schemas.microsoft.com/office/drawing/2014/main" val="3530564516"/>
                  </a:ext>
                </a:extLst>
              </a:tr>
              <a:tr h="463549">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txBody>
                  <a:tcPr marL="80682" marR="80682" marT="40338" marB="403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lang="en-US" sz="1100" kern="1200" dirty="0" smtClean="0">
                          <a:solidFill>
                            <a:schemeClr val="tx1"/>
                          </a:solidFill>
                          <a:effectLst/>
                          <a:latin typeface="+mj-lt"/>
                          <a:ea typeface="+mn-ea"/>
                          <a:cs typeface="+mn-cs"/>
                        </a:rPr>
                        <a:t>Specialty Medications for members </a:t>
                      </a:r>
                      <a:r>
                        <a:rPr lang="en-US" sz="1100" u="sng" kern="1200" dirty="0" smtClean="0">
                          <a:solidFill>
                            <a:schemeClr val="tx1"/>
                          </a:solidFill>
                          <a:effectLst/>
                          <a:latin typeface="+mj-lt"/>
                          <a:ea typeface="+mn-ea"/>
                          <a:cs typeface="+mn-cs"/>
                        </a:rPr>
                        <a:t>not</a:t>
                      </a:r>
                      <a:r>
                        <a:rPr lang="en-US" sz="1100" kern="1200" dirty="0" smtClean="0">
                          <a:solidFill>
                            <a:schemeClr val="tx1"/>
                          </a:solidFill>
                          <a:effectLst/>
                          <a:latin typeface="+mj-lt"/>
                          <a:ea typeface="+mn-ea"/>
                          <a:cs typeface="+mn-cs"/>
                        </a:rPr>
                        <a:t> enrolled in </a:t>
                      </a:r>
                      <a:r>
                        <a:rPr lang="en-US" sz="1100" kern="1200" dirty="0" err="1" smtClean="0">
                          <a:solidFill>
                            <a:schemeClr val="tx1"/>
                          </a:solidFill>
                          <a:effectLst/>
                          <a:latin typeface="+mj-lt"/>
                          <a:ea typeface="+mn-ea"/>
                          <a:cs typeface="+mn-cs"/>
                        </a:rPr>
                        <a:t>PrudentRx</a:t>
                      </a:r>
                      <a:r>
                        <a:rPr lang="en-US" sz="1100" kern="1200" dirty="0" smtClean="0">
                          <a:solidFill>
                            <a:schemeClr val="tx1"/>
                          </a:solidFill>
                          <a:effectLst/>
                          <a:latin typeface="+mj-lt"/>
                          <a:ea typeface="+mn-ea"/>
                          <a:cs typeface="+mn-cs"/>
                        </a:rPr>
                        <a:t> – medications listed at ehp.org</a:t>
                      </a:r>
                      <a:endPar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Restricted to Retail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3573543577"/>
                  </a:ext>
                </a:extLst>
              </a:tr>
            </a:tbl>
          </a:graphicData>
        </a:graphic>
      </p:graphicFrame>
      <p:sp>
        <p:nvSpPr>
          <p:cNvPr id="6"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71893403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4495381-0249-410F-8F29-75C789CAB9BD}" vid="{78F7CABA-4AFC-4CB9-9A23-EC68DA862D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JHHP PPT_EHP</Template>
  <TotalTime>178</TotalTime>
  <Words>1290</Words>
  <Application>Microsoft Office PowerPoint</Application>
  <PresentationFormat>Custom</PresentationFormat>
  <Paragraphs>234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MS PGothic</vt:lpstr>
      <vt:lpstr>Arial</vt:lpstr>
      <vt:lpstr>Calibri</vt:lpstr>
      <vt:lpstr>Gill Sans MT</vt:lpstr>
      <vt:lpstr>Wingdings</vt:lpstr>
      <vt:lpstr>Office Theme</vt:lpstr>
      <vt:lpstr>Johns Hopkins Exclusive Provider Organization (EPO) Plan</vt:lpstr>
      <vt:lpstr>Johns Hopkins EPO Benefits Overview</vt:lpstr>
      <vt:lpstr>Johns Hopkins EPO Benefits Overview</vt:lpstr>
      <vt:lpstr>Johns Hopkins EPO Benefits Overview</vt:lpstr>
      <vt:lpstr>Johns Hopkins EPO Benefits Overview</vt:lpstr>
      <vt:lpstr>Johns Hopkins EPO Benefits Overview</vt:lpstr>
      <vt:lpstr>Johns Hopkins EPO Benefits Overview</vt:lpstr>
      <vt:lpstr>Johns Hopkins EPO Benefits Overview</vt:lpstr>
      <vt:lpstr>Johns Hopkins EPO Pharmacy Plan</vt:lpstr>
      <vt:lpstr>Thank You</vt:lpstr>
    </vt:vector>
  </TitlesOfParts>
  <Company>Johns Hopkins HealthCare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EHP Plan Options</dc:title>
  <dc:creator>Moody, Kristopher</dc:creator>
  <cp:lastModifiedBy>Hotaling, Melanie</cp:lastModifiedBy>
  <cp:revision>27</cp:revision>
  <dcterms:created xsi:type="dcterms:W3CDTF">2023-09-26T18:57:22Z</dcterms:created>
  <dcterms:modified xsi:type="dcterms:W3CDTF">2023-10-23T19:08:50Z</dcterms:modified>
</cp:coreProperties>
</file>