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0B6"/>
    <a:srgbClr val="007378"/>
    <a:srgbClr val="957B97"/>
    <a:srgbClr val="A9B98C"/>
    <a:srgbClr val="E4A47D"/>
    <a:srgbClr val="B58C73"/>
    <a:srgbClr val="827284"/>
    <a:srgbClr val="638C3D"/>
    <a:srgbClr val="FFFFFF"/>
    <a:srgbClr val="B9A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C1F24F-E7AA-49E1-A8C1-3EEBAAEA9801}" v="45" dt="2023-05-09T17:38:14.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74446" autoAdjust="0"/>
  </p:normalViewPr>
  <p:slideViewPr>
    <p:cSldViewPr snapToGrid="0" snapToObjects="1">
      <p:cViewPr varScale="1">
        <p:scale>
          <a:sx n="59" d="100"/>
          <a:sy n="59" d="100"/>
        </p:scale>
        <p:origin x="1176" y="6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3" d="100"/>
          <a:sy n="53" d="100"/>
        </p:scale>
        <p:origin x="24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81E589-EC7A-4704-9074-FD8072A1B0B1}" type="datetimeFigureOut">
              <a:rPr lang="en-US" smtClean="0"/>
              <a:t>10/23/2023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C06819-073C-45A6-AA11-1CEE2B83F4FA}" type="slidenum">
              <a:rPr lang="en-US" smtClean="0"/>
              <a:t>‹#›</a:t>
            </a:fld>
            <a:endParaRPr lang="en-US"/>
          </a:p>
        </p:txBody>
      </p:sp>
    </p:spTree>
    <p:extLst>
      <p:ext uri="{BB962C8B-B14F-4D97-AF65-F5344CB8AC3E}">
        <p14:creationId xmlns:p14="http://schemas.microsoft.com/office/powerpoint/2010/main" val="3483390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18D02-D30F-0C47-9F51-723697953D1C}" type="datetimeFigureOut">
              <a:rPr lang="en-US" smtClean="0"/>
              <a:t>10/23/2023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1FC5D-128A-1244-8646-24DEC241ECAE}" type="slidenum">
              <a:rPr lang="en-US" smtClean="0"/>
              <a:t>‹#›</a:t>
            </a:fld>
            <a:endParaRPr lang="en-US"/>
          </a:p>
        </p:txBody>
      </p:sp>
    </p:spTree>
    <p:extLst>
      <p:ext uri="{BB962C8B-B14F-4D97-AF65-F5344CB8AC3E}">
        <p14:creationId xmlns:p14="http://schemas.microsoft.com/office/powerpoint/2010/main" val="355349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Cover Page – Welcome to Johns Hopkins Health Plans EHP overview of the health benefits for the Johns Hopkins Health System and Mid-Atlantic based affiliates as listed on our title slide. One exciting update this years is our health benefit harmonization with of the Health System is complete. This means all these employees have access to the same great programs through EHP and we have been able streamline the documents and names for better communication and understanding. </a:t>
            </a:r>
          </a:p>
          <a:p>
            <a:endParaRPr lang="en-US" dirty="0"/>
          </a:p>
        </p:txBody>
      </p:sp>
      <p:sp>
        <p:nvSpPr>
          <p:cNvPr id="4" name="Slide Number Placeholder 3"/>
          <p:cNvSpPr>
            <a:spLocks noGrp="1"/>
          </p:cNvSpPr>
          <p:nvPr>
            <p:ph type="sldNum" sz="quarter" idx="10"/>
          </p:nvPr>
        </p:nvSpPr>
        <p:spPr/>
        <p:txBody>
          <a:bodyPr/>
          <a:lstStyle/>
          <a:p>
            <a:fld id="{2431FC5D-128A-1244-8646-24DEC241ECAE}" type="slidenum">
              <a:rPr lang="en-US" smtClean="0"/>
              <a:t>1</a:t>
            </a:fld>
            <a:endParaRPr lang="en-US"/>
          </a:p>
        </p:txBody>
      </p:sp>
    </p:spTree>
    <p:extLst>
      <p:ext uri="{BB962C8B-B14F-4D97-AF65-F5344CB8AC3E}">
        <p14:creationId xmlns:p14="http://schemas.microsoft.com/office/powerpoint/2010/main" val="128195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am going to review the general benefits that all three Johns Hopkins EHP plan options contain before we get into more of the plan details.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 is our network and a robust network it is. EHP has you covered with our preferred and contracted networks in and around Maryland plus the over 1 Million Providers available nationwide through Cigna. You get both networks with any plan and there is nothing you need to do to access them except pick the provider that is right for you in our search pages.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find these providers you can search both networks at EHP.org. If you are searching the Cigna Network I recommend creating your own account with Cigna with your EHP ID and search while logged into that account – this will give better detail then the guest search as it will give you estimated pricing, save your searches and providers and other enhancements.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those new or prospective members exploring the Cigna network without an EHP ID please follow the directions on how to search the Cigna network on our “find a provider” page to get the best and most accurate results.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 EHP.org you will also find all the tools and information need to best use you medical benefits, please take some time to understand your benefits now or before you need services as it can be extra stressful looking for that needed info for the first if an urgent situation presents itself.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Another great benefit being part of EHP is our Specialty Appoint Line. This exclusive appoint line can help you book a new specialist appointment with a Hopkins provider.</a:t>
            </a:r>
          </a:p>
          <a:p>
            <a:endParaRPr lang="en-US" dirty="0"/>
          </a:p>
        </p:txBody>
      </p:sp>
      <p:sp>
        <p:nvSpPr>
          <p:cNvPr id="4" name="Slide Number Placeholder 3"/>
          <p:cNvSpPr>
            <a:spLocks noGrp="1"/>
          </p:cNvSpPr>
          <p:nvPr>
            <p:ph type="sldNum" sz="quarter" idx="10"/>
          </p:nvPr>
        </p:nvSpPr>
        <p:spPr/>
        <p:txBody>
          <a:bodyPr/>
          <a:lstStyle/>
          <a:p>
            <a:fld id="{2431FC5D-128A-1244-8646-24DEC241ECAE}" type="slidenum">
              <a:rPr lang="en-US" smtClean="0"/>
              <a:t>2</a:t>
            </a:fld>
            <a:endParaRPr lang="en-US"/>
          </a:p>
        </p:txBody>
      </p:sp>
    </p:spTree>
    <p:extLst>
      <p:ext uri="{BB962C8B-B14F-4D97-AF65-F5344CB8AC3E}">
        <p14:creationId xmlns:p14="http://schemas.microsoft.com/office/powerpoint/2010/main" val="134384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EHP members have access to create a </a:t>
            </a:r>
            <a:r>
              <a:rPr lang="en-US" sz="1200" kern="1200" dirty="0" err="1" smtClean="0">
                <a:solidFill>
                  <a:schemeClr val="tx1"/>
                </a:solidFill>
                <a:effectLst/>
                <a:latin typeface="+mn-lt"/>
                <a:ea typeface="+mn-ea"/>
                <a:cs typeface="+mn-cs"/>
              </a:rPr>
              <a:t>HealthLink@Hopkins</a:t>
            </a:r>
            <a:r>
              <a:rPr lang="en-US" sz="1200" kern="1200" dirty="0" smtClean="0">
                <a:solidFill>
                  <a:schemeClr val="tx1"/>
                </a:solidFill>
                <a:effectLst/>
                <a:latin typeface="+mn-lt"/>
                <a:ea typeface="+mn-ea"/>
                <a:cs typeface="+mn-cs"/>
              </a:rPr>
              <a:t> account – this is our secure member portal that includes all the great tools you see listed on the slide including info to help you understand your benefits, submitting claim forms for reimbursement – online submissions are the best, checking on your claims, getting a new or temporary ID card and emailing our great customer service staff. I also highly encourage you to explore this great tool now and take an active and proactive role in your health and benefit management. </a:t>
            </a:r>
          </a:p>
          <a:p>
            <a:endParaRPr lang="en-US" dirty="0"/>
          </a:p>
        </p:txBody>
      </p:sp>
      <p:sp>
        <p:nvSpPr>
          <p:cNvPr id="4" name="Slide Number Placeholder 3"/>
          <p:cNvSpPr>
            <a:spLocks noGrp="1"/>
          </p:cNvSpPr>
          <p:nvPr>
            <p:ph type="sldNum" sz="quarter" idx="10"/>
          </p:nvPr>
        </p:nvSpPr>
        <p:spPr/>
        <p:txBody>
          <a:bodyPr/>
          <a:lstStyle/>
          <a:p>
            <a:fld id="{2431FC5D-128A-1244-8646-24DEC241ECAE}" type="slidenum">
              <a:rPr lang="en-US" smtClean="0"/>
              <a:t>3</a:t>
            </a:fld>
            <a:endParaRPr lang="en-US"/>
          </a:p>
        </p:txBody>
      </p:sp>
    </p:spTree>
    <p:extLst>
      <p:ext uri="{BB962C8B-B14F-4D97-AF65-F5344CB8AC3E}">
        <p14:creationId xmlns:p14="http://schemas.microsoft.com/office/powerpoint/2010/main" val="145747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Johns Hopkins and EHP understand the new post Covid world and the new ways of how health care needs to be delivered and are glad to have a strong Telemedicine component to our plan. With EHP you have access to Johns Hopkins </a:t>
            </a:r>
            <a:r>
              <a:rPr lang="en-US" sz="1200" kern="1200" dirty="0" err="1" smtClean="0">
                <a:solidFill>
                  <a:schemeClr val="tx1"/>
                </a:solidFill>
                <a:effectLst/>
                <a:latin typeface="+mn-lt"/>
                <a:ea typeface="+mn-ea"/>
                <a:cs typeface="+mn-cs"/>
              </a:rPr>
              <a:t>OnDemand</a:t>
            </a:r>
            <a:r>
              <a:rPr lang="en-US" sz="1200" kern="1200" dirty="0" smtClean="0">
                <a:solidFill>
                  <a:schemeClr val="tx1"/>
                </a:solidFill>
                <a:effectLst/>
                <a:latin typeface="+mn-lt"/>
                <a:ea typeface="+mn-ea"/>
                <a:cs typeface="+mn-cs"/>
              </a:rPr>
              <a:t> Virtual Care in which you can see a </a:t>
            </a:r>
            <a:r>
              <a:rPr lang="en-US" sz="1200" kern="1200" dirty="0" err="1" smtClean="0">
                <a:solidFill>
                  <a:schemeClr val="tx1"/>
                </a:solidFill>
                <a:effectLst/>
                <a:latin typeface="+mn-lt"/>
                <a:ea typeface="+mn-ea"/>
                <a:cs typeface="+mn-cs"/>
              </a:rPr>
              <a:t>Teladoc</a:t>
            </a:r>
            <a:r>
              <a:rPr lang="en-US" sz="1200" kern="1200" dirty="0" smtClean="0">
                <a:solidFill>
                  <a:schemeClr val="tx1"/>
                </a:solidFill>
                <a:effectLst/>
                <a:latin typeface="+mn-lt"/>
                <a:ea typeface="+mn-ea"/>
                <a:cs typeface="+mn-cs"/>
              </a:rPr>
              <a:t> or Johns Hopkins doctor over your phone, tablet or computer screen that has no cost to you. This service is designed for those minor but urgent care concerns such as those listed.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 top of this we have also seen the rise of medical messaging with providers through email and the need to support the great research and answers providers give you our members and designed a new benefit that is easy to understand. If your question requires the provider to do significant research or explanation they will now bill EHP and you will have small and consistent $5 co-pay and EHP takes care of the rest.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also proud to cover all virtual care at the same level as in person care so if you want to visit virtually with your trusted provider - we have you covered. </a:t>
            </a:r>
          </a:p>
          <a:p>
            <a:endParaRPr lang="en-US" dirty="0"/>
          </a:p>
        </p:txBody>
      </p:sp>
      <p:sp>
        <p:nvSpPr>
          <p:cNvPr id="4" name="Slide Number Placeholder 3"/>
          <p:cNvSpPr>
            <a:spLocks noGrp="1"/>
          </p:cNvSpPr>
          <p:nvPr>
            <p:ph type="sldNum" sz="quarter" idx="10"/>
          </p:nvPr>
        </p:nvSpPr>
        <p:spPr/>
        <p:txBody>
          <a:bodyPr/>
          <a:lstStyle/>
          <a:p>
            <a:fld id="{2431FC5D-128A-1244-8646-24DEC241ECAE}" type="slidenum">
              <a:rPr lang="en-US" smtClean="0"/>
              <a:t>4</a:t>
            </a:fld>
            <a:endParaRPr lang="en-US"/>
          </a:p>
        </p:txBody>
      </p:sp>
    </p:spTree>
    <p:extLst>
      <p:ext uri="{BB962C8B-B14F-4D97-AF65-F5344CB8AC3E}">
        <p14:creationId xmlns:p14="http://schemas.microsoft.com/office/powerpoint/2010/main" val="268879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Johns Hopkins plans also include prescription coverage through Caremark and you can review the valuable information at EHP.org as well as find all the participating pharmacies online. I want to highlight 3 great benefits to our prescription plans- </a:t>
            </a:r>
          </a:p>
          <a:p>
            <a:pPr lvl="1"/>
            <a:r>
              <a:rPr lang="en-US" sz="1200" kern="1200" dirty="0" smtClean="0">
                <a:solidFill>
                  <a:schemeClr val="tx1"/>
                </a:solidFill>
                <a:effectLst/>
                <a:latin typeface="+mn-lt"/>
                <a:ea typeface="+mn-ea"/>
                <a:cs typeface="+mn-cs"/>
              </a:rPr>
              <a:t>We offer a No-Pay Copay program through our Care Management department for asthma and diabetes – if you complete the course work for these conditions certain medications used to manage those conditions will be free – please call the number listed to learn more</a:t>
            </a:r>
          </a:p>
          <a:p>
            <a:pPr lvl="0"/>
            <a:r>
              <a:rPr lang="en-US" sz="1200" kern="1200" dirty="0" smtClean="0">
                <a:solidFill>
                  <a:schemeClr val="tx1"/>
                </a:solidFill>
                <a:effectLst/>
                <a:latin typeface="+mn-lt"/>
                <a:ea typeface="+mn-ea"/>
                <a:cs typeface="+mn-cs"/>
              </a:rPr>
              <a:t>Two new programs this year are Cost Saver and </a:t>
            </a:r>
            <a:r>
              <a:rPr lang="en-US" sz="1200" kern="1200" dirty="0" err="1" smtClean="0">
                <a:solidFill>
                  <a:schemeClr val="tx1"/>
                </a:solidFill>
                <a:effectLst/>
                <a:latin typeface="+mn-lt"/>
                <a:ea typeface="+mn-ea"/>
                <a:cs typeface="+mn-cs"/>
              </a:rPr>
              <a:t>PrudentRX</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Cost Saver is a new partnership with </a:t>
            </a:r>
            <a:r>
              <a:rPr lang="en-US" sz="1200" kern="1200" dirty="0" err="1" smtClean="0">
                <a:solidFill>
                  <a:schemeClr val="tx1"/>
                </a:solidFill>
                <a:effectLst/>
                <a:latin typeface="+mn-lt"/>
                <a:ea typeface="+mn-ea"/>
                <a:cs typeface="+mn-cs"/>
              </a:rPr>
              <a:t>GoodRx</a:t>
            </a:r>
            <a:r>
              <a:rPr lang="en-US" sz="1200" kern="1200" dirty="0" smtClean="0">
                <a:solidFill>
                  <a:schemeClr val="tx1"/>
                </a:solidFill>
                <a:effectLst/>
                <a:latin typeface="+mn-lt"/>
                <a:ea typeface="+mn-ea"/>
                <a:cs typeface="+mn-cs"/>
              </a:rPr>
              <a:t> where our members will get the </a:t>
            </a:r>
            <a:r>
              <a:rPr lang="en-US" sz="1200" kern="1200" dirty="0" err="1" smtClean="0">
                <a:solidFill>
                  <a:schemeClr val="tx1"/>
                </a:solidFill>
                <a:effectLst/>
                <a:latin typeface="+mn-lt"/>
                <a:ea typeface="+mn-ea"/>
                <a:cs typeface="+mn-cs"/>
              </a:rPr>
              <a:t>GoodRx</a:t>
            </a:r>
            <a:r>
              <a:rPr lang="en-US" sz="1200" kern="1200" dirty="0" smtClean="0">
                <a:solidFill>
                  <a:schemeClr val="tx1"/>
                </a:solidFill>
                <a:effectLst/>
                <a:latin typeface="+mn-lt"/>
                <a:ea typeface="+mn-ea"/>
                <a:cs typeface="+mn-cs"/>
              </a:rPr>
              <a:t> pricing for non-specialty generic drugs at the point of service at a </a:t>
            </a:r>
            <a:r>
              <a:rPr lang="en-US" sz="1200" kern="1200" dirty="0" err="1" smtClean="0">
                <a:solidFill>
                  <a:schemeClr val="tx1"/>
                </a:solidFill>
                <a:effectLst/>
                <a:latin typeface="+mn-lt"/>
                <a:ea typeface="+mn-ea"/>
                <a:cs typeface="+mn-cs"/>
              </a:rPr>
              <a:t>GoodRX</a:t>
            </a:r>
            <a:r>
              <a:rPr lang="en-US" sz="1200" kern="1200" dirty="0" smtClean="0">
                <a:solidFill>
                  <a:schemeClr val="tx1"/>
                </a:solidFill>
                <a:effectLst/>
                <a:latin typeface="+mn-lt"/>
                <a:ea typeface="+mn-ea"/>
                <a:cs typeface="+mn-cs"/>
              </a:rPr>
              <a:t> pharmacy. The great part is there is nothing for you to do to take advantage of this – if the pharmacy you go to happens to be </a:t>
            </a:r>
            <a:r>
              <a:rPr lang="en-US" sz="1200" kern="1200" dirty="0" err="1" smtClean="0">
                <a:solidFill>
                  <a:schemeClr val="tx1"/>
                </a:solidFill>
                <a:effectLst/>
                <a:latin typeface="+mn-lt"/>
                <a:ea typeface="+mn-ea"/>
                <a:cs typeface="+mn-cs"/>
              </a:rPr>
              <a:t>GoodRX</a:t>
            </a:r>
            <a:r>
              <a:rPr lang="en-US" sz="1200" kern="1200" dirty="0" smtClean="0">
                <a:solidFill>
                  <a:schemeClr val="tx1"/>
                </a:solidFill>
                <a:effectLst/>
                <a:latin typeface="+mn-lt"/>
                <a:ea typeface="+mn-ea"/>
                <a:cs typeface="+mn-cs"/>
              </a:rPr>
              <a:t> pharmacy you will get the discount instantly or you can plan ahead by finding participating pharmacies at GoodRx.com</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other new program is PrudentRx – this is fantastic program in which our members can receive their high cost specialty medication for Free. That’s right ZERO Dollars.  Caremark will be reaching to those members who are eligible for this program to get you set up for this benefit once you are prescribed one of the drugs on the list for this program, these drugs are listed at EHP.org. </a:t>
            </a:r>
          </a:p>
          <a:p>
            <a:pPr lvl="2"/>
            <a:r>
              <a:rPr lang="en-US" sz="1200" kern="1200" dirty="0" smtClean="0">
                <a:solidFill>
                  <a:schemeClr val="tx1"/>
                </a:solidFill>
                <a:effectLst/>
                <a:latin typeface="+mn-lt"/>
                <a:ea typeface="+mn-ea"/>
                <a:cs typeface="+mn-cs"/>
              </a:rPr>
              <a:t>If you do not participate in the PrudentRx and your drugs are on that specialty list you will pay 30% of the cost of your drugs so please sign up and save your self money.  </a:t>
            </a:r>
          </a:p>
          <a:p>
            <a:pPr lvl="2"/>
            <a:r>
              <a:rPr lang="en-US" sz="1200" kern="1200" dirty="0" smtClean="0">
                <a:solidFill>
                  <a:schemeClr val="tx1"/>
                </a:solidFill>
                <a:effectLst/>
                <a:latin typeface="+mn-lt"/>
                <a:ea typeface="+mn-ea"/>
                <a:cs typeface="+mn-cs"/>
              </a:rPr>
              <a:t>If your drugs are not on this list and you are not contacted your drugs are not considered specialty drugs by EHP and will flow through the routine drug pricing. </a:t>
            </a:r>
          </a:p>
          <a:p>
            <a:endParaRPr lang="en-US" dirty="0"/>
          </a:p>
        </p:txBody>
      </p:sp>
      <p:sp>
        <p:nvSpPr>
          <p:cNvPr id="4" name="Slide Number Placeholder 3"/>
          <p:cNvSpPr>
            <a:spLocks noGrp="1"/>
          </p:cNvSpPr>
          <p:nvPr>
            <p:ph type="sldNum" sz="quarter" idx="10"/>
          </p:nvPr>
        </p:nvSpPr>
        <p:spPr/>
        <p:txBody>
          <a:bodyPr/>
          <a:lstStyle/>
          <a:p>
            <a:fld id="{2431FC5D-128A-1244-8646-24DEC241ECAE}" type="slidenum">
              <a:rPr lang="en-US" smtClean="0"/>
              <a:t>5</a:t>
            </a:fld>
            <a:endParaRPr lang="en-US"/>
          </a:p>
        </p:txBody>
      </p:sp>
    </p:spTree>
    <p:extLst>
      <p:ext uri="{BB962C8B-B14F-4D97-AF65-F5344CB8AC3E}">
        <p14:creationId xmlns:p14="http://schemas.microsoft.com/office/powerpoint/2010/main" val="251286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plan perks EHP has offered to you are back for another year in Dinnertime, Burn Along and our Blood Pressure cuff program.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Dinner time allows you to manage you or your family’s meal planning and recipes for many eating styles like vegetarian to Mediterranean – simply log on and explore – this a service paid 100% for you by EHP. </a:t>
            </a:r>
          </a:p>
          <a:p>
            <a:pPr lvl="0"/>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BurnAlong</a:t>
            </a:r>
            <a:r>
              <a:rPr lang="en-US" sz="1200" kern="1200" dirty="0" smtClean="0">
                <a:solidFill>
                  <a:schemeClr val="tx1"/>
                </a:solidFill>
                <a:effectLst/>
                <a:latin typeface="+mn-lt"/>
                <a:ea typeface="+mn-ea"/>
                <a:cs typeface="+mn-cs"/>
              </a:rPr>
              <a:t> is a fitness program designed to help you get active with over 1,000 online classes to choose from and EHP helps you get a discounted membership.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know heart health is extremely important to overall health and have a Blood Pressure Cuff program to get you a cuff to help you monitor your heart at a reduced cost.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Please log onto </a:t>
            </a:r>
            <a:r>
              <a:rPr lang="en-US" sz="1200" kern="1200" dirty="0" err="1" smtClean="0">
                <a:solidFill>
                  <a:schemeClr val="tx1"/>
                </a:solidFill>
                <a:effectLst/>
                <a:latin typeface="+mn-lt"/>
                <a:ea typeface="+mn-ea"/>
                <a:cs typeface="+mn-cs"/>
              </a:rPr>
              <a:t>EHP.Org</a:t>
            </a:r>
            <a:r>
              <a:rPr lang="en-US" sz="1200" kern="1200" dirty="0" smtClean="0">
                <a:solidFill>
                  <a:schemeClr val="tx1"/>
                </a:solidFill>
                <a:effectLst/>
                <a:latin typeface="+mn-lt"/>
                <a:ea typeface="+mn-ea"/>
                <a:cs typeface="+mn-cs"/>
              </a:rPr>
              <a:t> to learn about all these great plan perks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Leigh will share with you our great Care Management programs - Leigh</a:t>
            </a:r>
          </a:p>
          <a:p>
            <a:endParaRPr lang="en-US" dirty="0"/>
          </a:p>
        </p:txBody>
      </p:sp>
      <p:sp>
        <p:nvSpPr>
          <p:cNvPr id="4" name="Slide Number Placeholder 3"/>
          <p:cNvSpPr>
            <a:spLocks noGrp="1"/>
          </p:cNvSpPr>
          <p:nvPr>
            <p:ph type="sldNum" sz="quarter" idx="10"/>
          </p:nvPr>
        </p:nvSpPr>
        <p:spPr/>
        <p:txBody>
          <a:bodyPr/>
          <a:lstStyle/>
          <a:p>
            <a:fld id="{2431FC5D-128A-1244-8646-24DEC241ECAE}" type="slidenum">
              <a:rPr lang="en-US" smtClean="0"/>
              <a:t>6</a:t>
            </a:fld>
            <a:endParaRPr lang="en-US"/>
          </a:p>
        </p:txBody>
      </p:sp>
    </p:spTree>
    <p:extLst>
      <p:ext uri="{BB962C8B-B14F-4D97-AF65-F5344CB8AC3E}">
        <p14:creationId xmlns:p14="http://schemas.microsoft.com/office/powerpoint/2010/main" val="652366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D47E48-734B-DF21-F40B-EB79A2F03BCA}"/>
              </a:ext>
            </a:extLst>
          </p:cNvPr>
          <p:cNvPicPr>
            <a:picLocks noChangeAspect="1"/>
          </p:cNvPicPr>
          <p:nvPr userDrawn="1"/>
        </p:nvPicPr>
        <p:blipFill>
          <a:blip r:embed="rId2"/>
          <a:stretch>
            <a:fillRect/>
          </a:stretch>
        </p:blipFill>
        <p:spPr>
          <a:xfrm>
            <a:off x="0" y="5820955"/>
            <a:ext cx="10058400" cy="1135626"/>
          </a:xfrm>
          <a:prstGeom prst="rect">
            <a:avLst/>
          </a:prstGeom>
        </p:spPr>
      </p:pic>
      <p:sp>
        <p:nvSpPr>
          <p:cNvPr id="3" name="Subtitle 2">
            <a:extLst>
              <a:ext uri="{FF2B5EF4-FFF2-40B4-BE49-F238E27FC236}">
                <a16:creationId xmlns:a16="http://schemas.microsoft.com/office/drawing/2014/main" id="{E8496E78-A59C-6B46-957C-2AAED916FC34}"/>
              </a:ext>
            </a:extLst>
          </p:cNvPr>
          <p:cNvSpPr>
            <a:spLocks noGrp="1"/>
          </p:cNvSpPr>
          <p:nvPr>
            <p:ph type="subTitle" idx="1" hasCustomPrompt="1"/>
          </p:nvPr>
        </p:nvSpPr>
        <p:spPr>
          <a:xfrm>
            <a:off x="324854" y="3189813"/>
            <a:ext cx="9408693" cy="982091"/>
          </a:xfrm>
        </p:spPr>
        <p:txBody>
          <a:bodyPr>
            <a:normAutofit/>
          </a:bodyPr>
          <a:lstStyle>
            <a:lvl1pPr marL="0" indent="0" algn="l">
              <a:buNone/>
              <a:defRPr sz="2400">
                <a:solidFill>
                  <a:schemeClr val="tx1"/>
                </a:solidFill>
                <a:latin typeface="Gill Sans MT" panose="020B0502020104020203" pitchFamily="34" charset="77"/>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Click to edit master subtitle style</a:t>
            </a:r>
          </a:p>
        </p:txBody>
      </p:sp>
      <p:sp>
        <p:nvSpPr>
          <p:cNvPr id="6" name="Subtitle 2">
            <a:extLst>
              <a:ext uri="{FF2B5EF4-FFF2-40B4-BE49-F238E27FC236}">
                <a16:creationId xmlns:a16="http://schemas.microsoft.com/office/drawing/2014/main" id="{3D98BD55-45BF-917C-3A88-D615222699DD}"/>
              </a:ext>
            </a:extLst>
          </p:cNvPr>
          <p:cNvSpPr txBox="1">
            <a:spLocks/>
          </p:cNvSpPr>
          <p:nvPr userDrawn="1"/>
        </p:nvSpPr>
        <p:spPr>
          <a:xfrm>
            <a:off x="323246" y="6349990"/>
            <a:ext cx="9408693" cy="982091"/>
          </a:xfrm>
          <a:prstGeom prst="rect">
            <a:avLst/>
          </a:prstGeom>
        </p:spPr>
        <p:txBody>
          <a:bodyPr vert="horz" lIns="0" tIns="0" rIns="0" bIns="0" rtlCol="0">
            <a:normAutofit/>
          </a:bodyPr>
          <a:lstStyle>
            <a:lvl1pPr marL="0" indent="0" algn="l" defTabSz="1005840" rtl="0" eaLnBrk="1" latinLnBrk="0" hangingPunct="1">
              <a:lnSpc>
                <a:spcPct val="90000"/>
              </a:lnSpc>
              <a:spcBef>
                <a:spcPts val="1100"/>
              </a:spcBef>
              <a:buClr>
                <a:srgbClr val="043673"/>
              </a:buClr>
              <a:buFont typeface="Arial" panose="020B0604020202020204" pitchFamily="34" charset="0"/>
              <a:buNone/>
              <a:defRPr sz="2400" b="0" i="0" kern="1200">
                <a:solidFill>
                  <a:srgbClr val="043673"/>
                </a:solidFill>
                <a:latin typeface="Gill Sans MT" panose="020B0502020104020203" pitchFamily="34" charset="77"/>
                <a:ea typeface="+mn-ea"/>
                <a:cs typeface="+mn-cs"/>
              </a:defRPr>
            </a:lvl1pPr>
            <a:lvl2pPr marL="377190" indent="0" algn="ctr" defTabSz="1005840" rtl="0" eaLnBrk="1" latinLnBrk="0" hangingPunct="1">
              <a:lnSpc>
                <a:spcPct val="90000"/>
              </a:lnSpc>
              <a:spcBef>
                <a:spcPts val="550"/>
              </a:spcBef>
              <a:buClr>
                <a:srgbClr val="043673"/>
              </a:buClr>
              <a:buFont typeface="Arial" panose="020B0604020202020204" pitchFamily="34" charset="0"/>
              <a:buNone/>
              <a:defRPr sz="1650" b="0" i="0" kern="1200">
                <a:solidFill>
                  <a:schemeClr val="tx1"/>
                </a:solidFill>
                <a:latin typeface="Gill Sans MT" panose="020B0502020104020203" pitchFamily="34" charset="77"/>
                <a:ea typeface="+mn-ea"/>
                <a:cs typeface="+mn-cs"/>
              </a:defRPr>
            </a:lvl2pPr>
            <a:lvl3pPr marL="754380" indent="0" algn="ctr" defTabSz="1005840" rtl="0" eaLnBrk="1" latinLnBrk="0" hangingPunct="1">
              <a:lnSpc>
                <a:spcPct val="90000"/>
              </a:lnSpc>
              <a:spcBef>
                <a:spcPts val="550"/>
              </a:spcBef>
              <a:buClr>
                <a:srgbClr val="043673"/>
              </a:buClr>
              <a:buFont typeface="Arial" panose="020B0604020202020204" pitchFamily="34" charset="0"/>
              <a:buNone/>
              <a:defRPr sz="1485" b="0" i="0" kern="1200">
                <a:solidFill>
                  <a:schemeClr val="tx1"/>
                </a:solidFill>
                <a:latin typeface="Gill Sans MT" panose="020B0502020104020203" pitchFamily="34" charset="77"/>
                <a:ea typeface="+mn-ea"/>
                <a:cs typeface="+mn-cs"/>
              </a:defRPr>
            </a:lvl3pPr>
            <a:lvl4pPr marL="1131570" indent="0" algn="ctr" defTabSz="1005840" rtl="0" eaLnBrk="1" latinLnBrk="0" hangingPunct="1">
              <a:lnSpc>
                <a:spcPct val="90000"/>
              </a:lnSpc>
              <a:spcBef>
                <a:spcPts val="550"/>
              </a:spcBef>
              <a:buClr>
                <a:srgbClr val="043673"/>
              </a:buClr>
              <a:buFont typeface="Arial" panose="020B0604020202020204" pitchFamily="34" charset="0"/>
              <a:buNone/>
              <a:defRPr sz="1320" b="0" i="0" kern="1200">
                <a:solidFill>
                  <a:schemeClr val="tx1"/>
                </a:solidFill>
                <a:latin typeface="Gill Sans MT" panose="020B0502020104020203" pitchFamily="34" charset="77"/>
                <a:ea typeface="+mn-ea"/>
                <a:cs typeface="+mn-cs"/>
              </a:defRPr>
            </a:lvl4pPr>
            <a:lvl5pPr marL="1508760" indent="0" algn="ctr" defTabSz="1005840" rtl="0" eaLnBrk="1" latinLnBrk="0" hangingPunct="1">
              <a:lnSpc>
                <a:spcPct val="90000"/>
              </a:lnSpc>
              <a:spcBef>
                <a:spcPts val="550"/>
              </a:spcBef>
              <a:buClr>
                <a:srgbClr val="043673"/>
              </a:buClr>
              <a:buFont typeface="Arial" panose="020B0604020202020204" pitchFamily="34" charset="0"/>
              <a:buNone/>
              <a:defRPr sz="1320" b="0" i="0" kern="1200">
                <a:solidFill>
                  <a:schemeClr val="tx1"/>
                </a:solidFill>
                <a:latin typeface="Gill Sans MT" panose="020B0502020104020203" pitchFamily="34" charset="77"/>
                <a:ea typeface="+mn-ea"/>
                <a:cs typeface="+mn-cs"/>
              </a:defRPr>
            </a:lvl5pPr>
            <a:lvl6pPr marL="188595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6pPr>
            <a:lvl7pPr marL="226314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7pPr>
            <a:lvl8pPr marL="264033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8pPr>
            <a:lvl9pPr marL="301752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9pPr>
          </a:lstStyle>
          <a:p>
            <a:endParaRPr lang="en-US" dirty="0">
              <a:solidFill>
                <a:schemeClr val="bg1"/>
              </a:solidFill>
            </a:endParaRPr>
          </a:p>
        </p:txBody>
      </p:sp>
      <p:sp>
        <p:nvSpPr>
          <p:cNvPr id="8" name="Date Placeholder 3">
            <a:extLst>
              <a:ext uri="{FF2B5EF4-FFF2-40B4-BE49-F238E27FC236}">
                <a16:creationId xmlns:a16="http://schemas.microsoft.com/office/drawing/2014/main" id="{A8043F1F-1A44-284C-B98C-28865FDDD3E6}"/>
              </a:ext>
            </a:extLst>
          </p:cNvPr>
          <p:cNvSpPr>
            <a:spLocks noGrp="1"/>
          </p:cNvSpPr>
          <p:nvPr>
            <p:ph type="dt" sz="half" idx="10"/>
          </p:nvPr>
        </p:nvSpPr>
        <p:spPr>
          <a:xfrm>
            <a:off x="262862" y="7264339"/>
            <a:ext cx="2497416" cy="413808"/>
          </a:xfrm>
          <a:prstGeom prst="rect">
            <a:avLst/>
          </a:prstGeom>
        </p:spPr>
        <p:txBody>
          <a:bodyPr/>
          <a:lstStyle>
            <a:lvl1pPr>
              <a:defRPr sz="1400">
                <a:solidFill>
                  <a:schemeClr val="tx1"/>
                </a:solidFill>
              </a:defRPr>
            </a:lvl1pPr>
          </a:lstStyle>
          <a:p>
            <a:fld id="{FBEE9B9C-86C9-4A1D-9FC7-946F055F473C}" type="datetime4">
              <a:rPr lang="en-US" smtClean="0"/>
              <a:pPr/>
              <a:t>October 23, 2023</a:t>
            </a:fld>
            <a:endParaRPr lang="en-US" dirty="0"/>
          </a:p>
        </p:txBody>
      </p:sp>
      <p:sp>
        <p:nvSpPr>
          <p:cNvPr id="10" name="Subtitle 2">
            <a:extLst>
              <a:ext uri="{FF2B5EF4-FFF2-40B4-BE49-F238E27FC236}">
                <a16:creationId xmlns:a16="http://schemas.microsoft.com/office/drawing/2014/main" id="{3D98BD55-45BF-917C-3A88-D615222699DD}"/>
              </a:ext>
            </a:extLst>
          </p:cNvPr>
          <p:cNvSpPr txBox="1">
            <a:spLocks/>
          </p:cNvSpPr>
          <p:nvPr userDrawn="1"/>
        </p:nvSpPr>
        <p:spPr>
          <a:xfrm>
            <a:off x="324854" y="6345676"/>
            <a:ext cx="9469077" cy="982091"/>
          </a:xfrm>
          <a:prstGeom prst="rect">
            <a:avLst/>
          </a:prstGeom>
        </p:spPr>
        <p:txBody>
          <a:bodyPr vert="horz" lIns="0" tIns="0" rIns="0" bIns="0" rtlCol="0">
            <a:normAutofit/>
          </a:bodyPr>
          <a:lstStyle>
            <a:lvl1pPr marL="0" indent="0" algn="l" defTabSz="1005840" rtl="0" eaLnBrk="1" latinLnBrk="0" hangingPunct="1">
              <a:lnSpc>
                <a:spcPct val="90000"/>
              </a:lnSpc>
              <a:spcBef>
                <a:spcPts val="1100"/>
              </a:spcBef>
              <a:buClr>
                <a:srgbClr val="043673"/>
              </a:buClr>
              <a:buFont typeface="Arial" panose="020B0604020202020204" pitchFamily="34" charset="0"/>
              <a:buNone/>
              <a:defRPr sz="2400" b="0" i="0" kern="1200">
                <a:solidFill>
                  <a:srgbClr val="043673"/>
                </a:solidFill>
                <a:latin typeface="Gill Sans MT" panose="020B0502020104020203" pitchFamily="34" charset="77"/>
                <a:ea typeface="+mn-ea"/>
                <a:cs typeface="+mn-cs"/>
              </a:defRPr>
            </a:lvl1pPr>
            <a:lvl2pPr marL="377190" indent="0" algn="ctr" defTabSz="1005840" rtl="0" eaLnBrk="1" latinLnBrk="0" hangingPunct="1">
              <a:lnSpc>
                <a:spcPct val="90000"/>
              </a:lnSpc>
              <a:spcBef>
                <a:spcPts val="550"/>
              </a:spcBef>
              <a:buClr>
                <a:srgbClr val="043673"/>
              </a:buClr>
              <a:buFont typeface="Arial" panose="020B0604020202020204" pitchFamily="34" charset="0"/>
              <a:buNone/>
              <a:defRPr sz="1650" b="0" i="0" kern="1200">
                <a:solidFill>
                  <a:schemeClr val="tx1"/>
                </a:solidFill>
                <a:latin typeface="Gill Sans MT" panose="020B0502020104020203" pitchFamily="34" charset="77"/>
                <a:ea typeface="+mn-ea"/>
                <a:cs typeface="+mn-cs"/>
              </a:defRPr>
            </a:lvl2pPr>
            <a:lvl3pPr marL="754380" indent="0" algn="ctr" defTabSz="1005840" rtl="0" eaLnBrk="1" latinLnBrk="0" hangingPunct="1">
              <a:lnSpc>
                <a:spcPct val="90000"/>
              </a:lnSpc>
              <a:spcBef>
                <a:spcPts val="550"/>
              </a:spcBef>
              <a:buClr>
                <a:srgbClr val="043673"/>
              </a:buClr>
              <a:buFont typeface="Arial" panose="020B0604020202020204" pitchFamily="34" charset="0"/>
              <a:buNone/>
              <a:defRPr sz="1485" b="0" i="0" kern="1200">
                <a:solidFill>
                  <a:schemeClr val="tx1"/>
                </a:solidFill>
                <a:latin typeface="Gill Sans MT" panose="020B0502020104020203" pitchFamily="34" charset="77"/>
                <a:ea typeface="+mn-ea"/>
                <a:cs typeface="+mn-cs"/>
              </a:defRPr>
            </a:lvl3pPr>
            <a:lvl4pPr marL="1131570" indent="0" algn="ctr" defTabSz="1005840" rtl="0" eaLnBrk="1" latinLnBrk="0" hangingPunct="1">
              <a:lnSpc>
                <a:spcPct val="90000"/>
              </a:lnSpc>
              <a:spcBef>
                <a:spcPts val="550"/>
              </a:spcBef>
              <a:buClr>
                <a:srgbClr val="043673"/>
              </a:buClr>
              <a:buFont typeface="Arial" panose="020B0604020202020204" pitchFamily="34" charset="0"/>
              <a:buNone/>
              <a:defRPr sz="1320" b="0" i="0" kern="1200">
                <a:solidFill>
                  <a:schemeClr val="tx1"/>
                </a:solidFill>
                <a:latin typeface="Gill Sans MT" panose="020B0502020104020203" pitchFamily="34" charset="77"/>
                <a:ea typeface="+mn-ea"/>
                <a:cs typeface="+mn-cs"/>
              </a:defRPr>
            </a:lvl4pPr>
            <a:lvl5pPr marL="1508760" indent="0" algn="ctr" defTabSz="1005840" rtl="0" eaLnBrk="1" latinLnBrk="0" hangingPunct="1">
              <a:lnSpc>
                <a:spcPct val="90000"/>
              </a:lnSpc>
              <a:spcBef>
                <a:spcPts val="550"/>
              </a:spcBef>
              <a:buClr>
                <a:srgbClr val="043673"/>
              </a:buClr>
              <a:buFont typeface="Arial" panose="020B0604020202020204" pitchFamily="34" charset="0"/>
              <a:buNone/>
              <a:defRPr sz="1320" b="0" i="0" kern="1200">
                <a:solidFill>
                  <a:schemeClr val="tx1"/>
                </a:solidFill>
                <a:latin typeface="Gill Sans MT" panose="020B0502020104020203" pitchFamily="34" charset="77"/>
                <a:ea typeface="+mn-ea"/>
                <a:cs typeface="+mn-cs"/>
              </a:defRPr>
            </a:lvl5pPr>
            <a:lvl6pPr marL="188595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6pPr>
            <a:lvl7pPr marL="226314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7pPr>
            <a:lvl8pPr marL="264033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8pPr>
            <a:lvl9pPr marL="301752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9pPr>
          </a:lstStyle>
          <a:p>
            <a:r>
              <a:rPr lang="en-US" sz="2400" dirty="0">
                <a:solidFill>
                  <a:schemeClr val="bg1"/>
                </a:solidFill>
              </a:rPr>
              <a:t>Employer Health Programs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2777490"/>
      </p:ext>
    </p:extLst>
  </p:cSld>
  <p:clrMapOvr>
    <a:masterClrMapping/>
  </p:clrMapOvr>
  <p:extLst mod="1">
    <p:ext uri="{DCECCB84-F9BA-43D5-87BE-67443E8EF086}">
      <p15:sldGuideLst xmlns:p15="http://schemas.microsoft.com/office/powerpoint/2012/main">
        <p15:guide id="1" orient="horz" pos="2448" userDrawn="1">
          <p15:clr>
            <a:srgbClr val="FBAE40"/>
          </p15:clr>
        </p15:guide>
        <p15:guide id="2" pos="1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336884" y="1469986"/>
            <a:ext cx="9396663" cy="5302731"/>
          </a:xfrm>
        </p:spPr>
        <p:txBody>
          <a:bodyPr vert="eaVert" tIns="0" bIns="0"/>
          <a:lstStyle/>
          <a:p>
            <a:pPr lvl="0"/>
            <a:r>
              <a:rPr lang="en-US" dirty="0"/>
              <a:t>Click to edit Master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29E941C3-4272-0049-B2CF-977CA107183E}"/>
              </a:ext>
            </a:extLst>
          </p:cNvPr>
          <p:cNvSpPr>
            <a:spLocks noGrp="1"/>
          </p:cNvSpPr>
          <p:nvPr>
            <p:ph type="title"/>
          </p:nvPr>
        </p:nvSpPr>
        <p:spPr>
          <a:xfrm>
            <a:off x="336884" y="389272"/>
            <a:ext cx="7140362" cy="1080714"/>
          </a:xfrm>
          <a:prstGeom prst="rect">
            <a:avLst/>
          </a:prstGeom>
        </p:spPr>
        <p:txBody>
          <a:bodyPr vert="horz" lIns="0" tIns="45720" rIns="0" bIns="45720" rtlCol="0" anchor="t">
            <a:normAutofit/>
          </a:bodyPr>
          <a:lstStyle/>
          <a:p>
            <a:r>
              <a:rPr lang="en-US" smtClean="0"/>
              <a:t>Click to edit Master title style</a:t>
            </a:r>
            <a:endParaRPr lang="en-US" dirty="0"/>
          </a:p>
        </p:txBody>
      </p:sp>
      <p:sp>
        <p:nvSpPr>
          <p:cNvPr id="5" name="Date Placeholder 3"/>
          <p:cNvSpPr>
            <a:spLocks noGrp="1"/>
          </p:cNvSpPr>
          <p:nvPr>
            <p:ph type="dt" sz="half" idx="2"/>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9608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8200" y="1179092"/>
            <a:ext cx="1263315" cy="5640990"/>
          </a:xfrm>
        </p:spPr>
        <p:txBody>
          <a:bodyPr vert="eaVert" lIns="0" tIns="0" rIns="0" bIns="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49341" y="1179092"/>
            <a:ext cx="7981600" cy="5640989"/>
          </a:xfrm>
        </p:spPr>
        <p:txBody>
          <a:bodyPr vert="eaVert" t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2"/>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233484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2">
    <p:spTree>
      <p:nvGrpSpPr>
        <p:cNvPr id="1" name=""/>
        <p:cNvGrpSpPr/>
        <p:nvPr/>
      </p:nvGrpSpPr>
      <p:grpSpPr>
        <a:xfrm>
          <a:off x="0" y="0"/>
          <a:ext cx="0" cy="0"/>
          <a:chOff x="0" y="0"/>
          <a:chExt cx="0" cy="0"/>
        </a:xfrm>
      </p:grpSpPr>
      <p:sp>
        <p:nvSpPr>
          <p:cNvPr id="2" name="Title 1"/>
          <p:cNvSpPr>
            <a:spLocks noGrp="1"/>
          </p:cNvSpPr>
          <p:nvPr>
            <p:ph type="ctrTitle"/>
          </p:nvPr>
        </p:nvSpPr>
        <p:spPr>
          <a:xfrm>
            <a:off x="324853" y="2755232"/>
            <a:ext cx="9408694" cy="1222726"/>
          </a:xfrm>
        </p:spPr>
        <p:txBody>
          <a:bodyPr lIns="0" anchor="t">
            <a:normAutofit/>
          </a:bodyPr>
          <a:lstStyle>
            <a:lvl1pPr algn="l">
              <a:defRPr sz="5000" b="0" i="0">
                <a:solidFill>
                  <a:srgbClr val="043673"/>
                </a:solidFill>
                <a:latin typeface="Gill Sans MT" panose="020B0502020104020203" pitchFamily="34" charset="77"/>
              </a:defRPr>
            </a:lvl1pPr>
          </a:lstStyle>
          <a:p>
            <a:r>
              <a:rPr lang="en-US" smtClean="0"/>
              <a:t>Click to edit Master title style</a:t>
            </a:r>
            <a:endParaRPr lang="en-US" dirty="0"/>
          </a:p>
        </p:txBody>
      </p:sp>
      <p:sp>
        <p:nvSpPr>
          <p:cNvPr id="3" name="Subtitle 2"/>
          <p:cNvSpPr>
            <a:spLocks noGrp="1"/>
          </p:cNvSpPr>
          <p:nvPr>
            <p:ph type="subTitle" idx="1"/>
          </p:nvPr>
        </p:nvSpPr>
        <p:spPr>
          <a:xfrm>
            <a:off x="324852" y="4012860"/>
            <a:ext cx="9408694" cy="826574"/>
          </a:xfrm>
        </p:spPr>
        <p:txBody>
          <a:bodyPr>
            <a:normAutofit/>
          </a:bodyPr>
          <a:lstStyle>
            <a:lvl1pPr marL="0" indent="0" algn="l">
              <a:buNone/>
              <a:defRPr sz="2400" b="0" i="0">
                <a:solidFill>
                  <a:schemeClr val="tx1"/>
                </a:solidFill>
                <a:latin typeface="Gill Sans MT" panose="020B0502020104020203" pitchFamily="34" charset="77"/>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8" name="Rectangle 7">
            <a:extLst>
              <a:ext uri="{FF2B5EF4-FFF2-40B4-BE49-F238E27FC236}">
                <a16:creationId xmlns:a16="http://schemas.microsoft.com/office/drawing/2014/main" id="{4B8A1535-E296-5340-B697-93D76AB8AD96}"/>
              </a:ext>
            </a:extLst>
          </p:cNvPr>
          <p:cNvSpPr/>
          <p:nvPr userDrawn="1"/>
        </p:nvSpPr>
        <p:spPr>
          <a:xfrm>
            <a:off x="0" y="6500388"/>
            <a:ext cx="10058400" cy="1296999"/>
          </a:xfrm>
          <a:prstGeom prst="rect">
            <a:avLst/>
          </a:prstGeom>
          <a:solidFill>
            <a:srgbClr val="04367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485" dirty="0"/>
          </a:p>
        </p:txBody>
      </p:sp>
    </p:spTree>
    <p:extLst>
      <p:ext uri="{BB962C8B-B14F-4D97-AF65-F5344CB8AC3E}">
        <p14:creationId xmlns:p14="http://schemas.microsoft.com/office/powerpoint/2010/main" val="22768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884" y="1507303"/>
            <a:ext cx="9396663" cy="4874305"/>
          </a:xfrm>
        </p:spPr>
        <p:txBody>
          <a:bodyPr/>
          <a:lstStyle>
            <a:lvl1pPr>
              <a:buClr>
                <a:srgbClr val="043673"/>
              </a:buClr>
              <a:defRPr/>
            </a:lvl1pPr>
            <a:lvl2pPr>
              <a:buClr>
                <a:srgbClr val="043673"/>
              </a:buClr>
              <a:defRPr lang="en-US" dirty="0" smtClean="0"/>
            </a:lvl2pPr>
            <a:lvl3pPr>
              <a:buClr>
                <a:srgbClr val="043673"/>
              </a:buClr>
              <a:defRPr/>
            </a:lvl3pPr>
            <a:lvl4pPr>
              <a:buClr>
                <a:srgbClr val="043673"/>
              </a:buClr>
              <a:defRPr/>
            </a:lvl4pPr>
            <a:lvl5pPr>
              <a:buClr>
                <a:srgbClr val="04367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a:extLst>
              <a:ext uri="{FF2B5EF4-FFF2-40B4-BE49-F238E27FC236}">
                <a16:creationId xmlns:a16="http://schemas.microsoft.com/office/drawing/2014/main" id="{91F32255-DEEE-244B-9F39-EBF6577DE649}"/>
              </a:ext>
            </a:extLst>
          </p:cNvPr>
          <p:cNvSpPr>
            <a:spLocks noGrp="1"/>
          </p:cNvSpPr>
          <p:nvPr>
            <p:ph type="title"/>
          </p:nvPr>
        </p:nvSpPr>
        <p:spPr>
          <a:xfrm>
            <a:off x="336884" y="389272"/>
            <a:ext cx="7140362" cy="1080714"/>
          </a:xfrm>
          <a:prstGeom prst="rect">
            <a:avLst/>
          </a:prstGeom>
        </p:spPr>
        <p:txBody>
          <a:bodyPr vert="horz" lIns="0" tIns="45720" rIns="0" bIns="45720" rtlCol="0" anchor="t">
            <a:normAutofit/>
          </a:bodyPr>
          <a:lstStyle/>
          <a:p>
            <a:r>
              <a:rPr lang="en-US" smtClean="0"/>
              <a:t>Click to edit Master title style</a:t>
            </a:r>
            <a:endParaRPr lang="en-US" dirty="0"/>
          </a:p>
        </p:txBody>
      </p:sp>
      <p:sp>
        <p:nvSpPr>
          <p:cNvPr id="5" name="Date Placeholder 3"/>
          <p:cNvSpPr>
            <a:spLocks noGrp="1"/>
          </p:cNvSpPr>
          <p:nvPr>
            <p:ph type="dt" sz="half" idx="2"/>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192755451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1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84" y="4042611"/>
            <a:ext cx="9396663" cy="935689"/>
          </a:xfrm>
        </p:spPr>
        <p:txBody>
          <a:bodyPr anchor="b">
            <a:normAutofit/>
          </a:bodyPr>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336884" y="5008886"/>
            <a:ext cx="9396663" cy="1700212"/>
          </a:xfrm>
        </p:spPr>
        <p:txBody>
          <a:bodyPr>
            <a:normAutofit/>
          </a:bodyPr>
          <a:lstStyle>
            <a:lvl1pPr marL="0" indent="0">
              <a:buNone/>
              <a:defRPr sz="240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2"/>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46644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6884" y="1512920"/>
            <a:ext cx="4629451" cy="50846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7338" y="1512920"/>
            <a:ext cx="4576209" cy="50846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a:extLst>
              <a:ext uri="{FF2B5EF4-FFF2-40B4-BE49-F238E27FC236}">
                <a16:creationId xmlns:a16="http://schemas.microsoft.com/office/drawing/2014/main" id="{C595FAFB-4DD6-E14A-AB6E-52FBD2381703}"/>
              </a:ext>
            </a:extLst>
          </p:cNvPr>
          <p:cNvSpPr>
            <a:spLocks noGrp="1"/>
          </p:cNvSpPr>
          <p:nvPr>
            <p:ph type="title"/>
          </p:nvPr>
        </p:nvSpPr>
        <p:spPr>
          <a:xfrm>
            <a:off x="336884" y="389272"/>
            <a:ext cx="7140362" cy="1080714"/>
          </a:xfrm>
          <a:prstGeom prst="rect">
            <a:avLst/>
          </a:prstGeom>
        </p:spPr>
        <p:txBody>
          <a:bodyPr vert="horz" lIns="0" tIns="45720" rIns="0" bIns="45720" rtlCol="0" anchor="t">
            <a:normAutofit/>
          </a:bodyPr>
          <a:lstStyle/>
          <a:p>
            <a:r>
              <a:rPr lang="en-US" smtClean="0"/>
              <a:t>Click to edit Master title style</a:t>
            </a:r>
            <a:endParaRPr lang="en-US" dirty="0"/>
          </a:p>
        </p:txBody>
      </p:sp>
      <p:sp>
        <p:nvSpPr>
          <p:cNvPr id="6" name="Date Placeholder 3"/>
          <p:cNvSpPr>
            <a:spLocks noGrp="1"/>
          </p:cNvSpPr>
          <p:nvPr>
            <p:ph type="dt" sz="half" idx="10"/>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156112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6884" y="1513607"/>
            <a:ext cx="4611116" cy="704005"/>
          </a:xfrm>
        </p:spPr>
        <p:txBody>
          <a:bodyPr anchor="b">
            <a:normAutofit/>
          </a:bodyPr>
          <a:lstStyle>
            <a:lvl1pPr marL="0" indent="0">
              <a:buNone/>
              <a:defRPr sz="260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4" name="Content Placeholder 3"/>
          <p:cNvSpPr>
            <a:spLocks noGrp="1"/>
          </p:cNvSpPr>
          <p:nvPr>
            <p:ph sz="half" idx="2"/>
          </p:nvPr>
        </p:nvSpPr>
        <p:spPr>
          <a:xfrm>
            <a:off x="324854" y="2378356"/>
            <a:ext cx="4611116" cy="4253936"/>
          </a:xfrm>
        </p:spPr>
        <p:txBody>
          <a:bodyPr/>
          <a:lstStyle>
            <a:lvl4pPr>
              <a:defRPr sz="1400"/>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5" y="1513609"/>
            <a:ext cx="4641481" cy="704004"/>
          </a:xfrm>
        </p:spPr>
        <p:txBody>
          <a:bodyPr anchor="b">
            <a:normAutofit/>
          </a:bodyPr>
          <a:lstStyle>
            <a:lvl1pPr marL="0" indent="0">
              <a:buNone/>
              <a:defRPr sz="260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6" name="Content Placeholder 5"/>
          <p:cNvSpPr>
            <a:spLocks noGrp="1"/>
          </p:cNvSpPr>
          <p:nvPr>
            <p:ph sz="quarter" idx="4"/>
          </p:nvPr>
        </p:nvSpPr>
        <p:spPr>
          <a:xfrm>
            <a:off x="5092066" y="2378356"/>
            <a:ext cx="4641480" cy="4253935"/>
          </a:xfrm>
        </p:spPr>
        <p:txBody>
          <a:bodyPr/>
          <a:lstStyle>
            <a:lvl4pPr>
              <a:defRPr sz="1400"/>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a:extLst>
              <a:ext uri="{FF2B5EF4-FFF2-40B4-BE49-F238E27FC236}">
                <a16:creationId xmlns:a16="http://schemas.microsoft.com/office/drawing/2014/main" id="{BCDC107E-C743-4C48-BAD3-CC78ADD28508}"/>
              </a:ext>
            </a:extLst>
          </p:cNvPr>
          <p:cNvSpPr>
            <a:spLocks noGrp="1"/>
          </p:cNvSpPr>
          <p:nvPr>
            <p:ph type="title"/>
          </p:nvPr>
        </p:nvSpPr>
        <p:spPr>
          <a:xfrm>
            <a:off x="336884" y="389272"/>
            <a:ext cx="7140362" cy="1080714"/>
          </a:xfrm>
          <a:prstGeom prst="rect">
            <a:avLst/>
          </a:prstGeom>
        </p:spPr>
        <p:txBody>
          <a:bodyPr vert="horz" lIns="0" tIns="45720" rIns="0" bIns="45720" rtlCol="0" anchor="t">
            <a:normAutofit/>
          </a:bodyPr>
          <a:lstStyle/>
          <a:p>
            <a:r>
              <a:rPr lang="en-US" smtClean="0"/>
              <a:t>Click to edit Master title style</a:t>
            </a:r>
            <a:endParaRPr lang="en-US" dirty="0"/>
          </a:p>
        </p:txBody>
      </p:sp>
      <p:sp>
        <p:nvSpPr>
          <p:cNvPr id="8" name="Date Placeholder 3"/>
          <p:cNvSpPr>
            <a:spLocks noGrp="1"/>
          </p:cNvSpPr>
          <p:nvPr>
            <p:ph type="dt" sz="half" idx="10"/>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411160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4ACE832-4F39-BB44-96E8-A1109281F858}"/>
              </a:ext>
            </a:extLst>
          </p:cNvPr>
          <p:cNvSpPr>
            <a:spLocks noGrp="1"/>
          </p:cNvSpPr>
          <p:nvPr>
            <p:ph type="title"/>
          </p:nvPr>
        </p:nvSpPr>
        <p:spPr>
          <a:xfrm>
            <a:off x="336884" y="389272"/>
            <a:ext cx="7140362" cy="1080714"/>
          </a:xfrm>
          <a:prstGeom prst="rect">
            <a:avLst/>
          </a:prstGeom>
        </p:spPr>
        <p:txBody>
          <a:bodyPr vert="horz" lIns="0" tIns="45720" rIns="0" bIns="45720" rtlCol="0" anchor="t">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18699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56375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8915" y="1094872"/>
            <a:ext cx="3597417" cy="890337"/>
          </a:xfrm>
        </p:spPr>
        <p:txBody>
          <a:bodyPr anchor="t">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288161" y="1094872"/>
            <a:ext cx="5445386" cy="5258893"/>
          </a:xfrm>
        </p:spPr>
        <p:txBody>
          <a:bodyPr/>
          <a:lstStyle>
            <a:lvl1pPr>
              <a:defRPr sz="2400"/>
            </a:lvl1pPr>
            <a:lvl2pPr>
              <a:defRPr sz="2000"/>
            </a:lvl2pPr>
            <a:lvl3pPr>
              <a:defRPr sz="1600"/>
            </a:lvl3pPr>
            <a:lvl4pPr>
              <a:defRPr sz="1400"/>
            </a:lvl4pPr>
            <a:lvl5pPr>
              <a:defRPr sz="1200"/>
            </a:lvl5pPr>
            <a:lvl6pPr>
              <a:defRPr sz="2200"/>
            </a:lvl6pPr>
            <a:lvl7pPr>
              <a:defRPr sz="2200"/>
            </a:lvl7pPr>
            <a:lvl8pPr>
              <a:defRPr sz="2200"/>
            </a:lvl8pPr>
            <a:lvl9pPr>
              <a:defRPr sz="2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8914" y="2053097"/>
            <a:ext cx="3597417" cy="4254367"/>
          </a:xfrm>
        </p:spPr>
        <p:txBody>
          <a:bodyPr>
            <a:normAutofit/>
          </a:bodyPr>
          <a:lstStyle>
            <a:lvl1pPr marL="0" indent="0">
              <a:buNone/>
              <a:defRPr sz="240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6" name="Date Placeholder 3"/>
          <p:cNvSpPr>
            <a:spLocks noGrp="1"/>
          </p:cNvSpPr>
          <p:nvPr>
            <p:ph type="dt" sz="half" idx="10"/>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2863156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6885" y="1118932"/>
            <a:ext cx="3597417" cy="996696"/>
          </a:xfrm>
        </p:spPr>
        <p:txBody>
          <a:bodyPr anchor="t">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8934"/>
            <a:ext cx="5457417" cy="5282957"/>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336885" y="2157608"/>
            <a:ext cx="3597417" cy="4186407"/>
          </a:xfrm>
        </p:spPr>
        <p:txBody>
          <a:bodyPr>
            <a:normAutofit/>
          </a:bodyPr>
          <a:lstStyle>
            <a:lvl1pPr marL="0" indent="0">
              <a:buNone/>
              <a:defRPr sz="240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6" name="Date Placeholder 3"/>
          <p:cNvSpPr>
            <a:spLocks noGrp="1"/>
          </p:cNvSpPr>
          <p:nvPr>
            <p:ph type="dt" sz="half" idx="10"/>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397279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884" y="389272"/>
            <a:ext cx="7140362" cy="1080714"/>
          </a:xfrm>
          <a:prstGeom prst="rect">
            <a:avLst/>
          </a:prstGeom>
        </p:spPr>
        <p:txBody>
          <a:bodyPr vert="horz" lIns="0" tIns="0" rIns="0" bIns="0" rtlCol="0" anchor="t">
            <a:normAutofit/>
          </a:bodyPr>
          <a:lstStyle/>
          <a:p>
            <a:endParaRPr lang="en-US" dirty="0"/>
          </a:p>
        </p:txBody>
      </p:sp>
      <p:sp>
        <p:nvSpPr>
          <p:cNvPr id="3" name="Text Placeholder 2"/>
          <p:cNvSpPr>
            <a:spLocks noGrp="1"/>
          </p:cNvSpPr>
          <p:nvPr>
            <p:ph type="body" idx="1"/>
          </p:nvPr>
        </p:nvSpPr>
        <p:spPr>
          <a:xfrm>
            <a:off x="336884" y="1516281"/>
            <a:ext cx="9396663" cy="5243334"/>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a:extLst>
              <a:ext uri="{FF2B5EF4-FFF2-40B4-BE49-F238E27FC236}">
                <a16:creationId xmlns:a16="http://schemas.microsoft.com/office/drawing/2014/main" id="{27F71DC8-C339-4A4D-9024-435D07206821}"/>
              </a:ext>
            </a:extLst>
          </p:cNvPr>
          <p:cNvSpPr/>
          <p:nvPr userDrawn="1"/>
        </p:nvSpPr>
        <p:spPr>
          <a:xfrm>
            <a:off x="0" y="6969572"/>
            <a:ext cx="10058400" cy="1113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485" dirty="0">
              <a:highlight>
                <a:srgbClr val="FFFF00"/>
              </a:highlight>
            </a:endParaRPr>
          </a:p>
        </p:txBody>
      </p:sp>
      <p:pic>
        <p:nvPicPr>
          <p:cNvPr id="10" name="Picture 9" descr="Text&#10;&#10;Description automatically generated">
            <a:extLst>
              <a:ext uri="{FF2B5EF4-FFF2-40B4-BE49-F238E27FC236}">
                <a16:creationId xmlns:a16="http://schemas.microsoft.com/office/drawing/2014/main" id="{F4EDA8C0-D29B-1ACD-5942-19BB70AA30C7}"/>
              </a:ext>
            </a:extLst>
          </p:cNvPr>
          <p:cNvPicPr>
            <a:picLocks noChangeAspect="1"/>
          </p:cNvPicPr>
          <p:nvPr userDrawn="1"/>
        </p:nvPicPr>
        <p:blipFill>
          <a:blip r:embed="rId14"/>
          <a:stretch>
            <a:fillRect/>
          </a:stretch>
        </p:blipFill>
        <p:spPr>
          <a:xfrm>
            <a:off x="7745328" y="7174990"/>
            <a:ext cx="2007469" cy="444682"/>
          </a:xfrm>
          <a:prstGeom prst="rect">
            <a:avLst/>
          </a:prstGeom>
        </p:spPr>
      </p:pic>
      <p:sp>
        <p:nvSpPr>
          <p:cNvPr id="9" name="Date Placeholder 3">
            <a:extLst>
              <a:ext uri="{FF2B5EF4-FFF2-40B4-BE49-F238E27FC236}">
                <a16:creationId xmlns:a16="http://schemas.microsoft.com/office/drawing/2014/main" id="{A8043F1F-1A44-284C-B98C-28865FDDD3E6}"/>
              </a:ext>
            </a:extLst>
          </p:cNvPr>
          <p:cNvSpPr>
            <a:spLocks noGrp="1"/>
          </p:cNvSpPr>
          <p:nvPr>
            <p:ph type="dt" sz="half" idx="2"/>
          </p:nvPr>
        </p:nvSpPr>
        <p:spPr>
          <a:xfrm>
            <a:off x="247364" y="7217845"/>
            <a:ext cx="2497416" cy="413808"/>
          </a:xfrm>
          <a:prstGeom prst="rect">
            <a:avLst/>
          </a:prstGeom>
        </p:spPr>
        <p:txBody>
          <a:bodyPr/>
          <a:lstStyle>
            <a:lvl1pPr>
              <a:defRPr sz="1400">
                <a:solidFill>
                  <a:schemeClr val="tx1"/>
                </a:solidFill>
              </a:defRPr>
            </a:lvl1pPr>
          </a:lstStyle>
          <a:p>
            <a:fld id="{82EBF240-A6A4-4792-91CB-7EC418E73C5C}" type="slidenum">
              <a:rPr lang="en-US" smtClean="0"/>
              <a:pPr/>
              <a:t>‹#›</a:t>
            </a:fld>
            <a:endParaRPr lang="en-US" dirty="0"/>
          </a:p>
        </p:txBody>
      </p:sp>
      <p:sp>
        <p:nvSpPr>
          <p:cNvPr id="8" name="TextBox 8">
            <a:extLst>
              <a:ext uri="{FF2B5EF4-FFF2-40B4-BE49-F238E27FC236}">
                <a16:creationId xmlns:a16="http://schemas.microsoft.com/office/drawing/2014/main" id="{FF97A51B-5ACA-47D8-B788-6BCC62B62674}"/>
              </a:ext>
            </a:extLst>
          </p:cNvPr>
          <p:cNvSpPr txBox="1"/>
          <p:nvPr userDrawn="1"/>
        </p:nvSpPr>
        <p:spPr>
          <a:xfrm>
            <a:off x="2744780" y="7243442"/>
            <a:ext cx="2568246"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400" dirty="0">
                <a:effectLst/>
                <a:latin typeface="+mj-lt"/>
                <a:ea typeface="Calibri" panose="020F0502020204030204" pitchFamily="34" charset="0"/>
                <a:cs typeface="Arial" panose="020B0604020202020204" pitchFamily="34" charset="0"/>
              </a:rPr>
              <a:t>Confidential – Internal Use Only</a:t>
            </a:r>
            <a:endParaRPr lang="en-US" dirty="0"/>
          </a:p>
        </p:txBody>
      </p:sp>
    </p:spTree>
    <p:extLst>
      <p:ext uri="{BB962C8B-B14F-4D97-AF65-F5344CB8AC3E}">
        <p14:creationId xmlns:p14="http://schemas.microsoft.com/office/powerpoint/2010/main" val="60810820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61" r:id="rId12"/>
  </p:sldLayoutIdLst>
  <p:hf hdr="0" ftr="0"/>
  <p:txStyles>
    <p:titleStyle>
      <a:lvl1pPr algn="l" defTabSz="1005840" rtl="0" eaLnBrk="1" latinLnBrk="0" hangingPunct="1">
        <a:lnSpc>
          <a:spcPct val="90000"/>
        </a:lnSpc>
        <a:spcBef>
          <a:spcPct val="0"/>
        </a:spcBef>
        <a:buNone/>
        <a:defRPr sz="3600" b="1" i="0" kern="1200">
          <a:solidFill>
            <a:srgbClr val="043673"/>
          </a:solidFill>
          <a:latin typeface="Gill Sans MT" panose="020B0502020104020203" pitchFamily="34" charset="77"/>
          <a:ea typeface="+mj-ea"/>
          <a:cs typeface="+mj-cs"/>
        </a:defRPr>
      </a:lvl1pPr>
    </p:titleStyle>
    <p:bodyStyle>
      <a:lvl1pPr marL="251460" indent="-251460" algn="l" defTabSz="1005840" rtl="0" eaLnBrk="1" latinLnBrk="0" hangingPunct="1">
        <a:lnSpc>
          <a:spcPct val="90000"/>
        </a:lnSpc>
        <a:spcBef>
          <a:spcPts val="1100"/>
        </a:spcBef>
        <a:buClr>
          <a:srgbClr val="043673"/>
        </a:buClr>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754380" indent="-251460" algn="l" defTabSz="1005840" rtl="0" eaLnBrk="1" latinLnBrk="0" hangingPunct="1">
        <a:lnSpc>
          <a:spcPct val="90000"/>
        </a:lnSpc>
        <a:spcBef>
          <a:spcPts val="550"/>
        </a:spcBef>
        <a:buClr>
          <a:srgbClr val="043673"/>
        </a:buClr>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2pPr>
      <a:lvl3pPr marL="1257300" indent="-251460" algn="l" defTabSz="1005840" rtl="0" eaLnBrk="1" latinLnBrk="0" hangingPunct="1">
        <a:lnSpc>
          <a:spcPct val="90000"/>
        </a:lnSpc>
        <a:spcBef>
          <a:spcPts val="550"/>
        </a:spcBef>
        <a:buClr>
          <a:srgbClr val="043673"/>
        </a:buClr>
        <a:buFont typeface="Arial" panose="020B0604020202020204" pitchFamily="34" charset="0"/>
        <a:buChar char="•"/>
        <a:defRPr sz="1600" b="0" i="0" kern="1200">
          <a:solidFill>
            <a:schemeClr val="tx1"/>
          </a:solidFill>
          <a:latin typeface="Gill Sans MT" panose="020B0502020104020203" pitchFamily="34" charset="77"/>
          <a:ea typeface="+mn-ea"/>
          <a:cs typeface="+mn-cs"/>
        </a:defRPr>
      </a:lvl3pPr>
      <a:lvl4pPr marL="1760220" indent="-251460" algn="l" defTabSz="1005840" rtl="0" eaLnBrk="1" latinLnBrk="0" hangingPunct="1">
        <a:lnSpc>
          <a:spcPct val="90000"/>
        </a:lnSpc>
        <a:spcBef>
          <a:spcPts val="550"/>
        </a:spcBef>
        <a:buClr>
          <a:srgbClr val="043673"/>
        </a:buClr>
        <a:buFont typeface="Arial" panose="020B0604020202020204" pitchFamily="34" charset="0"/>
        <a:buChar char="•"/>
        <a:defRPr sz="1400" b="0" i="0" kern="1200">
          <a:solidFill>
            <a:schemeClr val="tx1"/>
          </a:solidFill>
          <a:latin typeface="Gill Sans MT" panose="020B0502020104020203" pitchFamily="34" charset="77"/>
          <a:ea typeface="+mn-ea"/>
          <a:cs typeface="+mn-cs"/>
        </a:defRPr>
      </a:lvl4pPr>
      <a:lvl5pPr marL="2263140" indent="-251460" algn="l" defTabSz="1005840" rtl="0" eaLnBrk="1" latinLnBrk="0" hangingPunct="1">
        <a:lnSpc>
          <a:spcPct val="90000"/>
        </a:lnSpc>
        <a:spcBef>
          <a:spcPts val="550"/>
        </a:spcBef>
        <a:buClr>
          <a:srgbClr val="043673"/>
        </a:buClr>
        <a:buFont typeface="Arial" panose="020B0604020202020204" pitchFamily="34" charset="0"/>
        <a:buChar char="•"/>
        <a:defRPr sz="1200" b="0" i="0" kern="1200">
          <a:solidFill>
            <a:schemeClr val="tx1"/>
          </a:solidFill>
          <a:latin typeface="Gill Sans MT" panose="020B0502020104020203" pitchFamily="34" charset="77"/>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2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ehpcustomerservice@jhhc.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hp.org/find-a-provider/find-a-pharmac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4853" y="4849268"/>
            <a:ext cx="9408693" cy="982091"/>
          </a:xfrm>
        </p:spPr>
        <p:txBody>
          <a:bodyPr>
            <a:normAutofit fontScale="70000" lnSpcReduction="20000"/>
          </a:bodyPr>
          <a:lstStyle/>
          <a:p>
            <a:pPr>
              <a:lnSpc>
                <a:spcPct val="120000"/>
              </a:lnSpc>
            </a:pPr>
            <a:r>
              <a:rPr lang="en-US" altLang="en-US" b="1" dirty="0">
                <a:solidFill>
                  <a:srgbClr val="5C646F"/>
                </a:solidFill>
                <a:latin typeface="+mj-lt"/>
              </a:rPr>
              <a:t>Available to: </a:t>
            </a:r>
            <a:r>
              <a:rPr lang="en-US" altLang="en-US" dirty="0">
                <a:solidFill>
                  <a:srgbClr val="5C646F"/>
                </a:solidFill>
                <a:latin typeface="+mj-lt"/>
              </a:rPr>
              <a:t>Johns Hopkins Hospital, Johns Hopkins Health System Corporation, Johns Hopkins Medical Associates, Johns Hopkins Home and Community Based Services, Johns Hopkins Bayview Medical Center, Howard County </a:t>
            </a:r>
            <a:r>
              <a:rPr lang="en-US" altLang="en-US" dirty="0" smtClean="0">
                <a:solidFill>
                  <a:srgbClr val="5C646F"/>
                </a:solidFill>
                <a:latin typeface="+mj-lt"/>
              </a:rPr>
              <a:t>Medical Center, </a:t>
            </a:r>
            <a:r>
              <a:rPr lang="en-US" altLang="en-US" dirty="0">
                <a:solidFill>
                  <a:srgbClr val="5C646F"/>
                </a:solidFill>
                <a:latin typeface="+mj-lt"/>
              </a:rPr>
              <a:t>Sibley Memorial Hospital and Suburban Hospital</a:t>
            </a:r>
          </a:p>
        </p:txBody>
      </p:sp>
      <p:sp>
        <p:nvSpPr>
          <p:cNvPr id="3" name="Title 2"/>
          <p:cNvSpPr>
            <a:spLocks noGrp="1"/>
          </p:cNvSpPr>
          <p:nvPr>
            <p:ph type="title"/>
          </p:nvPr>
        </p:nvSpPr>
        <p:spPr>
          <a:xfrm>
            <a:off x="324853" y="2109099"/>
            <a:ext cx="8295272" cy="1080714"/>
          </a:xfrm>
        </p:spPr>
        <p:txBody>
          <a:bodyPr>
            <a:normAutofit/>
          </a:bodyPr>
          <a:lstStyle/>
          <a:p>
            <a:r>
              <a:rPr lang="en-US" dirty="0" smtClean="0"/>
              <a:t>Overview of EHP Plan Options</a:t>
            </a:r>
            <a:endParaRPr lang="en-US" dirty="0"/>
          </a:p>
        </p:txBody>
      </p:sp>
      <p:sp>
        <p:nvSpPr>
          <p:cNvPr id="4" name="Date Placeholder 3"/>
          <p:cNvSpPr>
            <a:spLocks noGrp="1"/>
          </p:cNvSpPr>
          <p:nvPr>
            <p:ph type="dt" sz="half" idx="10"/>
          </p:nvPr>
        </p:nvSpPr>
        <p:spPr/>
        <p:txBody>
          <a:bodyPr/>
          <a:lstStyle/>
          <a:p>
            <a:fld id="{FBEE9B9C-86C9-4A1D-9FC7-946F055F473C}" type="datetime4">
              <a:rPr lang="en-US" smtClean="0"/>
              <a:pPr/>
              <a:t>October 23, 2023</a:t>
            </a:fld>
            <a:endParaRPr lang="en-US" dirty="0"/>
          </a:p>
        </p:txBody>
      </p:sp>
      <p:sp>
        <p:nvSpPr>
          <p:cNvPr id="5" name="Subtitle 1"/>
          <p:cNvSpPr txBox="1">
            <a:spLocks/>
          </p:cNvSpPr>
          <p:nvPr/>
        </p:nvSpPr>
        <p:spPr>
          <a:xfrm>
            <a:off x="324852" y="2993524"/>
            <a:ext cx="9408693" cy="982091"/>
          </a:xfrm>
          <a:prstGeom prst="rect">
            <a:avLst/>
          </a:prstGeom>
        </p:spPr>
        <p:txBody>
          <a:bodyPr vert="horz" lIns="0" tIns="0" rIns="0" bIns="0" rtlCol="0">
            <a:normAutofit/>
          </a:bodyPr>
          <a:lstStyle>
            <a:lvl1pPr marL="0" indent="0" algn="l" defTabSz="1005840" rtl="0" eaLnBrk="1" latinLnBrk="0" hangingPunct="1">
              <a:lnSpc>
                <a:spcPct val="90000"/>
              </a:lnSpc>
              <a:spcBef>
                <a:spcPts val="1100"/>
              </a:spcBef>
              <a:buClr>
                <a:srgbClr val="043673"/>
              </a:buClr>
              <a:buFont typeface="Arial" panose="020B0604020202020204" pitchFamily="34" charset="0"/>
              <a:buNone/>
              <a:defRPr sz="2400" b="0" i="0" kern="1200">
                <a:solidFill>
                  <a:schemeClr val="tx1"/>
                </a:solidFill>
                <a:latin typeface="Gill Sans MT" panose="020B0502020104020203" pitchFamily="34" charset="77"/>
                <a:ea typeface="+mn-ea"/>
                <a:cs typeface="+mn-cs"/>
              </a:defRPr>
            </a:lvl1pPr>
            <a:lvl2pPr marL="377190" indent="0" algn="ctr" defTabSz="1005840" rtl="0" eaLnBrk="1" latinLnBrk="0" hangingPunct="1">
              <a:lnSpc>
                <a:spcPct val="90000"/>
              </a:lnSpc>
              <a:spcBef>
                <a:spcPts val="550"/>
              </a:spcBef>
              <a:buClr>
                <a:srgbClr val="043673"/>
              </a:buClr>
              <a:buFont typeface="Arial" panose="020B0604020202020204" pitchFamily="34" charset="0"/>
              <a:buNone/>
              <a:defRPr sz="1650" b="0" i="0" kern="1200">
                <a:solidFill>
                  <a:schemeClr val="tx1"/>
                </a:solidFill>
                <a:latin typeface="Gill Sans MT" panose="020B0502020104020203" pitchFamily="34" charset="77"/>
                <a:ea typeface="+mn-ea"/>
                <a:cs typeface="+mn-cs"/>
              </a:defRPr>
            </a:lvl2pPr>
            <a:lvl3pPr marL="754380" indent="0" algn="ctr" defTabSz="1005840" rtl="0" eaLnBrk="1" latinLnBrk="0" hangingPunct="1">
              <a:lnSpc>
                <a:spcPct val="90000"/>
              </a:lnSpc>
              <a:spcBef>
                <a:spcPts val="550"/>
              </a:spcBef>
              <a:buClr>
                <a:srgbClr val="043673"/>
              </a:buClr>
              <a:buFont typeface="Arial" panose="020B0604020202020204" pitchFamily="34" charset="0"/>
              <a:buNone/>
              <a:defRPr sz="1485" b="0" i="0" kern="1200">
                <a:solidFill>
                  <a:schemeClr val="tx1"/>
                </a:solidFill>
                <a:latin typeface="Gill Sans MT" panose="020B0502020104020203" pitchFamily="34" charset="77"/>
                <a:ea typeface="+mn-ea"/>
                <a:cs typeface="+mn-cs"/>
              </a:defRPr>
            </a:lvl3pPr>
            <a:lvl4pPr marL="1131570" indent="0" algn="ctr" defTabSz="1005840" rtl="0" eaLnBrk="1" latinLnBrk="0" hangingPunct="1">
              <a:lnSpc>
                <a:spcPct val="90000"/>
              </a:lnSpc>
              <a:spcBef>
                <a:spcPts val="550"/>
              </a:spcBef>
              <a:buClr>
                <a:srgbClr val="043673"/>
              </a:buClr>
              <a:buFont typeface="Arial" panose="020B0604020202020204" pitchFamily="34" charset="0"/>
              <a:buNone/>
              <a:defRPr sz="1320" b="0" i="0" kern="1200">
                <a:solidFill>
                  <a:schemeClr val="tx1"/>
                </a:solidFill>
                <a:latin typeface="Gill Sans MT" panose="020B0502020104020203" pitchFamily="34" charset="77"/>
                <a:ea typeface="+mn-ea"/>
                <a:cs typeface="+mn-cs"/>
              </a:defRPr>
            </a:lvl4pPr>
            <a:lvl5pPr marL="1508760" indent="0" algn="ctr" defTabSz="1005840" rtl="0" eaLnBrk="1" latinLnBrk="0" hangingPunct="1">
              <a:lnSpc>
                <a:spcPct val="90000"/>
              </a:lnSpc>
              <a:spcBef>
                <a:spcPts val="550"/>
              </a:spcBef>
              <a:buClr>
                <a:srgbClr val="043673"/>
              </a:buClr>
              <a:buFont typeface="Arial" panose="020B0604020202020204" pitchFamily="34" charset="0"/>
              <a:buNone/>
              <a:defRPr sz="1320" b="0" i="0" kern="1200">
                <a:solidFill>
                  <a:schemeClr val="tx1"/>
                </a:solidFill>
                <a:latin typeface="Gill Sans MT" panose="020B0502020104020203" pitchFamily="34" charset="77"/>
                <a:ea typeface="+mn-ea"/>
                <a:cs typeface="+mn-cs"/>
              </a:defRPr>
            </a:lvl5pPr>
            <a:lvl6pPr marL="188595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6pPr>
            <a:lvl7pPr marL="226314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7pPr>
            <a:lvl8pPr marL="264033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8pPr>
            <a:lvl9pPr marL="301752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9pPr>
          </a:lstStyle>
          <a:p>
            <a:pPr>
              <a:lnSpc>
                <a:spcPct val="120000"/>
              </a:lnSpc>
            </a:pPr>
            <a:r>
              <a:rPr lang="en-US" altLang="en-US" dirty="0" smtClean="0">
                <a:latin typeface="+mj-lt"/>
              </a:rPr>
              <a:t>Coverage for 2024</a:t>
            </a:r>
            <a:endParaRPr lang="en-US" altLang="en-US" dirty="0">
              <a:latin typeface="+mj-lt"/>
            </a:endParaRPr>
          </a:p>
        </p:txBody>
      </p:sp>
      <p:sp>
        <p:nvSpPr>
          <p:cNvPr id="7" name="TextBox 6"/>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193136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Member Tools and Resources</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10</a:t>
            </a:fld>
            <a:endParaRPr lang="en-US" dirty="0"/>
          </a:p>
        </p:txBody>
      </p:sp>
      <p:sp>
        <p:nvSpPr>
          <p:cNvPr id="6" name="TextBox 5"/>
          <p:cNvSpPr txBox="1"/>
          <p:nvPr/>
        </p:nvSpPr>
        <p:spPr>
          <a:xfrm>
            <a:off x="304800" y="1489075"/>
            <a:ext cx="8001000" cy="4606197"/>
          </a:xfrm>
          <a:prstGeom prst="rect">
            <a:avLst/>
          </a:prstGeom>
          <a:noFill/>
        </p:spPr>
        <p:txBody>
          <a:bodyPr>
            <a:spAutoFit/>
          </a:bodyPr>
          <a:lstStyle>
            <a:lvl1pPr marL="285750" indent="-28575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52146" indent="-252146" defTabSz="1005840" eaLnBrk="1" hangingPunct="1">
              <a:spcAft>
                <a:spcPts val="529"/>
              </a:spcAft>
              <a:buClr>
                <a:srgbClr val="009CA6"/>
              </a:buClr>
              <a:buFont typeface="Wingdings" panose="05000000000000000000" pitchFamily="2" charset="2"/>
              <a:buChar char="§"/>
              <a:defRPr/>
            </a:pPr>
            <a:endParaRPr lang="en-US" altLang="en-US" sz="1632" b="1" dirty="0">
              <a:latin typeface="+mj-lt"/>
            </a:endParaRP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Benefits Explorer: </a:t>
            </a:r>
            <a:r>
              <a:rPr lang="en-US" altLang="en-US" sz="1500" dirty="0">
                <a:latin typeface="+mj-lt"/>
              </a:rPr>
              <a:t>ehp.org/benefits</a:t>
            </a:r>
            <a:r>
              <a:rPr lang="en-US" altLang="en-US" sz="1632" b="1" dirty="0">
                <a:latin typeface="+mj-lt"/>
              </a:rPr>
              <a:t>  </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Provider Search: </a:t>
            </a:r>
            <a:r>
              <a:rPr lang="en-US" altLang="en-US" sz="1500" dirty="0" smtClean="0">
                <a:latin typeface="+mj-lt"/>
              </a:rPr>
              <a:t>ehp.org/find-a-provider</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smtClean="0">
                <a:latin typeface="+mj-lt"/>
              </a:rPr>
              <a:t>Hopkins </a:t>
            </a:r>
            <a:r>
              <a:rPr lang="en-US" altLang="en-US" sz="1800" b="1" dirty="0">
                <a:latin typeface="+mj-lt"/>
              </a:rPr>
              <a:t>Specialty Appointment Line: </a:t>
            </a:r>
            <a:r>
              <a:rPr lang="en-US" altLang="en-US" sz="1500" dirty="0">
                <a:latin typeface="+mj-lt"/>
              </a:rPr>
              <a:t>866-206-7210</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err="1">
                <a:latin typeface="+mj-lt"/>
              </a:rPr>
              <a:t>HealthLINK</a:t>
            </a:r>
            <a:r>
              <a:rPr lang="en-US" altLang="en-US" sz="1800" b="1" dirty="0">
                <a:latin typeface="+mj-lt"/>
              </a:rPr>
              <a:t> portal:</a:t>
            </a:r>
            <a:r>
              <a:rPr lang="en-US" altLang="en-US" sz="1500" dirty="0">
                <a:latin typeface="+mj-lt"/>
              </a:rPr>
              <a:t> </a:t>
            </a:r>
            <a:r>
              <a:rPr lang="en-US" sz="1500" dirty="0">
                <a:latin typeface="+mj-lt"/>
              </a:rPr>
              <a:t>ehp.healthtrioconnect.com</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Fillable, online form to easily submit claims</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Johns Hopkins Virtual </a:t>
            </a:r>
            <a:r>
              <a:rPr lang="en-US" altLang="en-US" sz="1800" b="1" dirty="0" err="1">
                <a:latin typeface="+mj-lt"/>
              </a:rPr>
              <a:t>OnDemand</a:t>
            </a:r>
            <a:r>
              <a:rPr lang="en-US" altLang="en-US" sz="1800" b="1" dirty="0">
                <a:latin typeface="+mj-lt"/>
              </a:rPr>
              <a:t> Care:  </a:t>
            </a:r>
            <a:r>
              <a:rPr lang="en-US" altLang="en-US" sz="1500" dirty="0">
                <a:latin typeface="+mj-lt"/>
              </a:rPr>
              <a:t>hopkinsmedicine.org/</a:t>
            </a:r>
            <a:r>
              <a:rPr lang="en-US" altLang="en-US" sz="1500" dirty="0" err="1">
                <a:latin typeface="+mj-lt"/>
              </a:rPr>
              <a:t>ondemand</a:t>
            </a:r>
            <a:endParaRPr lang="en-US" altLang="en-US" sz="1500" dirty="0">
              <a:latin typeface="+mj-lt"/>
            </a:endParaRP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err="1">
                <a:latin typeface="+mj-lt"/>
              </a:rPr>
              <a:t>DinnerTime</a:t>
            </a:r>
            <a:r>
              <a:rPr lang="en-US" altLang="en-US" sz="1800" b="1" dirty="0">
                <a:latin typeface="+mj-lt"/>
              </a:rPr>
              <a:t>: </a:t>
            </a:r>
            <a:r>
              <a:rPr lang="en-US" altLang="en-US" sz="1800" dirty="0">
                <a:latin typeface="+mj-lt"/>
              </a:rPr>
              <a:t>simple and affordable meal planning</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err="1" smtClean="0">
                <a:latin typeface="+mj-lt"/>
              </a:rPr>
              <a:t>BurnAlong</a:t>
            </a:r>
            <a:r>
              <a:rPr lang="en-US" altLang="en-US" sz="1800" b="1" dirty="0">
                <a:latin typeface="+mj-lt"/>
              </a:rPr>
              <a:t>: </a:t>
            </a:r>
            <a:r>
              <a:rPr lang="en-US" altLang="en-US" sz="1800" dirty="0">
                <a:latin typeface="+mj-lt"/>
              </a:rPr>
              <a:t>fitness and wellness program</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Customer Service: </a:t>
            </a:r>
            <a:r>
              <a:rPr lang="en-US" altLang="en-US" sz="1500" dirty="0">
                <a:latin typeface="+mj-lt"/>
              </a:rPr>
              <a:t>800-261-2393 or </a:t>
            </a:r>
            <a:r>
              <a:rPr lang="en-US" sz="1500" dirty="0" smtClean="0">
                <a:latin typeface="+mj-lt"/>
                <a:hlinkClick r:id="rId2"/>
              </a:rPr>
              <a:t>ehpcustomerservice@jhhp.org</a:t>
            </a:r>
            <a:endParaRPr lang="en-US" altLang="en-US" sz="1500" dirty="0">
              <a:latin typeface="+mj-lt"/>
            </a:endParaRP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Member Handbook and Newsletter</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Website/Facebook</a:t>
            </a:r>
          </a:p>
          <a:p>
            <a:pPr>
              <a:buFont typeface="Wingdings" panose="05000000000000000000" pitchFamily="2" charset="2"/>
              <a:buChar char="§"/>
              <a:defRPr/>
            </a:pPr>
            <a:endParaRPr lang="en-US" altLang="en-US" sz="1400" dirty="0">
              <a:latin typeface="+mj-lt"/>
            </a:endParaRPr>
          </a:p>
          <a:p>
            <a:pPr>
              <a:buFont typeface="Arial" pitchFamily="34" charset="0"/>
              <a:buChar char="•"/>
              <a:defRPr/>
            </a:pPr>
            <a:endParaRPr lang="en-US" altLang="en-US" sz="1500"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875" y="4194175"/>
            <a:ext cx="1603375" cy="20819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489075"/>
            <a:ext cx="3524250" cy="1844688"/>
          </a:xfrm>
          <a:prstGeom prst="rect">
            <a:avLst/>
          </a:prstGeom>
        </p:spPr>
      </p:pic>
      <p:sp>
        <p:nvSpPr>
          <p:cNvPr id="8" name="TextBox 7"/>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148044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Benefits Overview</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11</a:t>
            </a:fld>
            <a:endParaRPr lang="en-US" dirty="0"/>
          </a:p>
        </p:txBody>
      </p:sp>
      <p:sp>
        <p:nvSpPr>
          <p:cNvPr id="6" name="TextBox 5"/>
          <p:cNvSpPr txBox="1"/>
          <p:nvPr/>
        </p:nvSpPr>
        <p:spPr>
          <a:xfrm>
            <a:off x="304800" y="1469986"/>
            <a:ext cx="9047922" cy="4806572"/>
          </a:xfrm>
          <a:prstGeom prst="rect">
            <a:avLst/>
          </a:prstGeom>
          <a:noFill/>
        </p:spPr>
        <p:txBody>
          <a:bodyPr wrap="square">
            <a:spAutoFit/>
          </a:bodyPr>
          <a:lstStyle>
            <a:lvl1pPr marL="285750" indent="-28575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indent="0">
              <a:lnSpc>
                <a:spcPct val="100000"/>
              </a:lnSpc>
              <a:spcBef>
                <a:spcPct val="0"/>
              </a:spcBef>
              <a:spcAft>
                <a:spcPts val="529"/>
              </a:spcAft>
              <a:defRPr/>
            </a:pPr>
            <a:r>
              <a:rPr lang="en-US" altLang="en-US" sz="1800" dirty="0" smtClean="0">
                <a:latin typeface="Gill Sans MT" panose="020B0502020104020203" pitchFamily="34" charset="0"/>
              </a:rPr>
              <a:t>You </a:t>
            </a:r>
            <a:r>
              <a:rPr lang="en-US" altLang="en-US" sz="1800" dirty="0">
                <a:latin typeface="Gill Sans MT" panose="020B0502020104020203" pitchFamily="34" charset="0"/>
              </a:rPr>
              <a:t>may choose from three different medical plans with EHP: </a:t>
            </a:r>
          </a:p>
          <a:p>
            <a:pPr>
              <a:lnSpc>
                <a:spcPct val="100000"/>
              </a:lnSpc>
              <a:spcBef>
                <a:spcPct val="0"/>
              </a:spcBef>
              <a:spcAft>
                <a:spcPts val="529"/>
              </a:spcAft>
              <a:defRPr/>
            </a:pPr>
            <a:endParaRPr lang="en-US" altLang="en-US" sz="1800" b="1" dirty="0">
              <a:latin typeface="Gill Sans MT" panose="020B0502020104020203" pitchFamily="34" charset="0"/>
            </a:endParaRPr>
          </a:p>
          <a:p>
            <a:pPr marL="631825" lvl="1" indent="-236538">
              <a:spcBef>
                <a:spcPct val="0"/>
              </a:spcBef>
              <a:spcAft>
                <a:spcPts val="529"/>
              </a:spcAft>
              <a:buFont typeface="Wingdings" panose="05000000000000000000" pitchFamily="2" charset="2"/>
              <a:buChar char="§"/>
              <a:defRPr/>
            </a:pPr>
            <a:r>
              <a:rPr lang="en-US" altLang="en-US" sz="1500" b="1" dirty="0" smtClean="0">
                <a:latin typeface="Gill Sans MT" panose="020B0502020104020203" pitchFamily="34" charset="0"/>
              </a:rPr>
              <a:t>JOHNS HOPKINS </a:t>
            </a:r>
            <a:r>
              <a:rPr lang="en-US" altLang="en-US" sz="1500" b="1" dirty="0">
                <a:latin typeface="Gill Sans MT" panose="020B0502020104020203" pitchFamily="34" charset="0"/>
              </a:rPr>
              <a:t>PREFERRED PROVIDER ORGANIZATION (PPO) Plan</a:t>
            </a:r>
            <a:r>
              <a:rPr lang="en-US" altLang="en-US" sz="1500" dirty="0">
                <a:latin typeface="Gill Sans MT" panose="020B0502020104020203" pitchFamily="34" charset="0"/>
              </a:rPr>
              <a:t>: </a:t>
            </a:r>
            <a:r>
              <a:rPr lang="en-US" altLang="en-US" sz="1500" dirty="0" smtClean="0">
                <a:latin typeface="Gill Sans MT" panose="020B0502020104020203" pitchFamily="34" charset="0"/>
              </a:rPr>
              <a:t> Allows </a:t>
            </a:r>
            <a:r>
              <a:rPr lang="en-US" altLang="en-US" sz="1500" dirty="0">
                <a:latin typeface="Gill Sans MT" panose="020B0502020104020203" pitchFamily="34" charset="0"/>
              </a:rPr>
              <a:t>you to access care through in-network </a:t>
            </a:r>
            <a:r>
              <a:rPr lang="en-US" altLang="en-US" sz="1500" b="1" dirty="0">
                <a:latin typeface="Gill Sans MT" panose="020B0502020104020203" pitchFamily="34" charset="0"/>
              </a:rPr>
              <a:t>AND</a:t>
            </a:r>
            <a:r>
              <a:rPr lang="en-US" altLang="en-US" sz="1500" dirty="0">
                <a:latin typeface="Gill Sans MT" panose="020B0502020104020203" pitchFamily="34" charset="0"/>
              </a:rPr>
              <a:t> out-of-network providers. </a:t>
            </a:r>
            <a:r>
              <a:rPr lang="en-US" altLang="en-US" sz="1500" dirty="0" smtClean="0">
                <a:latin typeface="Gill Sans MT" panose="020B0502020104020203" pitchFamily="34" charset="0"/>
              </a:rPr>
              <a:t> Your </a:t>
            </a:r>
            <a:r>
              <a:rPr lang="en-US" altLang="en-US" sz="1500" dirty="0">
                <a:latin typeface="Gill Sans MT" panose="020B0502020104020203" pitchFamily="34" charset="0"/>
              </a:rPr>
              <a:t>bi-weekly premiums are higher in the </a:t>
            </a:r>
            <a:r>
              <a:rPr lang="en-US" altLang="en-US" sz="1500" dirty="0" smtClean="0">
                <a:latin typeface="Gill Sans MT" panose="020B0502020104020203" pitchFamily="34" charset="0"/>
              </a:rPr>
              <a:t>Johns Hopkins </a:t>
            </a:r>
            <a:r>
              <a:rPr lang="en-US" altLang="en-US" sz="1500" dirty="0">
                <a:latin typeface="Gill Sans MT" panose="020B0502020104020203" pitchFamily="34" charset="0"/>
              </a:rPr>
              <a:t>PPO plan, while out-of-pocket costs when you seek care may be lower. </a:t>
            </a:r>
          </a:p>
          <a:p>
            <a:pPr lvl="1">
              <a:lnSpc>
                <a:spcPct val="150000"/>
              </a:lnSpc>
              <a:buFont typeface="Wingdings" panose="05000000000000000000" pitchFamily="2" charset="2"/>
              <a:buChar char="§"/>
              <a:defRPr/>
            </a:pPr>
            <a:endParaRPr lang="en-US" altLang="en-US" sz="1456" dirty="0">
              <a:latin typeface="Gill Sans MT" panose="020B0502020104020203" pitchFamily="34" charset="0"/>
            </a:endParaRPr>
          </a:p>
          <a:p>
            <a:pPr marL="631825" lvl="1" indent="-236538">
              <a:spcBef>
                <a:spcPct val="0"/>
              </a:spcBef>
              <a:spcAft>
                <a:spcPts val="529"/>
              </a:spcAft>
              <a:buFont typeface="Wingdings" panose="05000000000000000000" pitchFamily="2" charset="2"/>
              <a:buChar char="§"/>
              <a:defRPr/>
            </a:pPr>
            <a:r>
              <a:rPr lang="en-US" altLang="en-US" sz="1500" b="1" dirty="0" smtClean="0">
                <a:latin typeface="Gill Sans MT" panose="020B0502020104020203" pitchFamily="34" charset="0"/>
              </a:rPr>
              <a:t>JOHNS HOPKINS </a:t>
            </a:r>
            <a:r>
              <a:rPr lang="en-US" altLang="en-US" sz="1500" b="1" dirty="0">
                <a:latin typeface="Gill Sans MT" panose="020B0502020104020203" pitchFamily="34" charset="0"/>
              </a:rPr>
              <a:t>EXCLUSIVE PROVIDER ORGANIZATION (EPO) Plan</a:t>
            </a:r>
            <a:r>
              <a:rPr lang="en-US" altLang="en-US" sz="1500" dirty="0">
                <a:latin typeface="Gill Sans MT" panose="020B0502020104020203" pitchFamily="34" charset="0"/>
              </a:rPr>
              <a:t>: </a:t>
            </a:r>
            <a:r>
              <a:rPr lang="en-US" altLang="en-US" sz="1500" dirty="0" smtClean="0">
                <a:latin typeface="Gill Sans MT" panose="020B0502020104020203" pitchFamily="34" charset="0"/>
              </a:rPr>
              <a:t> Allows </a:t>
            </a:r>
            <a:r>
              <a:rPr lang="en-US" altLang="en-US" sz="1500" dirty="0">
                <a:latin typeface="Gill Sans MT" panose="020B0502020104020203" pitchFamily="34" charset="0"/>
              </a:rPr>
              <a:t>you to access care through </a:t>
            </a:r>
            <a:r>
              <a:rPr lang="en-US" altLang="en-US" sz="1500" b="1" dirty="0">
                <a:latin typeface="Gill Sans MT" panose="020B0502020104020203" pitchFamily="34" charset="0"/>
              </a:rPr>
              <a:t>in-network providers o</a:t>
            </a:r>
            <a:r>
              <a:rPr lang="en-US" altLang="en-US" sz="1500" b="1" dirty="0" smtClean="0">
                <a:latin typeface="Gill Sans MT" panose="020B0502020104020203" pitchFamily="34" charset="0"/>
              </a:rPr>
              <a:t>nly</a:t>
            </a:r>
            <a:r>
              <a:rPr lang="en-US" altLang="en-US" sz="1500" dirty="0" smtClean="0">
                <a:latin typeface="Gill Sans MT" panose="020B0502020104020203" pitchFamily="34" charset="0"/>
              </a:rPr>
              <a:t>. </a:t>
            </a:r>
            <a:r>
              <a:rPr lang="en-US" altLang="en-US" sz="1500" dirty="0">
                <a:latin typeface="Gill Sans MT" panose="020B0502020104020203" pitchFamily="34" charset="0"/>
              </a:rPr>
              <a:t>The </a:t>
            </a:r>
            <a:r>
              <a:rPr lang="en-US" altLang="en-US" sz="1500" dirty="0" smtClean="0">
                <a:latin typeface="Gill Sans MT" panose="020B0502020104020203" pitchFamily="34" charset="0"/>
              </a:rPr>
              <a:t>Johns Hopkins </a:t>
            </a:r>
            <a:r>
              <a:rPr lang="en-US" altLang="en-US" sz="1500" dirty="0">
                <a:latin typeface="Gill Sans MT" panose="020B0502020104020203" pitchFamily="34" charset="0"/>
              </a:rPr>
              <a:t>EPO plan is designed to help lower your monthly health care costs while providing a wide choice of providers. If you only use in-network providers, the </a:t>
            </a:r>
            <a:r>
              <a:rPr lang="en-US" altLang="en-US" sz="1500" dirty="0" smtClean="0">
                <a:latin typeface="Gill Sans MT" panose="020B0502020104020203" pitchFamily="34" charset="0"/>
              </a:rPr>
              <a:t>Johns Hopkins </a:t>
            </a:r>
            <a:r>
              <a:rPr lang="en-US" altLang="en-US" sz="1500" dirty="0">
                <a:latin typeface="Gill Sans MT" panose="020B0502020104020203" pitchFamily="34" charset="0"/>
              </a:rPr>
              <a:t>EPO plan may be a cost-effective option for you. </a:t>
            </a:r>
          </a:p>
          <a:p>
            <a:pPr lvl="1">
              <a:lnSpc>
                <a:spcPct val="150000"/>
              </a:lnSpc>
              <a:defRPr/>
            </a:pPr>
            <a:endParaRPr lang="en-US" altLang="en-US" sz="1456" dirty="0">
              <a:latin typeface="Gill Sans MT" panose="020B0502020104020203" pitchFamily="34" charset="0"/>
            </a:endParaRPr>
          </a:p>
          <a:p>
            <a:pPr marL="631825" lvl="1" indent="-236538">
              <a:spcBef>
                <a:spcPct val="0"/>
              </a:spcBef>
              <a:spcAft>
                <a:spcPts val="529"/>
              </a:spcAft>
              <a:buFont typeface="Wingdings" panose="05000000000000000000" pitchFamily="2" charset="2"/>
              <a:buChar char="§"/>
              <a:defRPr/>
            </a:pPr>
            <a:r>
              <a:rPr lang="en-US" altLang="en-US" sz="1500" b="1" dirty="0" smtClean="0">
                <a:latin typeface="Gill Sans MT" panose="020B0502020104020203" pitchFamily="34" charset="0"/>
              </a:rPr>
              <a:t>JOHNS HOPKINS </a:t>
            </a:r>
            <a:r>
              <a:rPr lang="en-US" altLang="en-US" sz="1500" b="1" dirty="0">
                <a:latin typeface="Gill Sans MT" panose="020B0502020104020203" pitchFamily="34" charset="0"/>
              </a:rPr>
              <a:t>DIRECT PRIMARY CARE (DPC) Plan</a:t>
            </a:r>
            <a:r>
              <a:rPr lang="en-US" altLang="en-US" sz="1500" dirty="0">
                <a:latin typeface="Gill Sans MT" panose="020B0502020104020203" pitchFamily="34" charset="0"/>
              </a:rPr>
              <a:t>: </a:t>
            </a:r>
            <a:r>
              <a:rPr lang="en-US" altLang="en-US" sz="1500" dirty="0" smtClean="0">
                <a:latin typeface="Gill Sans MT" panose="020B0502020104020203" pitchFamily="34" charset="0"/>
              </a:rPr>
              <a:t> The stand-alone Johns Hopkins DPC </a:t>
            </a:r>
            <a:r>
              <a:rPr lang="en-US" altLang="en-US" sz="1500" dirty="0">
                <a:latin typeface="Gill Sans MT" panose="020B0502020104020203" pitchFamily="34" charset="0"/>
              </a:rPr>
              <a:t>plan allows you to access care through in-network </a:t>
            </a:r>
            <a:r>
              <a:rPr lang="en-US" altLang="en-US" sz="1500" b="1" dirty="0">
                <a:latin typeface="Gill Sans MT" panose="020B0502020104020203" pitchFamily="34" charset="0"/>
              </a:rPr>
              <a:t>AND</a:t>
            </a:r>
            <a:r>
              <a:rPr lang="en-US" altLang="en-US" sz="1500" dirty="0">
                <a:latin typeface="Gill Sans MT" panose="020B0502020104020203" pitchFamily="34" charset="0"/>
              </a:rPr>
              <a:t> out-of-network providers. </a:t>
            </a:r>
            <a:r>
              <a:rPr lang="en-US" altLang="en-US" sz="1500" dirty="0" smtClean="0">
                <a:latin typeface="Gill Sans MT" panose="020B0502020104020203" pitchFamily="34" charset="0"/>
              </a:rPr>
              <a:t> The </a:t>
            </a:r>
            <a:r>
              <a:rPr lang="en-US" altLang="en-US" sz="1500" dirty="0">
                <a:latin typeface="Gill Sans MT" panose="020B0502020104020203" pitchFamily="34" charset="0"/>
              </a:rPr>
              <a:t>DPC </a:t>
            </a:r>
            <a:r>
              <a:rPr lang="en-US" altLang="en-US" sz="1500" dirty="0" smtClean="0">
                <a:latin typeface="Gill Sans MT" panose="020B0502020104020203" pitchFamily="34" charset="0"/>
              </a:rPr>
              <a:t>plan </a:t>
            </a:r>
            <a:r>
              <a:rPr lang="en-US" altLang="en-US" sz="1500" dirty="0">
                <a:latin typeface="Gill Sans MT" panose="020B0502020104020203" pitchFamily="34" charset="0"/>
              </a:rPr>
              <a:t>has the same in-network member cost shares </a:t>
            </a:r>
            <a:r>
              <a:rPr lang="en-US" altLang="en-US" sz="1500" dirty="0" smtClean="0">
                <a:latin typeface="Gill Sans MT" panose="020B0502020104020203" pitchFamily="34" charset="0"/>
              </a:rPr>
              <a:t>as most services under the </a:t>
            </a:r>
            <a:r>
              <a:rPr lang="en-US" altLang="en-US" sz="1500" dirty="0">
                <a:latin typeface="Gill Sans MT" panose="020B0502020104020203" pitchFamily="34" charset="0"/>
              </a:rPr>
              <a:t>PPO </a:t>
            </a:r>
            <a:r>
              <a:rPr lang="en-US" altLang="en-US" sz="1500" dirty="0" smtClean="0">
                <a:latin typeface="Gill Sans MT" panose="020B0502020104020203" pitchFamily="34" charset="0"/>
              </a:rPr>
              <a:t>plan</a:t>
            </a:r>
            <a:r>
              <a:rPr lang="en-US" altLang="en-US" sz="1500" dirty="0">
                <a:latin typeface="Gill Sans MT" panose="020B0502020104020203" pitchFamily="34" charset="0"/>
              </a:rPr>
              <a:t>.</a:t>
            </a:r>
            <a:r>
              <a:rPr lang="en-US" altLang="en-US" sz="1500" dirty="0" smtClean="0">
                <a:latin typeface="Gill Sans MT" panose="020B0502020104020203" pitchFamily="34" charset="0"/>
              </a:rPr>
              <a:t>  There </a:t>
            </a:r>
            <a:r>
              <a:rPr lang="en-US" altLang="en-US" sz="1500" dirty="0">
                <a:latin typeface="Gill Sans MT" panose="020B0502020104020203" pitchFamily="34" charset="0"/>
              </a:rPr>
              <a:t>is </a:t>
            </a:r>
            <a:r>
              <a:rPr lang="en-US" altLang="en-US" sz="1500" b="1" dirty="0">
                <a:latin typeface="Gill Sans MT" panose="020B0502020104020203" pitchFamily="34" charset="0"/>
              </a:rPr>
              <a:t>no cost for office visits with the DPC practice </a:t>
            </a:r>
            <a:r>
              <a:rPr lang="en-US" altLang="en-US" sz="1500" dirty="0">
                <a:latin typeface="Gill Sans MT" panose="020B0502020104020203" pitchFamily="34" charset="0"/>
              </a:rPr>
              <a:t>located on the Howard County </a:t>
            </a:r>
            <a:r>
              <a:rPr lang="en-US" altLang="en-US" sz="1500" dirty="0" smtClean="0">
                <a:latin typeface="Gill Sans MT" panose="020B0502020104020203" pitchFamily="34" charset="0"/>
              </a:rPr>
              <a:t>Medical Center campus </a:t>
            </a:r>
            <a:r>
              <a:rPr lang="en-US" altLang="en-US" sz="1500" dirty="0">
                <a:latin typeface="Gill Sans MT" panose="020B0502020104020203" pitchFamily="34" charset="0"/>
              </a:rPr>
              <a:t>in Columbia. </a:t>
            </a:r>
            <a:r>
              <a:rPr lang="en-US" altLang="en-US" sz="1500" b="1" dirty="0" smtClean="0">
                <a:latin typeface="Gill Sans MT" panose="020B0502020104020203" pitchFamily="34" charset="0"/>
              </a:rPr>
              <a:t>Note: </a:t>
            </a:r>
            <a:r>
              <a:rPr lang="en-US" altLang="en-US" sz="1500" dirty="0">
                <a:latin typeface="Gill Sans MT" panose="020B0502020104020203" pitchFamily="34" charset="0"/>
              </a:rPr>
              <a:t>The subscriber/employee must elect the DPC </a:t>
            </a:r>
            <a:r>
              <a:rPr lang="en-US" altLang="en-US" sz="1500" dirty="0" smtClean="0">
                <a:latin typeface="Gill Sans MT" panose="020B0502020104020203" pitchFamily="34" charset="0"/>
              </a:rPr>
              <a:t>Practice </a:t>
            </a:r>
            <a:r>
              <a:rPr lang="en-US" altLang="en-US" sz="1500" dirty="0">
                <a:latin typeface="Gill Sans MT" panose="020B0502020104020203" pitchFamily="34" charset="0"/>
              </a:rPr>
              <a:t>as their </a:t>
            </a:r>
            <a:r>
              <a:rPr lang="en-US" altLang="en-US" sz="1500" dirty="0" smtClean="0">
                <a:latin typeface="Gill Sans MT" panose="020B0502020104020203" pitchFamily="34" charset="0"/>
              </a:rPr>
              <a:t>primary care provider (PCP).  Any </a:t>
            </a:r>
            <a:r>
              <a:rPr lang="en-US" altLang="en-US" sz="1500" dirty="0">
                <a:latin typeface="Gill Sans MT" panose="020B0502020104020203" pitchFamily="34" charset="0"/>
              </a:rPr>
              <a:t>dependents over the age of 18 may also elect the DPC Practice as their PCP. </a:t>
            </a:r>
            <a:r>
              <a:rPr lang="en-US" altLang="en-US" sz="1500" dirty="0" smtClean="0">
                <a:latin typeface="Gill Sans MT" panose="020B0502020104020203" pitchFamily="34" charset="0"/>
              </a:rPr>
              <a:t> Johns Hopkins DPC plan </a:t>
            </a:r>
            <a:r>
              <a:rPr lang="en-US" altLang="en-US" sz="1500" dirty="0">
                <a:latin typeface="Gill Sans MT" panose="020B0502020104020203" pitchFamily="34" charset="0"/>
              </a:rPr>
              <a:t>enrollment is limited. </a:t>
            </a:r>
          </a:p>
        </p:txBody>
      </p:sp>
      <p:sp>
        <p:nvSpPr>
          <p:cNvPr id="7" name="TextBox 6"/>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280968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Benefits Overview</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15131053"/>
              </p:ext>
            </p:extLst>
          </p:nvPr>
        </p:nvGraphicFramePr>
        <p:xfrm>
          <a:off x="571500" y="1077686"/>
          <a:ext cx="7839076" cy="4885338"/>
        </p:xfrm>
        <a:graphic>
          <a:graphicData uri="http://schemas.openxmlformats.org/drawingml/2006/table">
            <a:tbl>
              <a:tblPr>
                <a:tableStyleId>{5C22544A-7EE6-4342-B048-85BDC9FD1C3A}</a:tableStyleId>
              </a:tblPr>
              <a:tblGrid>
                <a:gridCol w="1658873">
                  <a:extLst>
                    <a:ext uri="{9D8B030D-6E8A-4147-A177-3AD203B41FA5}">
                      <a16:colId xmlns:a16="http://schemas.microsoft.com/office/drawing/2014/main" val="925778200"/>
                    </a:ext>
                  </a:extLst>
                </a:gridCol>
                <a:gridCol w="713101">
                  <a:extLst>
                    <a:ext uri="{9D8B030D-6E8A-4147-A177-3AD203B41FA5}">
                      <a16:colId xmlns:a16="http://schemas.microsoft.com/office/drawing/2014/main" val="11085226"/>
                    </a:ext>
                  </a:extLst>
                </a:gridCol>
                <a:gridCol w="713101">
                  <a:extLst>
                    <a:ext uri="{9D8B030D-6E8A-4147-A177-3AD203B41FA5}">
                      <a16:colId xmlns:a16="http://schemas.microsoft.com/office/drawing/2014/main" val="2075629371"/>
                    </a:ext>
                  </a:extLst>
                </a:gridCol>
                <a:gridCol w="772525">
                  <a:extLst>
                    <a:ext uri="{9D8B030D-6E8A-4147-A177-3AD203B41FA5}">
                      <a16:colId xmlns:a16="http://schemas.microsoft.com/office/drawing/2014/main" val="1653308553"/>
                    </a:ext>
                  </a:extLst>
                </a:gridCol>
                <a:gridCol w="764166">
                  <a:extLst>
                    <a:ext uri="{9D8B030D-6E8A-4147-A177-3AD203B41FA5}">
                      <a16:colId xmlns:a16="http://schemas.microsoft.com/office/drawing/2014/main" val="3474256531"/>
                    </a:ext>
                  </a:extLst>
                </a:gridCol>
                <a:gridCol w="882839">
                  <a:extLst>
                    <a:ext uri="{9D8B030D-6E8A-4147-A177-3AD203B41FA5}">
                      <a16:colId xmlns:a16="http://schemas.microsoft.com/office/drawing/2014/main" val="3872940662"/>
                    </a:ext>
                  </a:extLst>
                </a:gridCol>
                <a:gridCol w="789421">
                  <a:extLst>
                    <a:ext uri="{9D8B030D-6E8A-4147-A177-3AD203B41FA5}">
                      <a16:colId xmlns:a16="http://schemas.microsoft.com/office/drawing/2014/main" val="3471351127"/>
                    </a:ext>
                  </a:extLst>
                </a:gridCol>
                <a:gridCol w="772525">
                  <a:extLst>
                    <a:ext uri="{9D8B030D-6E8A-4147-A177-3AD203B41FA5}">
                      <a16:colId xmlns:a16="http://schemas.microsoft.com/office/drawing/2014/main" val="2576817612"/>
                    </a:ext>
                  </a:extLst>
                </a:gridCol>
                <a:gridCol w="772525">
                  <a:extLst>
                    <a:ext uri="{9D8B030D-6E8A-4147-A177-3AD203B41FA5}">
                      <a16:colId xmlns:a16="http://schemas.microsoft.com/office/drawing/2014/main" val="2195381658"/>
                    </a:ext>
                  </a:extLst>
                </a:gridCol>
              </a:tblGrid>
              <a:tr h="612193">
                <a:tc>
                  <a:txBody>
                    <a:bodyPr/>
                    <a:lstStyle/>
                    <a:p>
                      <a:pPr algn="l" fontAlgn="b"/>
                      <a:endParaRPr lang="en-US" sz="1300" b="1" i="0" u="none" strike="noStrike" dirty="0">
                        <a:solidFill>
                          <a:srgbClr val="FFFFFF"/>
                        </a:solidFill>
                        <a:effectLst/>
                        <a:latin typeface="+mj-lt"/>
                      </a:endParaRPr>
                    </a:p>
                  </a:txBody>
                  <a:tcPr marL="7518" marR="7518" marT="7519"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300" b="1" u="none" strike="noStrike" dirty="0" smtClean="0">
                          <a:solidFill>
                            <a:schemeClr val="bg1"/>
                          </a:solidFill>
                          <a:effectLst/>
                          <a:latin typeface="+mj-lt"/>
                        </a:rPr>
                        <a:t>Johns Hopkins  </a:t>
                      </a:r>
                      <a:r>
                        <a:rPr lang="en-US" sz="1300" b="1" u="none" strike="noStrike" dirty="0">
                          <a:solidFill>
                            <a:schemeClr val="bg1"/>
                          </a:solidFill>
                          <a:effectLst/>
                          <a:latin typeface="+mj-lt"/>
                        </a:rPr>
                        <a:t>EPO Plan</a:t>
                      </a:r>
                      <a:br>
                        <a:rPr lang="en-US" sz="1300" b="1" u="none" strike="noStrike" dirty="0">
                          <a:solidFill>
                            <a:schemeClr val="bg1"/>
                          </a:solidFill>
                          <a:effectLst/>
                          <a:latin typeface="+mj-lt"/>
                        </a:rPr>
                      </a:br>
                      <a:r>
                        <a:rPr lang="en-US" sz="1300" b="1" u="none" strike="noStrike" dirty="0">
                          <a:solidFill>
                            <a:schemeClr val="bg1"/>
                          </a:solidFill>
                          <a:effectLst/>
                          <a:latin typeface="+mj-lt"/>
                        </a:rPr>
                        <a:t>(in-network only)</a:t>
                      </a:r>
                      <a:endParaRPr lang="en-US" sz="13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8C3D"/>
                    </a:solidFill>
                  </a:tcPr>
                </a:tc>
                <a:tc hMerge="1">
                  <a:txBody>
                    <a:bodyPr/>
                    <a:lstStyle/>
                    <a:p>
                      <a:endParaRPr lang="en-US"/>
                    </a:p>
                  </a:txBody>
                  <a:tcPr/>
                </a:tc>
                <a:tc gridSpan="3">
                  <a:txBody>
                    <a:bodyPr/>
                    <a:lstStyle/>
                    <a:p>
                      <a:pPr algn="ctr" fontAlgn="b"/>
                      <a:r>
                        <a:rPr lang="en-US" sz="1300" b="1" u="none" strike="noStrike" dirty="0" smtClean="0">
                          <a:solidFill>
                            <a:schemeClr val="bg1"/>
                          </a:solidFill>
                          <a:effectLst/>
                          <a:latin typeface="+mj-lt"/>
                        </a:rPr>
                        <a:t>Johns Hopkins PPO </a:t>
                      </a:r>
                      <a:r>
                        <a:rPr lang="en-US" sz="1300" b="1" u="none" strike="noStrike" dirty="0">
                          <a:solidFill>
                            <a:schemeClr val="bg1"/>
                          </a:solidFill>
                          <a:effectLst/>
                          <a:latin typeface="+mj-lt"/>
                        </a:rPr>
                        <a:t>Plan</a:t>
                      </a:r>
                      <a:endParaRPr lang="en-US" sz="13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2C5F"/>
                    </a:solidFill>
                  </a:tcPr>
                </a:tc>
                <a:tc hMerge="1">
                  <a:txBody>
                    <a:bodyPr/>
                    <a:lstStyle/>
                    <a:p>
                      <a:endParaRPr lang="en-US"/>
                    </a:p>
                  </a:txBody>
                  <a:tcPr/>
                </a:tc>
                <a:tc hMerge="1">
                  <a:txBody>
                    <a:bodyPr/>
                    <a:lstStyle/>
                    <a:p>
                      <a:endParaRPr lang="en-US"/>
                    </a:p>
                  </a:txBody>
                  <a:tcPr/>
                </a:tc>
                <a:tc gridSpan="3">
                  <a:txBody>
                    <a:bodyPr/>
                    <a:lstStyle/>
                    <a:p>
                      <a:pPr algn="ctr" fontAlgn="b"/>
                      <a:r>
                        <a:rPr lang="en-US" sz="1300" b="1" u="none" strike="noStrike" dirty="0" smtClean="0">
                          <a:solidFill>
                            <a:schemeClr val="bg1"/>
                          </a:solidFill>
                          <a:effectLst/>
                          <a:latin typeface="+mj-lt"/>
                        </a:rPr>
                        <a:t>Johns Hopkins DPC Plan</a:t>
                      </a:r>
                      <a:endParaRPr lang="en-US" sz="1300" b="1" i="0" u="none" strike="noStrike" dirty="0" smtClean="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algn="ctr" fontAlgn="b"/>
                      <a:endParaRPr lang="en-US" sz="1400" b="1" i="0" u="none" strike="noStrike" dirty="0" smtClean="0">
                        <a:solidFill>
                          <a:schemeClr val="bg1"/>
                        </a:solidFill>
                        <a:effectLst/>
                        <a:latin typeface="Calibri" panose="020F0502020204030204" pitchFamily="34" charset="0"/>
                      </a:endParaRPr>
                    </a:p>
                  </a:txBody>
                  <a:tcPr marL="8029" marR="8029" marT="803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8680524"/>
                  </a:ext>
                </a:extLst>
              </a:tr>
              <a:tr h="407093">
                <a:tc>
                  <a:txBody>
                    <a:bodyPr/>
                    <a:lstStyle/>
                    <a:p>
                      <a:pPr algn="l" fontAlgn="b"/>
                      <a:r>
                        <a:rPr lang="en-US" sz="1300" b="1" u="none" strike="noStrike" dirty="0">
                          <a:solidFill>
                            <a:schemeClr val="bg1"/>
                          </a:solidFill>
                          <a:effectLst/>
                          <a:latin typeface="+mj-lt"/>
                        </a:rPr>
                        <a:t>Coverage Details</a:t>
                      </a:r>
                      <a:endParaRPr lang="en-US" sz="13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378"/>
                    </a:solidFill>
                  </a:tcPr>
                </a:tc>
                <a:tc>
                  <a:txBody>
                    <a:bodyPr/>
                    <a:lstStyle/>
                    <a:p>
                      <a:pPr algn="ctr" fontAlgn="b"/>
                      <a:r>
                        <a:rPr lang="en-US" sz="1100" u="none" strike="noStrike" dirty="0">
                          <a:solidFill>
                            <a:schemeClr val="bg1"/>
                          </a:solidFill>
                          <a:effectLst/>
                          <a:latin typeface="+mj-lt"/>
                        </a:rPr>
                        <a:t>Preferred </a:t>
                      </a:r>
                      <a:br>
                        <a:rPr lang="en-US" sz="1100" u="none" strike="noStrike" dirty="0">
                          <a:solidFill>
                            <a:schemeClr val="bg1"/>
                          </a:solidFill>
                          <a:effectLst/>
                          <a:latin typeface="+mj-lt"/>
                        </a:rPr>
                      </a:br>
                      <a:r>
                        <a:rPr lang="en-US" sz="1100" u="none" strike="noStrike" dirty="0">
                          <a:solidFill>
                            <a:schemeClr val="bg1"/>
                          </a:solidFill>
                          <a:effectLst/>
                          <a:latin typeface="+mj-lt"/>
                        </a:rPr>
                        <a:t>Network**</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B98C"/>
                    </a:solidFill>
                  </a:tcPr>
                </a:tc>
                <a:tc>
                  <a:txBody>
                    <a:bodyPr/>
                    <a:lstStyle/>
                    <a:p>
                      <a:pPr algn="ctr" fontAlgn="b"/>
                      <a:r>
                        <a:rPr lang="en-US" sz="1100" u="none" strike="noStrike" dirty="0">
                          <a:solidFill>
                            <a:schemeClr val="bg1"/>
                          </a:solidFill>
                          <a:effectLst/>
                          <a:latin typeface="+mj-lt"/>
                        </a:rPr>
                        <a:t>EHP </a:t>
                      </a:r>
                      <a:br>
                        <a:rPr lang="en-US" sz="1100" u="none" strike="noStrike" dirty="0">
                          <a:solidFill>
                            <a:schemeClr val="bg1"/>
                          </a:solidFill>
                          <a:effectLst/>
                          <a:latin typeface="+mj-lt"/>
                        </a:rPr>
                      </a:br>
                      <a:r>
                        <a:rPr lang="en-US" sz="1100" u="none" strike="noStrike" dirty="0">
                          <a:solidFill>
                            <a:schemeClr val="bg1"/>
                          </a:solidFill>
                          <a:effectLst/>
                          <a:latin typeface="+mj-lt"/>
                        </a:rPr>
                        <a:t>Network**</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B98C"/>
                    </a:solidFill>
                  </a:tcPr>
                </a:tc>
                <a:tc>
                  <a:txBody>
                    <a:bodyPr/>
                    <a:lstStyle/>
                    <a:p>
                      <a:pPr algn="ctr" fontAlgn="b"/>
                      <a:r>
                        <a:rPr lang="en-US" sz="1100" u="none" strike="noStrike" dirty="0">
                          <a:solidFill>
                            <a:schemeClr val="bg1"/>
                          </a:solidFill>
                          <a:effectLst/>
                          <a:latin typeface="+mj-lt"/>
                        </a:rPr>
                        <a:t>Preferred </a:t>
                      </a:r>
                      <a:br>
                        <a:rPr lang="en-US" sz="1100" u="none" strike="noStrike" dirty="0">
                          <a:solidFill>
                            <a:schemeClr val="bg1"/>
                          </a:solidFill>
                          <a:effectLst/>
                          <a:latin typeface="+mj-lt"/>
                        </a:rPr>
                      </a:br>
                      <a:r>
                        <a:rPr lang="en-US" sz="1100" u="none" strike="noStrike" dirty="0">
                          <a:solidFill>
                            <a:schemeClr val="bg1"/>
                          </a:solidFill>
                          <a:effectLst/>
                          <a:latin typeface="+mj-lt"/>
                        </a:rPr>
                        <a:t>Network**</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100" u="none" strike="noStrike" dirty="0">
                          <a:solidFill>
                            <a:schemeClr val="bg1"/>
                          </a:solidFill>
                          <a:effectLst/>
                          <a:latin typeface="+mj-lt"/>
                        </a:rPr>
                        <a:t>EHP </a:t>
                      </a:r>
                      <a:br>
                        <a:rPr lang="en-US" sz="1100" u="none" strike="noStrike" dirty="0">
                          <a:solidFill>
                            <a:schemeClr val="bg1"/>
                          </a:solidFill>
                          <a:effectLst/>
                          <a:latin typeface="+mj-lt"/>
                        </a:rPr>
                      </a:br>
                      <a:r>
                        <a:rPr lang="en-US" sz="1100" u="none" strike="noStrike" dirty="0">
                          <a:solidFill>
                            <a:schemeClr val="bg1"/>
                          </a:solidFill>
                          <a:effectLst/>
                          <a:latin typeface="+mj-lt"/>
                        </a:rPr>
                        <a:t>Network **</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100" u="none" strike="noStrike" dirty="0">
                          <a:solidFill>
                            <a:schemeClr val="bg1"/>
                          </a:solidFill>
                          <a:effectLst/>
                          <a:latin typeface="+mj-lt"/>
                        </a:rPr>
                        <a:t>Out-of-network</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100" u="none" strike="noStrike" dirty="0">
                          <a:solidFill>
                            <a:schemeClr val="bg1"/>
                          </a:solidFill>
                          <a:effectLst/>
                          <a:latin typeface="+mj-lt"/>
                        </a:rPr>
                        <a:t>Preferred </a:t>
                      </a:r>
                      <a:br>
                        <a:rPr lang="en-US" sz="1100" u="none" strike="noStrike" dirty="0">
                          <a:solidFill>
                            <a:schemeClr val="bg1"/>
                          </a:solidFill>
                          <a:effectLst/>
                          <a:latin typeface="+mj-lt"/>
                        </a:rPr>
                      </a:br>
                      <a:r>
                        <a:rPr lang="en-US" sz="1100" u="none" strike="noStrike" dirty="0">
                          <a:solidFill>
                            <a:schemeClr val="bg1"/>
                          </a:solidFill>
                          <a:effectLst/>
                          <a:latin typeface="+mj-lt"/>
                        </a:rPr>
                        <a:t>Network**</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47D"/>
                    </a:solidFill>
                  </a:tcPr>
                </a:tc>
                <a:tc>
                  <a:txBody>
                    <a:bodyPr/>
                    <a:lstStyle/>
                    <a:p>
                      <a:pPr algn="ctr" fontAlgn="b"/>
                      <a:r>
                        <a:rPr lang="en-US" sz="1100" u="none" strike="noStrike" dirty="0">
                          <a:solidFill>
                            <a:schemeClr val="bg1"/>
                          </a:solidFill>
                          <a:effectLst/>
                          <a:latin typeface="+mj-lt"/>
                        </a:rPr>
                        <a:t>EHP </a:t>
                      </a:r>
                      <a:br>
                        <a:rPr lang="en-US" sz="1100" u="none" strike="noStrike" dirty="0">
                          <a:solidFill>
                            <a:schemeClr val="bg1"/>
                          </a:solidFill>
                          <a:effectLst/>
                          <a:latin typeface="+mj-lt"/>
                        </a:rPr>
                      </a:br>
                      <a:r>
                        <a:rPr lang="en-US" sz="1100" u="none" strike="noStrike" dirty="0">
                          <a:solidFill>
                            <a:schemeClr val="bg1"/>
                          </a:solidFill>
                          <a:effectLst/>
                          <a:latin typeface="+mj-lt"/>
                        </a:rPr>
                        <a:t>Network**</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47D"/>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100" u="none" strike="noStrike" dirty="0" smtClean="0">
                          <a:solidFill>
                            <a:schemeClr val="bg1"/>
                          </a:solidFill>
                          <a:effectLst/>
                          <a:latin typeface="+mj-lt"/>
                        </a:rPr>
                        <a:t>Out-of-network</a:t>
                      </a:r>
                      <a:endParaRPr lang="en-US" sz="1100" b="1" i="0" u="none" strike="noStrike" dirty="0" smtClean="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47D"/>
                    </a:solidFill>
                  </a:tcPr>
                </a:tc>
                <a:extLst>
                  <a:ext uri="{0D108BD9-81ED-4DB2-BD59-A6C34878D82A}">
                    <a16:rowId xmlns:a16="http://schemas.microsoft.com/office/drawing/2014/main" val="1536732303"/>
                  </a:ext>
                </a:extLst>
              </a:tr>
              <a:tr h="164494">
                <a:tc>
                  <a:txBody>
                    <a:bodyPr/>
                    <a:lstStyle/>
                    <a:p>
                      <a:pPr algn="l" fontAlgn="b"/>
                      <a:r>
                        <a:rPr lang="en-US" sz="1000" b="1" u="none" strike="noStrike" dirty="0">
                          <a:effectLst/>
                          <a:latin typeface="+mj-lt"/>
                        </a:rPr>
                        <a:t>Annual Deductible</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gridSpan="8">
                  <a:txBody>
                    <a:bodyPr/>
                    <a:lstStyle/>
                    <a:p>
                      <a:pPr algn="ctr" fontAlgn="b"/>
                      <a:endParaRPr lang="en-US" sz="1000" b="0" i="0" u="none" strike="noStrike" dirty="0">
                        <a:solidFill>
                          <a:srgbClr val="000000"/>
                        </a:solidFill>
                        <a:effectLst/>
                        <a:latin typeface="+mj-lt"/>
                      </a:endParaRPr>
                    </a:p>
                  </a:txBody>
                  <a:tcPr marL="7518" marR="7518" marT="7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endParaRPr lang="en-US"/>
                    </a:p>
                  </a:txBody>
                  <a:tcPr/>
                </a:tc>
                <a:tc hMerge="1">
                  <a:txBody>
                    <a:bodyPr/>
                    <a:lstStyle/>
                    <a:p>
                      <a:pPr algn="ctr" fontAlgn="b"/>
                      <a:endParaRPr lang="en-US" sz="1100" b="0" i="1" u="none" strike="noStrike" dirty="0">
                        <a:solidFill>
                          <a:srgbClr val="000000"/>
                        </a:solidFill>
                        <a:effectLst/>
                        <a:latin typeface="Calibri" panose="020F0502020204030204" pitchFamily="34" charset="0"/>
                      </a:endParaRPr>
                    </a:p>
                  </a:txBody>
                  <a:tcPr marL="8029" marR="8029" marT="8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8029" marR="8029" marT="8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pPr algn="ctr" fontAlgn="b"/>
                      <a:endParaRPr lang="en-US" sz="1100" b="0" i="1" u="none" strike="noStrike" dirty="0">
                        <a:solidFill>
                          <a:srgbClr val="000000"/>
                        </a:solidFill>
                        <a:effectLst/>
                        <a:latin typeface="Calibri" panose="020F0502020204030204" pitchFamily="34" charset="0"/>
                      </a:endParaRPr>
                    </a:p>
                  </a:txBody>
                  <a:tcPr marL="8029" marR="8029" marT="8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endParaRPr lang="en-US"/>
                    </a:p>
                  </a:txBody>
                  <a:tcPr/>
                </a:tc>
                <a:tc hMerge="1">
                  <a:txBody>
                    <a:bodyPr/>
                    <a:lstStyle/>
                    <a:p>
                      <a:pPr algn="ctr" fontAlgn="b"/>
                      <a:endParaRPr lang="en-US" sz="1100" b="0" i="1" u="none" strike="noStrike" dirty="0">
                        <a:solidFill>
                          <a:srgbClr val="000000"/>
                        </a:solidFill>
                        <a:effectLst/>
                        <a:latin typeface="Calibri" panose="020F0502020204030204" pitchFamily="34" charset="0"/>
                      </a:endParaRPr>
                    </a:p>
                  </a:txBody>
                  <a:tcPr marL="8029" marR="8029" marT="8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extLst>
                  <a:ext uri="{0D108BD9-81ED-4DB2-BD59-A6C34878D82A}">
                    <a16:rowId xmlns:a16="http://schemas.microsoft.com/office/drawing/2014/main" val="3522485044"/>
                  </a:ext>
                </a:extLst>
              </a:tr>
              <a:tr h="635420">
                <a:tc>
                  <a:txBody>
                    <a:bodyPr/>
                    <a:lstStyle/>
                    <a:p>
                      <a:pPr algn="l" fontAlgn="b"/>
                      <a:r>
                        <a:rPr lang="en-US" sz="1000" u="none" strike="noStrike" dirty="0">
                          <a:effectLst/>
                          <a:latin typeface="+mj-lt"/>
                        </a:rPr>
                        <a:t>per person</a:t>
                      </a:r>
                      <a:endParaRPr lang="en-US" sz="1000" b="1" i="0" u="none" strike="noStrike" dirty="0">
                        <a:solidFill>
                          <a:srgbClr val="000000"/>
                        </a:solidFill>
                        <a:effectLst/>
                        <a:latin typeface="+mj-lt"/>
                      </a:endParaRPr>
                    </a:p>
                  </a:txBody>
                  <a:tcPr marL="67660"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000" u="none" strike="noStrike" dirty="0">
                          <a:effectLst/>
                          <a:latin typeface="+mj-lt"/>
                        </a:rPr>
                        <a:t>$500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fontAlgn="b"/>
                      <a:r>
                        <a:rPr lang="en-US" sz="1000" i="1" u="none" strike="noStrike" dirty="0" smtClean="0">
                          <a:effectLst/>
                          <a:latin typeface="+mj-lt"/>
                        </a:rPr>
                        <a:t>(Determined by Salary Tier)</a:t>
                      </a:r>
                      <a:endParaRPr lang="nn-NO" sz="1000" u="none" strike="noStrike" dirty="0" smtClean="0">
                        <a:effectLst/>
                        <a:latin typeface="+mj-lt"/>
                      </a:endParaRPr>
                    </a:p>
                    <a:p>
                      <a:pPr algn="ctr" fontAlgn="b"/>
                      <a:r>
                        <a:rPr lang="nn-NO" sz="1000" u="none" strike="noStrike" dirty="0" smtClean="0">
                          <a:effectLst/>
                          <a:latin typeface="+mj-lt"/>
                        </a:rPr>
                        <a:t>$</a:t>
                      </a:r>
                      <a:r>
                        <a:rPr lang="nn-NO" sz="1000" u="none" strike="noStrike" dirty="0">
                          <a:effectLst/>
                          <a:latin typeface="+mj-lt"/>
                        </a:rPr>
                        <a:t>150 (&lt;$50K</a:t>
                      </a:r>
                      <a:r>
                        <a:rPr lang="nn-NO" sz="1000" u="none" strike="noStrike" dirty="0" smtClean="0">
                          <a:effectLst/>
                          <a:latin typeface="+mj-lt"/>
                        </a:rPr>
                        <a:t>)</a:t>
                      </a:r>
                    </a:p>
                    <a:p>
                      <a:pPr algn="ctr" fontAlgn="b"/>
                      <a:r>
                        <a:rPr lang="nn-NO" sz="1000" u="none" strike="noStrike" dirty="0" smtClean="0">
                          <a:effectLst/>
                          <a:latin typeface="+mj-lt"/>
                        </a:rPr>
                        <a:t>$</a:t>
                      </a:r>
                      <a:r>
                        <a:rPr lang="nn-NO" sz="1000" u="none" strike="noStrike" dirty="0">
                          <a:effectLst/>
                          <a:latin typeface="+mj-lt"/>
                        </a:rPr>
                        <a:t>200 ($50K-$119K</a:t>
                      </a:r>
                      <a:r>
                        <a:rPr lang="nn-NO" sz="1000" u="none" strike="noStrike" dirty="0" smtClean="0">
                          <a:effectLst/>
                          <a:latin typeface="+mj-lt"/>
                        </a:rPr>
                        <a:t>)</a:t>
                      </a:r>
                    </a:p>
                    <a:p>
                      <a:pPr algn="ctr" fontAlgn="b"/>
                      <a:r>
                        <a:rPr lang="nn-NO" sz="1000" u="none" strike="noStrike" dirty="0" smtClean="0">
                          <a:effectLst/>
                          <a:latin typeface="+mj-lt"/>
                        </a:rPr>
                        <a:t>$</a:t>
                      </a:r>
                      <a:r>
                        <a:rPr lang="nn-NO" sz="1000" u="none" strike="noStrike" dirty="0">
                          <a:effectLst/>
                          <a:latin typeface="+mj-lt"/>
                        </a:rPr>
                        <a:t>300 </a:t>
                      </a:r>
                      <a:r>
                        <a:rPr lang="nn-NO" sz="1000" u="none" strike="noStrike" dirty="0" smtClean="0">
                          <a:effectLst/>
                          <a:latin typeface="+mj-lt"/>
                        </a:rPr>
                        <a:t>(&gt;=$120K</a:t>
                      </a:r>
                      <a:r>
                        <a:rPr lang="nn-NO" sz="1000" u="none" strike="noStrike" dirty="0">
                          <a:effectLst/>
                          <a:latin typeface="+mj-lt"/>
                        </a:rPr>
                        <a:t>)</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b"/>
                      <a:r>
                        <a:rPr lang="en-US" sz="1000" u="none" strike="noStrike" dirty="0">
                          <a:effectLst/>
                          <a:latin typeface="+mj-lt"/>
                        </a:rPr>
                        <a:t>$</a:t>
                      </a:r>
                      <a:r>
                        <a:rPr lang="en-US" sz="1000" u="none" strike="noStrike" dirty="0" smtClean="0">
                          <a:effectLst/>
                          <a:latin typeface="+mj-lt"/>
                        </a:rPr>
                        <a:t>750</a:t>
                      </a: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smtClean="0">
                          <a:effectLst/>
                          <a:latin typeface="+mj-lt"/>
                        </a:rPr>
                        <a:t>(Determined by Salary Tier)</a:t>
                      </a:r>
                      <a:endParaRPr lang="nn-NO" sz="1000" u="none" strike="noStrike" dirty="0" smtClean="0">
                        <a:effectLst/>
                        <a:latin typeface="+mj-lt"/>
                      </a:endParaRPr>
                    </a:p>
                    <a:p>
                      <a:pPr algn="ctr" fontAlgn="b"/>
                      <a:r>
                        <a:rPr lang="nn-NO" sz="1000" u="none" strike="noStrike" dirty="0" smtClean="0">
                          <a:effectLst/>
                          <a:latin typeface="+mj-lt"/>
                        </a:rPr>
                        <a:t>$</a:t>
                      </a:r>
                      <a:r>
                        <a:rPr lang="nn-NO" sz="1000" u="none" strike="noStrike" dirty="0">
                          <a:effectLst/>
                          <a:latin typeface="+mj-lt"/>
                        </a:rPr>
                        <a:t>150 (&lt;$50K</a:t>
                      </a:r>
                      <a:r>
                        <a:rPr lang="nn-NO" sz="1000" u="none" strike="noStrike" dirty="0" smtClean="0">
                          <a:effectLst/>
                          <a:latin typeface="+mj-lt"/>
                        </a:rPr>
                        <a:t>)</a:t>
                      </a:r>
                    </a:p>
                    <a:p>
                      <a:pPr algn="ctr" fontAlgn="b"/>
                      <a:r>
                        <a:rPr lang="nn-NO" sz="1000" u="none" strike="noStrike" dirty="0" smtClean="0">
                          <a:effectLst/>
                          <a:latin typeface="+mj-lt"/>
                        </a:rPr>
                        <a:t>$</a:t>
                      </a:r>
                      <a:r>
                        <a:rPr lang="nn-NO" sz="1000" u="none" strike="noStrike" dirty="0">
                          <a:effectLst/>
                          <a:latin typeface="+mj-lt"/>
                        </a:rPr>
                        <a:t>200 ($50K-$119K</a:t>
                      </a:r>
                      <a:r>
                        <a:rPr lang="nn-NO" sz="1000" u="none" strike="noStrike" dirty="0" smtClean="0">
                          <a:effectLst/>
                          <a:latin typeface="+mj-lt"/>
                        </a:rPr>
                        <a:t>)</a:t>
                      </a:r>
                    </a:p>
                    <a:p>
                      <a:pPr algn="ctr" fontAlgn="b"/>
                      <a:r>
                        <a:rPr lang="nn-NO" sz="1000" u="none" strike="noStrike" dirty="0" smtClean="0">
                          <a:effectLst/>
                          <a:latin typeface="+mj-lt"/>
                        </a:rPr>
                        <a:t>$</a:t>
                      </a:r>
                      <a:r>
                        <a:rPr lang="nn-NO" sz="1000" u="none" strike="noStrike" dirty="0">
                          <a:effectLst/>
                          <a:latin typeface="+mj-lt"/>
                        </a:rPr>
                        <a:t>300 </a:t>
                      </a:r>
                      <a:r>
                        <a:rPr lang="nn-NO" sz="1000" u="none" strike="noStrike" dirty="0" smtClean="0">
                          <a:effectLst/>
                          <a:latin typeface="+mj-lt"/>
                        </a:rPr>
                        <a:t>(&gt;=$120K</a:t>
                      </a:r>
                      <a:r>
                        <a:rPr lang="nn-NO" sz="1000" u="none" strike="noStrike" dirty="0">
                          <a:effectLst/>
                          <a:latin typeface="+mj-lt"/>
                        </a:rPr>
                        <a:t>)</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b"/>
                      <a:r>
                        <a:rPr lang="nn-NO" sz="1000" b="0" i="0" u="none" strike="noStrike" dirty="0" smtClean="0">
                          <a:solidFill>
                            <a:srgbClr val="000000"/>
                          </a:solidFill>
                          <a:effectLst/>
                          <a:latin typeface="+mj-lt"/>
                        </a:rPr>
                        <a:t>$750</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6350100"/>
                  </a:ext>
                </a:extLst>
              </a:tr>
              <a:tr h="635420">
                <a:tc>
                  <a:txBody>
                    <a:bodyPr/>
                    <a:lstStyle/>
                    <a:p>
                      <a:pPr algn="l" fontAlgn="b"/>
                      <a:r>
                        <a:rPr lang="en-US" sz="1000" u="none" strike="noStrike" dirty="0">
                          <a:effectLst/>
                          <a:latin typeface="+mj-lt"/>
                        </a:rPr>
                        <a:t>per family</a:t>
                      </a:r>
                      <a:endParaRPr lang="en-US" sz="1000" b="1" i="0" u="none" strike="noStrike" dirty="0">
                        <a:solidFill>
                          <a:srgbClr val="000000"/>
                        </a:solidFill>
                        <a:effectLst/>
                        <a:latin typeface="+mj-lt"/>
                      </a:endParaRPr>
                    </a:p>
                  </a:txBody>
                  <a:tcPr marL="67660"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000" u="none" strike="noStrike" dirty="0">
                          <a:effectLst/>
                          <a:latin typeface="+mj-lt"/>
                        </a:rPr>
                        <a:t>$1,000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smtClean="0">
                          <a:effectLst/>
                          <a:latin typeface="+mj-lt"/>
                        </a:rPr>
                        <a:t>(Determined by Salary Tier)</a:t>
                      </a:r>
                      <a:endParaRPr lang="nn-NO" sz="1000" u="none" strike="noStrike" dirty="0" smtClean="0">
                        <a:effectLst/>
                        <a:latin typeface="+mj-lt"/>
                      </a:endParaRPr>
                    </a:p>
                    <a:p>
                      <a:pPr algn="ctr" fontAlgn="b"/>
                      <a:r>
                        <a:rPr lang="nn-NO" sz="1000" u="none" strike="noStrike" dirty="0" smtClean="0">
                          <a:effectLst/>
                          <a:latin typeface="+mj-lt"/>
                        </a:rPr>
                        <a:t>$</a:t>
                      </a:r>
                      <a:r>
                        <a:rPr lang="nn-NO" sz="1000" u="none" strike="noStrike" dirty="0">
                          <a:effectLst/>
                          <a:latin typeface="+mj-lt"/>
                        </a:rPr>
                        <a:t>300 (&lt;$50K</a:t>
                      </a:r>
                      <a:r>
                        <a:rPr lang="nn-NO" sz="1000" u="none" strike="noStrike" dirty="0" smtClean="0">
                          <a:effectLst/>
                          <a:latin typeface="+mj-lt"/>
                        </a:rPr>
                        <a:t>)</a:t>
                      </a:r>
                    </a:p>
                    <a:p>
                      <a:pPr algn="ctr" fontAlgn="b"/>
                      <a:r>
                        <a:rPr lang="nn-NO" sz="1000" u="none" strike="noStrike" dirty="0" smtClean="0">
                          <a:effectLst/>
                          <a:latin typeface="+mj-lt"/>
                        </a:rPr>
                        <a:t>$</a:t>
                      </a:r>
                      <a:r>
                        <a:rPr lang="nn-NO" sz="1000" u="none" strike="noStrike" dirty="0">
                          <a:effectLst/>
                          <a:latin typeface="+mj-lt"/>
                        </a:rPr>
                        <a:t>400 ($50K-$119K</a:t>
                      </a:r>
                      <a:r>
                        <a:rPr lang="nn-NO" sz="1000" u="none" strike="noStrike" dirty="0" smtClean="0">
                          <a:effectLst/>
                          <a:latin typeface="+mj-lt"/>
                        </a:rPr>
                        <a:t>)</a:t>
                      </a:r>
                    </a:p>
                    <a:p>
                      <a:pPr algn="ctr" fontAlgn="b"/>
                      <a:r>
                        <a:rPr lang="nn-NO" sz="1000" u="none" strike="noStrike" dirty="0" smtClean="0">
                          <a:effectLst/>
                          <a:latin typeface="+mj-lt"/>
                        </a:rPr>
                        <a:t>$</a:t>
                      </a:r>
                      <a:r>
                        <a:rPr lang="nn-NO" sz="1000" u="none" strike="noStrike" dirty="0">
                          <a:effectLst/>
                          <a:latin typeface="+mj-lt"/>
                        </a:rPr>
                        <a:t>600 </a:t>
                      </a:r>
                      <a:r>
                        <a:rPr lang="nn-NO" sz="1000" u="none" strike="noStrike" dirty="0" smtClean="0">
                          <a:effectLst/>
                          <a:latin typeface="+mj-lt"/>
                        </a:rPr>
                        <a:t>(&gt;=$120K</a:t>
                      </a:r>
                      <a:r>
                        <a:rPr lang="nn-NO" sz="1000" u="none" strike="noStrike" dirty="0">
                          <a:effectLst/>
                          <a:latin typeface="+mj-lt"/>
                        </a:rPr>
                        <a:t>)</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b"/>
                      <a:r>
                        <a:rPr lang="en-US" sz="1000" u="none" strike="noStrike" dirty="0">
                          <a:effectLst/>
                          <a:latin typeface="+mj-lt"/>
                        </a:rPr>
                        <a:t>$1,500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smtClean="0">
                          <a:effectLst/>
                          <a:latin typeface="+mj-lt"/>
                        </a:rPr>
                        <a:t>(Determined by Salary Tier)</a:t>
                      </a:r>
                      <a:endParaRPr lang="nn-NO" sz="1000" u="none" strike="noStrike" dirty="0" smtClean="0">
                        <a:effectLst/>
                        <a:latin typeface="+mj-lt"/>
                      </a:endParaRPr>
                    </a:p>
                    <a:p>
                      <a:pPr algn="ctr" fontAlgn="b"/>
                      <a:r>
                        <a:rPr lang="nn-NO" sz="1000" u="none" strike="noStrike" dirty="0" smtClean="0">
                          <a:effectLst/>
                          <a:latin typeface="+mj-lt"/>
                        </a:rPr>
                        <a:t>$</a:t>
                      </a:r>
                      <a:r>
                        <a:rPr lang="nn-NO" sz="1000" u="none" strike="noStrike" dirty="0">
                          <a:effectLst/>
                          <a:latin typeface="+mj-lt"/>
                        </a:rPr>
                        <a:t>300 (&lt;$50K</a:t>
                      </a:r>
                      <a:r>
                        <a:rPr lang="nn-NO" sz="1000" u="none" strike="noStrike" dirty="0" smtClean="0">
                          <a:effectLst/>
                          <a:latin typeface="+mj-lt"/>
                        </a:rPr>
                        <a:t>)</a:t>
                      </a:r>
                    </a:p>
                    <a:p>
                      <a:pPr algn="ctr" fontAlgn="b"/>
                      <a:r>
                        <a:rPr lang="nn-NO" sz="1000" u="none" strike="noStrike" dirty="0" smtClean="0">
                          <a:effectLst/>
                          <a:latin typeface="+mj-lt"/>
                        </a:rPr>
                        <a:t>$</a:t>
                      </a:r>
                      <a:r>
                        <a:rPr lang="nn-NO" sz="1000" u="none" strike="noStrike" dirty="0">
                          <a:effectLst/>
                          <a:latin typeface="+mj-lt"/>
                        </a:rPr>
                        <a:t>400 ($50K-$119K</a:t>
                      </a:r>
                      <a:r>
                        <a:rPr lang="nn-NO" sz="1000" u="none" strike="noStrike" dirty="0" smtClean="0">
                          <a:effectLst/>
                          <a:latin typeface="+mj-lt"/>
                        </a:rPr>
                        <a:t>)</a:t>
                      </a:r>
                    </a:p>
                    <a:p>
                      <a:pPr algn="ctr" fontAlgn="b"/>
                      <a:r>
                        <a:rPr lang="nn-NO" sz="1000" u="none" strike="noStrike" dirty="0" smtClean="0">
                          <a:effectLst/>
                          <a:latin typeface="+mj-lt"/>
                        </a:rPr>
                        <a:t>$</a:t>
                      </a:r>
                      <a:r>
                        <a:rPr lang="nn-NO" sz="1000" u="none" strike="noStrike" dirty="0">
                          <a:effectLst/>
                          <a:latin typeface="+mj-lt"/>
                        </a:rPr>
                        <a:t>600 </a:t>
                      </a:r>
                      <a:r>
                        <a:rPr lang="nn-NO" sz="1000" u="none" strike="noStrike" dirty="0" smtClean="0">
                          <a:effectLst/>
                          <a:latin typeface="+mj-lt"/>
                        </a:rPr>
                        <a:t>(&gt;$120K</a:t>
                      </a:r>
                      <a:r>
                        <a:rPr lang="nn-NO" sz="1000" u="none" strike="noStrike" dirty="0">
                          <a:effectLst/>
                          <a:latin typeface="+mj-lt"/>
                        </a:rPr>
                        <a:t>)</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u="none" strike="noStrike" dirty="0" smtClean="0">
                          <a:effectLst/>
                          <a:latin typeface="+mj-lt"/>
                        </a:rPr>
                        <a:t>$1,500</a:t>
                      </a:r>
                      <a:endParaRPr lang="en-US" sz="1000" b="1" i="0" u="none" strike="noStrike" dirty="0" smtClean="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6795009"/>
                  </a:ext>
                </a:extLst>
              </a:tr>
              <a:tr h="258644">
                <a:tc>
                  <a:txBody>
                    <a:bodyPr/>
                    <a:lstStyle/>
                    <a:p>
                      <a:pPr algn="l" fontAlgn="b"/>
                      <a:r>
                        <a:rPr lang="en-US" sz="1000" b="1" u="none" strike="noStrike" dirty="0">
                          <a:effectLst/>
                          <a:latin typeface="+mj-lt"/>
                        </a:rPr>
                        <a:t>Annual Out-of-Pocket Max.</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gridSpan="2">
                  <a:txBody>
                    <a:bodyPr/>
                    <a:lstStyle/>
                    <a:p>
                      <a:pPr algn="ctr" fontAlgn="b"/>
                      <a:r>
                        <a:rPr lang="en-US" sz="1000" u="none" strike="noStrike" dirty="0">
                          <a:effectLst/>
                          <a:latin typeface="+mj-lt"/>
                        </a:rPr>
                        <a:t> </a:t>
                      </a:r>
                      <a:endParaRPr lang="en-US"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endParaRPr lang="en-US"/>
                    </a:p>
                  </a:txBody>
                  <a:tcPr/>
                </a:tc>
                <a:tc gridSpan="2">
                  <a:txBody>
                    <a:bodyPr/>
                    <a:lstStyle/>
                    <a:p>
                      <a:pPr algn="ctr" fontAlgn="b"/>
                      <a:r>
                        <a:rPr lang="en-US" sz="1000" u="none" strike="noStrike" dirty="0">
                          <a:effectLst/>
                          <a:latin typeface="+mj-lt"/>
                        </a:rPr>
                        <a:t> </a:t>
                      </a:r>
                      <a:endParaRPr lang="en-US"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endParaRPr lang="en-US"/>
                    </a:p>
                  </a:txBody>
                  <a:tcPr/>
                </a:tc>
                <a:tc>
                  <a:txBody>
                    <a:bodyPr/>
                    <a:lstStyle/>
                    <a:p>
                      <a:pPr algn="ctr" fontAlgn="b"/>
                      <a:r>
                        <a:rPr lang="en-US" sz="1000" u="none" strike="noStrike" dirty="0">
                          <a:effectLst/>
                          <a:latin typeface="+mj-lt"/>
                        </a:rPr>
                        <a:t> </a:t>
                      </a:r>
                      <a:endParaRPr lang="en-US"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gridSpan="2">
                  <a:txBody>
                    <a:bodyPr/>
                    <a:lstStyle/>
                    <a:p>
                      <a:pPr algn="ctr" fontAlgn="b"/>
                      <a:r>
                        <a:rPr lang="en-US" sz="1000" u="none" strike="noStrike" dirty="0">
                          <a:effectLst/>
                          <a:latin typeface="+mj-lt"/>
                        </a:rPr>
                        <a:t> </a:t>
                      </a:r>
                      <a:endParaRPr lang="en-US" sz="1000" b="0" i="0" u="none" strike="noStrike" dirty="0">
                        <a:solidFill>
                          <a:srgbClr val="000000"/>
                        </a:solidFill>
                        <a:effectLst/>
                        <a:latin typeface="+mj-lt"/>
                      </a:endParaRPr>
                    </a:p>
                    <a:p>
                      <a:pPr algn="ctr" fontAlgn="b"/>
                      <a:r>
                        <a:rPr lang="en-US" sz="1000" u="none" strike="noStrike" dirty="0">
                          <a:effectLst/>
                          <a:latin typeface="+mj-lt"/>
                        </a:rPr>
                        <a:t> </a:t>
                      </a:r>
                      <a:endParaRPr lang="en-US"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endParaRPr lang="en-US"/>
                    </a:p>
                  </a:txBody>
                  <a:tcPr/>
                </a:tc>
                <a:tc>
                  <a:txBody>
                    <a:bodyPr/>
                    <a:lstStyle/>
                    <a:p>
                      <a:pPr algn="ctr" fontAlgn="b"/>
                      <a:endParaRPr lang="en-US"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extLst>
                  <a:ext uri="{0D108BD9-81ED-4DB2-BD59-A6C34878D82A}">
                    <a16:rowId xmlns:a16="http://schemas.microsoft.com/office/drawing/2014/main" val="2487696156"/>
                  </a:ext>
                </a:extLst>
              </a:tr>
              <a:tr h="635420">
                <a:tc>
                  <a:txBody>
                    <a:bodyPr/>
                    <a:lstStyle/>
                    <a:p>
                      <a:pPr algn="l" fontAlgn="b"/>
                      <a:r>
                        <a:rPr lang="en-US" sz="1000" u="none" strike="noStrike" dirty="0">
                          <a:effectLst/>
                          <a:latin typeface="+mj-lt"/>
                        </a:rPr>
                        <a:t>per person</a:t>
                      </a:r>
                      <a:endParaRPr lang="en-US" sz="1000" b="1" i="0" u="none" strike="noStrike" dirty="0">
                        <a:solidFill>
                          <a:srgbClr val="000000"/>
                        </a:solidFill>
                        <a:effectLst/>
                        <a:latin typeface="+mj-lt"/>
                      </a:endParaRPr>
                    </a:p>
                  </a:txBody>
                  <a:tcPr marL="67660"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000" u="none" strike="noStrike" dirty="0">
                          <a:effectLst/>
                          <a:latin typeface="+mj-lt"/>
                        </a:rPr>
                        <a:t>$3,000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smtClean="0">
                          <a:effectLst/>
                          <a:latin typeface="+mj-lt"/>
                        </a:rPr>
                        <a:t>(Determined by Salary Tier)</a:t>
                      </a:r>
                      <a:endParaRPr lang="nn-NO" sz="1000" u="none" strike="noStrike" dirty="0" smtClean="0">
                        <a:effectLst/>
                        <a:latin typeface="+mj-lt"/>
                      </a:endParaRPr>
                    </a:p>
                    <a:p>
                      <a:pPr algn="ctr" fontAlgn="b"/>
                      <a:r>
                        <a:rPr lang="nn-NO" sz="1000" u="none" strike="noStrike" dirty="0" smtClean="0">
                          <a:effectLst/>
                          <a:latin typeface="+mj-lt"/>
                        </a:rPr>
                        <a:t>$</a:t>
                      </a:r>
                      <a:r>
                        <a:rPr lang="nn-NO" sz="1000" u="none" strike="noStrike" dirty="0">
                          <a:effectLst/>
                          <a:latin typeface="+mj-lt"/>
                        </a:rPr>
                        <a:t>1,500 (&lt;$50K</a:t>
                      </a:r>
                      <a:r>
                        <a:rPr lang="nn-NO" sz="1000" u="none" strike="noStrike" dirty="0" smtClean="0">
                          <a:effectLst/>
                          <a:latin typeface="+mj-lt"/>
                        </a:rPr>
                        <a:t>)</a:t>
                      </a:r>
                    </a:p>
                    <a:p>
                      <a:pPr algn="ctr" fontAlgn="b"/>
                      <a:r>
                        <a:rPr lang="nn-NO" sz="1000" u="none" strike="noStrike" dirty="0" smtClean="0">
                          <a:effectLst/>
                          <a:latin typeface="+mj-lt"/>
                        </a:rPr>
                        <a:t>$</a:t>
                      </a:r>
                      <a:r>
                        <a:rPr lang="nn-NO" sz="1000" u="none" strike="noStrike" dirty="0">
                          <a:effectLst/>
                          <a:latin typeface="+mj-lt"/>
                        </a:rPr>
                        <a:t>2,000 ($50K-$</a:t>
                      </a:r>
                      <a:r>
                        <a:rPr lang="nn-NO" sz="1000" u="none" strike="noStrike" dirty="0" smtClean="0">
                          <a:effectLst/>
                          <a:latin typeface="+mj-lt"/>
                        </a:rPr>
                        <a:t>119K)</a:t>
                      </a:r>
                    </a:p>
                    <a:p>
                      <a:pPr algn="ctr" fontAlgn="b"/>
                      <a:r>
                        <a:rPr lang="nn-NO" sz="1000" u="none" strike="noStrike" dirty="0" smtClean="0">
                          <a:effectLst/>
                          <a:latin typeface="+mj-lt"/>
                        </a:rPr>
                        <a:t>$</a:t>
                      </a:r>
                      <a:r>
                        <a:rPr lang="nn-NO" sz="1000" u="none" strike="noStrike" dirty="0">
                          <a:effectLst/>
                          <a:latin typeface="+mj-lt"/>
                        </a:rPr>
                        <a:t>3,000 </a:t>
                      </a:r>
                      <a:r>
                        <a:rPr lang="nn-NO" sz="1000" u="none" strike="noStrike" dirty="0" smtClean="0">
                          <a:effectLst/>
                          <a:latin typeface="+mj-lt"/>
                        </a:rPr>
                        <a:t>(&gt;=$120K</a:t>
                      </a:r>
                      <a:r>
                        <a:rPr lang="nn-NO" sz="1000" u="none" strike="noStrike" dirty="0">
                          <a:effectLst/>
                          <a:latin typeface="+mj-lt"/>
                        </a:rPr>
                        <a:t>)</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b"/>
                      <a:r>
                        <a:rPr lang="en-US" sz="1000" u="none" strike="noStrike" dirty="0">
                          <a:effectLst/>
                          <a:latin typeface="+mj-lt"/>
                        </a:rPr>
                        <a:t>$3,500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smtClean="0">
                          <a:effectLst/>
                          <a:latin typeface="+mj-lt"/>
                        </a:rPr>
                        <a:t>(Determined by Salary Tier)</a:t>
                      </a:r>
                      <a:endParaRPr lang="nn-NO" sz="1000" u="none" strike="noStrike" dirty="0" smtClean="0">
                        <a:effectLst/>
                        <a:latin typeface="+mj-lt"/>
                      </a:endParaRPr>
                    </a:p>
                    <a:p>
                      <a:pPr algn="ctr" fontAlgn="b"/>
                      <a:r>
                        <a:rPr lang="nn-NO" sz="1000" u="none" strike="noStrike" dirty="0" smtClean="0">
                          <a:effectLst/>
                          <a:latin typeface="+mj-lt"/>
                        </a:rPr>
                        <a:t>$</a:t>
                      </a:r>
                      <a:r>
                        <a:rPr lang="nn-NO" sz="1000" u="none" strike="noStrike" dirty="0">
                          <a:effectLst/>
                          <a:latin typeface="+mj-lt"/>
                        </a:rPr>
                        <a:t>1,500 (&lt;$50K</a:t>
                      </a:r>
                      <a:r>
                        <a:rPr lang="nn-NO" sz="1000" u="none" strike="noStrike" dirty="0" smtClean="0">
                          <a:effectLst/>
                          <a:latin typeface="+mj-lt"/>
                        </a:rPr>
                        <a:t>)</a:t>
                      </a:r>
                    </a:p>
                    <a:p>
                      <a:pPr algn="ctr" fontAlgn="b"/>
                      <a:r>
                        <a:rPr lang="nn-NO" sz="1000" u="none" strike="noStrike" dirty="0" smtClean="0">
                          <a:effectLst/>
                          <a:latin typeface="+mj-lt"/>
                        </a:rPr>
                        <a:t>$</a:t>
                      </a:r>
                      <a:r>
                        <a:rPr lang="nn-NO" sz="1000" u="none" strike="noStrike" dirty="0">
                          <a:effectLst/>
                          <a:latin typeface="+mj-lt"/>
                        </a:rPr>
                        <a:t>2,000 ($50K-$</a:t>
                      </a:r>
                      <a:r>
                        <a:rPr lang="nn-NO" sz="1000" u="none" strike="noStrike" dirty="0" smtClean="0">
                          <a:effectLst/>
                          <a:latin typeface="+mj-lt"/>
                        </a:rPr>
                        <a:t>119K)</a:t>
                      </a:r>
                    </a:p>
                    <a:p>
                      <a:pPr algn="ctr" fontAlgn="b"/>
                      <a:r>
                        <a:rPr lang="nn-NO" sz="1000" u="none" strike="noStrike" dirty="0" smtClean="0">
                          <a:effectLst/>
                          <a:latin typeface="+mj-lt"/>
                        </a:rPr>
                        <a:t>$</a:t>
                      </a:r>
                      <a:r>
                        <a:rPr lang="nn-NO" sz="1000" u="none" strike="noStrike" dirty="0">
                          <a:effectLst/>
                          <a:latin typeface="+mj-lt"/>
                        </a:rPr>
                        <a:t>3,000 </a:t>
                      </a:r>
                      <a:r>
                        <a:rPr lang="nn-NO" sz="1000" u="none" strike="noStrike" dirty="0" smtClean="0">
                          <a:effectLst/>
                          <a:latin typeface="+mj-lt"/>
                        </a:rPr>
                        <a:t>(&gt;=$120K</a:t>
                      </a:r>
                      <a:r>
                        <a:rPr lang="nn-NO" sz="1000" u="none" strike="noStrike" dirty="0">
                          <a:effectLst/>
                          <a:latin typeface="+mj-lt"/>
                        </a:rPr>
                        <a:t>)</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u="none" strike="noStrike" dirty="0" smtClean="0">
                          <a:effectLst/>
                          <a:latin typeface="+mj-lt"/>
                        </a:rPr>
                        <a:t>$3,500</a:t>
                      </a:r>
                      <a:endParaRPr lang="en-US" sz="1000" b="1" i="0" u="none" strike="noStrike" dirty="0" smtClean="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5847249"/>
                  </a:ext>
                </a:extLst>
              </a:tr>
              <a:tr h="635420">
                <a:tc>
                  <a:txBody>
                    <a:bodyPr/>
                    <a:lstStyle/>
                    <a:p>
                      <a:pPr algn="l" fontAlgn="b"/>
                      <a:r>
                        <a:rPr lang="en-US" sz="1000" u="none" strike="noStrike" dirty="0">
                          <a:effectLst/>
                          <a:latin typeface="+mj-lt"/>
                        </a:rPr>
                        <a:t>per family</a:t>
                      </a:r>
                      <a:endParaRPr lang="en-US" sz="1000" b="1" i="0" u="none" strike="noStrike" dirty="0">
                        <a:solidFill>
                          <a:srgbClr val="000000"/>
                        </a:solidFill>
                        <a:effectLst/>
                        <a:latin typeface="+mj-lt"/>
                      </a:endParaRPr>
                    </a:p>
                  </a:txBody>
                  <a:tcPr marL="67660"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000" u="none" strike="noStrike" dirty="0">
                          <a:effectLst/>
                          <a:latin typeface="+mj-lt"/>
                        </a:rPr>
                        <a:t>$6,000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smtClean="0">
                          <a:effectLst/>
                          <a:latin typeface="+mj-lt"/>
                        </a:rPr>
                        <a:t>(Determined by Salary Tier)</a:t>
                      </a:r>
                      <a:endParaRPr lang="nn-NO" sz="1000" u="none" strike="noStrike" dirty="0" smtClean="0">
                        <a:effectLst/>
                        <a:latin typeface="+mj-lt"/>
                      </a:endParaRPr>
                    </a:p>
                    <a:p>
                      <a:pPr algn="ctr" fontAlgn="b"/>
                      <a:r>
                        <a:rPr lang="nn-NO" sz="1000" u="none" strike="noStrike" dirty="0" smtClean="0">
                          <a:effectLst/>
                          <a:latin typeface="+mj-lt"/>
                        </a:rPr>
                        <a:t>$</a:t>
                      </a:r>
                      <a:r>
                        <a:rPr lang="nn-NO" sz="1000" u="none" strike="noStrike" dirty="0">
                          <a:effectLst/>
                          <a:latin typeface="+mj-lt"/>
                        </a:rPr>
                        <a:t>3,000 (&lt;$50K</a:t>
                      </a:r>
                      <a:r>
                        <a:rPr lang="nn-NO" sz="1000" u="none" strike="noStrike" dirty="0" smtClean="0">
                          <a:effectLst/>
                          <a:latin typeface="+mj-lt"/>
                        </a:rPr>
                        <a:t>)</a:t>
                      </a:r>
                    </a:p>
                    <a:p>
                      <a:pPr algn="ctr" fontAlgn="b"/>
                      <a:r>
                        <a:rPr lang="nn-NO" sz="1000" u="none" strike="noStrike" dirty="0" smtClean="0">
                          <a:effectLst/>
                          <a:latin typeface="+mj-lt"/>
                        </a:rPr>
                        <a:t>$</a:t>
                      </a:r>
                      <a:r>
                        <a:rPr lang="nn-NO" sz="1000" u="none" strike="noStrike" dirty="0">
                          <a:effectLst/>
                          <a:latin typeface="+mj-lt"/>
                        </a:rPr>
                        <a:t>4,000 ($50K-$</a:t>
                      </a:r>
                      <a:r>
                        <a:rPr lang="nn-NO" sz="1000" u="none" strike="noStrike" dirty="0" smtClean="0">
                          <a:effectLst/>
                          <a:latin typeface="+mj-lt"/>
                        </a:rPr>
                        <a:t>119K)</a:t>
                      </a:r>
                    </a:p>
                    <a:p>
                      <a:pPr algn="ctr" fontAlgn="b"/>
                      <a:r>
                        <a:rPr lang="nn-NO" sz="1000" u="none" strike="noStrike" dirty="0" smtClean="0">
                          <a:effectLst/>
                          <a:latin typeface="+mj-lt"/>
                        </a:rPr>
                        <a:t>$</a:t>
                      </a:r>
                      <a:r>
                        <a:rPr lang="nn-NO" sz="1000" u="none" strike="noStrike" dirty="0">
                          <a:effectLst/>
                          <a:latin typeface="+mj-lt"/>
                        </a:rPr>
                        <a:t>6,000 </a:t>
                      </a:r>
                      <a:r>
                        <a:rPr lang="nn-NO" sz="1000" u="none" strike="noStrike" dirty="0" smtClean="0">
                          <a:effectLst/>
                          <a:latin typeface="+mj-lt"/>
                        </a:rPr>
                        <a:t>(&gt;=$120K</a:t>
                      </a:r>
                      <a:r>
                        <a:rPr lang="nn-NO" sz="1000" u="none" strike="noStrike" dirty="0">
                          <a:effectLst/>
                          <a:latin typeface="+mj-lt"/>
                        </a:rPr>
                        <a:t>)</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b"/>
                      <a:r>
                        <a:rPr lang="en-US" sz="1000" u="none" strike="noStrike" dirty="0">
                          <a:effectLst/>
                          <a:latin typeface="+mj-lt"/>
                        </a:rPr>
                        <a:t>$7,000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smtClean="0">
                          <a:effectLst/>
                          <a:latin typeface="+mj-lt"/>
                        </a:rPr>
                        <a:t>(Determined by Salary Tier)</a:t>
                      </a:r>
                      <a:endParaRPr lang="nn-NO" sz="1000" u="none" strike="noStrike" dirty="0" smtClean="0">
                        <a:effectLst/>
                        <a:latin typeface="+mj-lt"/>
                      </a:endParaRPr>
                    </a:p>
                    <a:p>
                      <a:pPr algn="ctr" fontAlgn="b"/>
                      <a:r>
                        <a:rPr lang="nn-NO" sz="1000" u="none" strike="noStrike" dirty="0" smtClean="0">
                          <a:effectLst/>
                          <a:latin typeface="+mj-lt"/>
                        </a:rPr>
                        <a:t>$</a:t>
                      </a:r>
                      <a:r>
                        <a:rPr lang="nn-NO" sz="1000" u="none" strike="noStrike" dirty="0">
                          <a:effectLst/>
                          <a:latin typeface="+mj-lt"/>
                        </a:rPr>
                        <a:t>3,000 (&lt;$50K</a:t>
                      </a:r>
                      <a:r>
                        <a:rPr lang="nn-NO" sz="1000" u="none" strike="noStrike" dirty="0" smtClean="0">
                          <a:effectLst/>
                          <a:latin typeface="+mj-lt"/>
                        </a:rPr>
                        <a:t>)</a:t>
                      </a:r>
                    </a:p>
                    <a:p>
                      <a:pPr algn="ctr" fontAlgn="b"/>
                      <a:r>
                        <a:rPr lang="nn-NO" sz="1000" u="none" strike="noStrike" dirty="0" smtClean="0">
                          <a:effectLst/>
                          <a:latin typeface="+mj-lt"/>
                        </a:rPr>
                        <a:t>$</a:t>
                      </a:r>
                      <a:r>
                        <a:rPr lang="nn-NO" sz="1000" u="none" strike="noStrike" dirty="0">
                          <a:effectLst/>
                          <a:latin typeface="+mj-lt"/>
                        </a:rPr>
                        <a:t>4,000 ($50K-$119K</a:t>
                      </a:r>
                      <a:r>
                        <a:rPr lang="nn-NO" sz="1000" u="none" strike="noStrike" dirty="0" smtClean="0">
                          <a:effectLst/>
                          <a:latin typeface="+mj-lt"/>
                        </a:rPr>
                        <a:t>)</a:t>
                      </a:r>
                    </a:p>
                    <a:p>
                      <a:pPr algn="ctr" fontAlgn="b"/>
                      <a:r>
                        <a:rPr lang="nn-NO" sz="1000" u="none" strike="noStrike" dirty="0" smtClean="0">
                          <a:effectLst/>
                          <a:latin typeface="+mj-lt"/>
                        </a:rPr>
                        <a:t>$</a:t>
                      </a:r>
                      <a:r>
                        <a:rPr lang="nn-NO" sz="1000" u="none" strike="noStrike" dirty="0">
                          <a:effectLst/>
                          <a:latin typeface="+mj-lt"/>
                        </a:rPr>
                        <a:t>6,000 </a:t>
                      </a:r>
                      <a:r>
                        <a:rPr lang="nn-NO" sz="1000" u="none" strike="noStrike" dirty="0" smtClean="0">
                          <a:effectLst/>
                          <a:latin typeface="+mj-lt"/>
                        </a:rPr>
                        <a:t>(&gt;=$120K</a:t>
                      </a:r>
                      <a:r>
                        <a:rPr lang="nn-NO" sz="1000" u="none" strike="noStrike" dirty="0">
                          <a:effectLst/>
                          <a:latin typeface="+mj-lt"/>
                        </a:rPr>
                        <a:t>)</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u="none" strike="noStrike" dirty="0" smtClean="0">
                          <a:effectLst/>
                          <a:latin typeface="+mj-lt"/>
                        </a:rPr>
                        <a:t>$7,000</a:t>
                      </a:r>
                      <a:endParaRPr lang="en-US" sz="1000" b="1" i="0" u="none" strike="noStrike" dirty="0" smtClean="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2543673"/>
                  </a:ext>
                </a:extLst>
              </a:tr>
              <a:tr h="847559">
                <a:tc>
                  <a:txBody>
                    <a:bodyPr/>
                    <a:lstStyle/>
                    <a:p>
                      <a:pPr algn="l" fontAlgn="b"/>
                      <a:r>
                        <a:rPr lang="en-US" sz="1000" b="1" u="none" strike="noStrike" dirty="0" smtClean="0">
                          <a:effectLst/>
                          <a:latin typeface="+mj-lt"/>
                        </a:rPr>
                        <a:t>Co-insurance</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000" b="0" u="none" strike="noStrike" dirty="0" smtClean="0">
                          <a:effectLst/>
                          <a:latin typeface="+mj-lt"/>
                        </a:rPr>
                        <a:t>pay </a:t>
                      </a:r>
                      <a:r>
                        <a:rPr lang="en-US" sz="1000" b="0" u="none" strike="noStrike" dirty="0">
                          <a:effectLst/>
                          <a:latin typeface="+mj-lt"/>
                        </a:rPr>
                        <a:t>10%</a:t>
                      </a:r>
                      <a:endParaRPr lang="en-US"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smtClean="0">
                          <a:effectLst/>
                          <a:latin typeface="+mj-lt"/>
                        </a:rPr>
                        <a:t>pay </a:t>
                      </a:r>
                      <a:r>
                        <a:rPr lang="en-US" sz="1000" u="none" strike="noStrike" dirty="0">
                          <a:effectLst/>
                          <a:latin typeface="+mj-lt"/>
                        </a:rPr>
                        <a:t>20%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smtClean="0">
                          <a:effectLst/>
                          <a:latin typeface="+mj-lt"/>
                        </a:rPr>
                        <a:t>pay </a:t>
                      </a:r>
                      <a:r>
                        <a:rPr lang="en-US" sz="1000" u="none" strike="noStrike" dirty="0">
                          <a:effectLst/>
                          <a:latin typeface="+mj-lt"/>
                        </a:rPr>
                        <a:t>10%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smtClean="0">
                          <a:effectLst/>
                          <a:latin typeface="+mj-lt"/>
                        </a:rPr>
                        <a:t>pay </a:t>
                      </a:r>
                      <a:r>
                        <a:rPr lang="en-US" sz="1000" u="none" strike="noStrike" dirty="0">
                          <a:effectLst/>
                          <a:latin typeface="+mj-lt"/>
                        </a:rPr>
                        <a:t>20%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smtClean="0">
                          <a:effectLst/>
                          <a:latin typeface="+mj-lt"/>
                        </a:rPr>
                        <a:t>pay </a:t>
                      </a:r>
                      <a:r>
                        <a:rPr lang="en-US" sz="1000" u="none" strike="noStrike" dirty="0">
                          <a:effectLst/>
                          <a:latin typeface="+mj-lt"/>
                        </a:rPr>
                        <a:t>30%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smtClean="0">
                          <a:effectLst/>
                          <a:latin typeface="+mj-lt"/>
                        </a:rPr>
                        <a:t>pay 10%</a:t>
                      </a: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smtClean="0">
                          <a:effectLst/>
                          <a:latin typeface="+mj-lt"/>
                        </a:rPr>
                        <a:t>pay 20%</a:t>
                      </a: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u="none" strike="noStrike" dirty="0" smtClean="0">
                          <a:solidFill>
                            <a:schemeClr val="tx1"/>
                          </a:solidFill>
                          <a:effectLst/>
                          <a:latin typeface="+mj-lt"/>
                        </a:rPr>
                        <a:t>pay 30%</a:t>
                      </a:r>
                      <a:endParaRPr lang="en-US" sz="1000" b="1" i="0" u="none" strike="noStrike" dirty="0" smtClean="0">
                        <a:solidFill>
                          <a:schemeClr val="tx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3694887"/>
                  </a:ext>
                </a:extLst>
              </a:tr>
            </a:tbl>
          </a:graphicData>
        </a:graphic>
      </p:graphicFrame>
      <p:sp>
        <p:nvSpPr>
          <p:cNvPr id="7" name="TextBox 6"/>
          <p:cNvSpPr txBox="1"/>
          <p:nvPr/>
        </p:nvSpPr>
        <p:spPr>
          <a:xfrm>
            <a:off x="469900" y="5991225"/>
            <a:ext cx="6858000" cy="261610"/>
          </a:xfrm>
          <a:prstGeom prst="rect">
            <a:avLst/>
          </a:prstGeom>
          <a:noFill/>
        </p:spPr>
        <p:txBody>
          <a:bodyPr>
            <a:spAutoFit/>
          </a:bodyPr>
          <a:lstStyle/>
          <a:p>
            <a:pPr>
              <a:defRPr/>
            </a:pPr>
            <a:r>
              <a:rPr lang="en-US" sz="1100" i="1" dirty="0">
                <a:latin typeface="+mj-lt"/>
              </a:rPr>
              <a:t>** You can locate providers in the Preferred Network and the EHP/Cigna network at </a:t>
            </a:r>
            <a:r>
              <a:rPr lang="en-US" sz="1100" i="1" dirty="0" smtClean="0">
                <a:latin typeface="+mj-lt"/>
              </a:rPr>
              <a:t>ehp.org</a:t>
            </a:r>
            <a:r>
              <a:rPr lang="en-US" sz="1100" i="1" dirty="0">
                <a:latin typeface="+mj-lt"/>
              </a:rPr>
              <a:t>.	</a:t>
            </a:r>
          </a:p>
        </p:txBody>
      </p:sp>
      <p:sp>
        <p:nvSpPr>
          <p:cNvPr id="8" name="TextBox 7"/>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17636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Benefits Overview</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13</a:t>
            </a:fld>
            <a:endParaRPr lang="en-US" dirty="0"/>
          </a:p>
        </p:txBody>
      </p:sp>
      <p:sp>
        <p:nvSpPr>
          <p:cNvPr id="6" name="TextBox 5"/>
          <p:cNvSpPr txBox="1"/>
          <p:nvPr/>
        </p:nvSpPr>
        <p:spPr>
          <a:xfrm>
            <a:off x="460375" y="5638956"/>
            <a:ext cx="6858000" cy="430887"/>
          </a:xfrm>
          <a:prstGeom prst="rect">
            <a:avLst/>
          </a:prstGeom>
          <a:noFill/>
        </p:spPr>
        <p:txBody>
          <a:bodyPr>
            <a:spAutoFit/>
          </a:bodyPr>
          <a:lstStyle/>
          <a:p>
            <a:pPr>
              <a:defRPr/>
            </a:pPr>
            <a:r>
              <a:rPr lang="en-US" sz="1100" i="1" dirty="0">
                <a:latin typeface="+mj-lt"/>
              </a:rPr>
              <a:t>* For select services such as hospitalization, coverage begins once you have met the deductible for the year.</a:t>
            </a:r>
          </a:p>
          <a:p>
            <a:pPr>
              <a:defRPr/>
            </a:pPr>
            <a:r>
              <a:rPr lang="en-US" sz="1100" i="1" dirty="0">
                <a:latin typeface="+mj-lt"/>
              </a:rPr>
              <a:t>** You can locate providers in the Preferred Network and the EHP/Cigna network at </a:t>
            </a:r>
            <a:r>
              <a:rPr lang="en-US" sz="1100" i="1" dirty="0" smtClean="0">
                <a:latin typeface="+mj-lt"/>
              </a:rPr>
              <a:t>ehp.org</a:t>
            </a:r>
            <a:r>
              <a:rPr lang="en-US" sz="1100" i="1" dirty="0">
                <a:latin typeface="+mj-lt"/>
              </a:rPr>
              <a:t>.	</a:t>
            </a:r>
          </a:p>
        </p:txBody>
      </p:sp>
      <p:graphicFrame>
        <p:nvGraphicFramePr>
          <p:cNvPr id="8" name="Table 7"/>
          <p:cNvGraphicFramePr>
            <a:graphicFrameLocks noGrp="1"/>
          </p:cNvGraphicFramePr>
          <p:nvPr>
            <p:extLst>
              <p:ext uri="{D42A27DB-BD31-4B8C-83A1-F6EECF244321}">
                <p14:modId xmlns:p14="http://schemas.microsoft.com/office/powerpoint/2010/main" val="2521222654"/>
              </p:ext>
            </p:extLst>
          </p:nvPr>
        </p:nvGraphicFramePr>
        <p:xfrm>
          <a:off x="554729" y="1568805"/>
          <a:ext cx="8673097" cy="4052812"/>
        </p:xfrm>
        <a:graphic>
          <a:graphicData uri="http://schemas.openxmlformats.org/drawingml/2006/table">
            <a:tbl>
              <a:tblPr>
                <a:tableStyleId>{5C22544A-7EE6-4342-B048-85BDC9FD1C3A}</a:tableStyleId>
              </a:tblPr>
              <a:tblGrid>
                <a:gridCol w="1409253">
                  <a:extLst>
                    <a:ext uri="{9D8B030D-6E8A-4147-A177-3AD203B41FA5}">
                      <a16:colId xmlns:a16="http://schemas.microsoft.com/office/drawing/2014/main" val="1262073218"/>
                    </a:ext>
                  </a:extLst>
                </a:gridCol>
                <a:gridCol w="727701">
                  <a:extLst>
                    <a:ext uri="{9D8B030D-6E8A-4147-A177-3AD203B41FA5}">
                      <a16:colId xmlns:a16="http://schemas.microsoft.com/office/drawing/2014/main" val="585015164"/>
                    </a:ext>
                  </a:extLst>
                </a:gridCol>
                <a:gridCol w="727701">
                  <a:extLst>
                    <a:ext uri="{9D8B030D-6E8A-4147-A177-3AD203B41FA5}">
                      <a16:colId xmlns:a16="http://schemas.microsoft.com/office/drawing/2014/main" val="8252668"/>
                    </a:ext>
                  </a:extLst>
                </a:gridCol>
                <a:gridCol w="995791">
                  <a:extLst>
                    <a:ext uri="{9D8B030D-6E8A-4147-A177-3AD203B41FA5}">
                      <a16:colId xmlns:a16="http://schemas.microsoft.com/office/drawing/2014/main" val="2906857962"/>
                    </a:ext>
                  </a:extLst>
                </a:gridCol>
                <a:gridCol w="897274">
                  <a:extLst>
                    <a:ext uri="{9D8B030D-6E8A-4147-A177-3AD203B41FA5}">
                      <a16:colId xmlns:a16="http://schemas.microsoft.com/office/drawing/2014/main" val="3715439798"/>
                    </a:ext>
                  </a:extLst>
                </a:gridCol>
                <a:gridCol w="1060415">
                  <a:extLst>
                    <a:ext uri="{9D8B030D-6E8A-4147-A177-3AD203B41FA5}">
                      <a16:colId xmlns:a16="http://schemas.microsoft.com/office/drawing/2014/main" val="3935457836"/>
                    </a:ext>
                  </a:extLst>
                </a:gridCol>
                <a:gridCol w="897274">
                  <a:extLst>
                    <a:ext uri="{9D8B030D-6E8A-4147-A177-3AD203B41FA5}">
                      <a16:colId xmlns:a16="http://schemas.microsoft.com/office/drawing/2014/main" val="2163627162"/>
                    </a:ext>
                  </a:extLst>
                </a:gridCol>
                <a:gridCol w="978844">
                  <a:extLst>
                    <a:ext uri="{9D8B030D-6E8A-4147-A177-3AD203B41FA5}">
                      <a16:colId xmlns:a16="http://schemas.microsoft.com/office/drawing/2014/main" val="3897442914"/>
                    </a:ext>
                  </a:extLst>
                </a:gridCol>
                <a:gridCol w="978844">
                  <a:extLst>
                    <a:ext uri="{9D8B030D-6E8A-4147-A177-3AD203B41FA5}">
                      <a16:colId xmlns:a16="http://schemas.microsoft.com/office/drawing/2014/main" val="3909750466"/>
                    </a:ext>
                  </a:extLst>
                </a:gridCol>
              </a:tblGrid>
              <a:tr h="609805">
                <a:tc>
                  <a:txBody>
                    <a:bodyPr/>
                    <a:lstStyle/>
                    <a:p>
                      <a:pPr algn="l" fontAlgn="b"/>
                      <a:r>
                        <a:rPr lang="en-US" sz="1600" u="none" strike="noStrike" dirty="0">
                          <a:effectLst/>
                        </a:rPr>
                        <a:t> </a:t>
                      </a:r>
                      <a:endParaRPr lang="en-US" sz="1600" b="1" i="0" u="none" strike="noStrike" dirty="0">
                        <a:solidFill>
                          <a:srgbClr val="FFFFFF"/>
                        </a:solidFill>
                        <a:effectLst/>
                        <a:latin typeface="Calibri" panose="020F0502020204030204" pitchFamily="34" charset="0"/>
                      </a:endParaRPr>
                    </a:p>
                  </a:txBody>
                  <a:tcPr marL="7735" marR="7735" marT="7736"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400" b="1" u="none" strike="noStrike" dirty="0" smtClean="0">
                          <a:solidFill>
                            <a:schemeClr val="bg1"/>
                          </a:solidFill>
                          <a:effectLst/>
                        </a:rPr>
                        <a:t>Johns</a:t>
                      </a:r>
                      <a:r>
                        <a:rPr lang="en-US" sz="1400" b="1" u="none" strike="noStrike" baseline="0" dirty="0" smtClean="0">
                          <a:solidFill>
                            <a:schemeClr val="bg1"/>
                          </a:solidFill>
                          <a:effectLst/>
                        </a:rPr>
                        <a:t> Hopkins </a:t>
                      </a:r>
                      <a:r>
                        <a:rPr lang="en-US" sz="1400" b="1" u="none" strike="noStrike" dirty="0" smtClean="0">
                          <a:solidFill>
                            <a:schemeClr val="bg1"/>
                          </a:solidFill>
                          <a:effectLst/>
                        </a:rPr>
                        <a:t> EPO Plan</a:t>
                      </a:r>
                      <a:br>
                        <a:rPr lang="en-US" sz="1400" b="1" u="none" strike="noStrike" dirty="0" smtClean="0">
                          <a:solidFill>
                            <a:schemeClr val="bg1"/>
                          </a:solidFill>
                          <a:effectLst/>
                        </a:rPr>
                      </a:br>
                      <a:r>
                        <a:rPr lang="en-US" sz="1400" b="1" u="none" strike="noStrike" dirty="0" smtClean="0">
                          <a:solidFill>
                            <a:schemeClr val="bg1"/>
                          </a:solidFill>
                          <a:effectLst/>
                        </a:rPr>
                        <a:t>(in-network only)</a:t>
                      </a:r>
                      <a:endParaRPr lang="en-US" sz="14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8C3C"/>
                    </a:solidFill>
                  </a:tcPr>
                </a:tc>
                <a:tc hMerge="1">
                  <a:txBody>
                    <a:bodyPr/>
                    <a:lstStyle/>
                    <a:p>
                      <a:endParaRPr lang="en-US"/>
                    </a:p>
                  </a:txBody>
                  <a:tcPr/>
                </a:tc>
                <a:tc gridSpan="3">
                  <a:txBody>
                    <a:bodyPr/>
                    <a:lstStyle/>
                    <a:p>
                      <a:pPr algn="ctr" fontAlgn="b"/>
                      <a:r>
                        <a:rPr lang="en-US" sz="1400" b="1" u="none" strike="noStrike" dirty="0" smtClean="0">
                          <a:solidFill>
                            <a:schemeClr val="bg1"/>
                          </a:solidFill>
                          <a:effectLst/>
                        </a:rPr>
                        <a:t>Johns Hopkins </a:t>
                      </a:r>
                      <a:r>
                        <a:rPr lang="en-US" sz="1400" b="1" u="none" strike="noStrike" dirty="0">
                          <a:solidFill>
                            <a:schemeClr val="bg1"/>
                          </a:solidFill>
                          <a:effectLst/>
                        </a:rPr>
                        <a:t>PPO Plan</a:t>
                      </a:r>
                      <a:endParaRPr lang="en-US" sz="1400" b="1" i="0" u="none" strike="noStrike" dirty="0">
                        <a:solidFill>
                          <a:schemeClr val="bg1"/>
                        </a:solidFill>
                        <a:effectLst/>
                        <a:latin typeface="Calibri" panose="020F0502020204030204" pitchFamily="34" charset="0"/>
                      </a:endParaRPr>
                    </a:p>
                  </a:txBody>
                  <a:tcPr marL="8029" marR="8029" marT="8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2C5F"/>
                    </a:solidFill>
                  </a:tcPr>
                </a:tc>
                <a:tc hMerge="1">
                  <a:txBody>
                    <a:bodyPr/>
                    <a:lstStyle/>
                    <a:p>
                      <a:endParaRPr lang="en-US"/>
                    </a:p>
                  </a:txBody>
                  <a:tcPr/>
                </a:tc>
                <a:tc hMerge="1">
                  <a:txBody>
                    <a:bodyPr/>
                    <a:lstStyle/>
                    <a:p>
                      <a:endParaRPr lang="en-US"/>
                    </a:p>
                  </a:txBody>
                  <a:tcPr/>
                </a:tc>
                <a:tc gridSpan="3">
                  <a:txBody>
                    <a:bodyPr/>
                    <a:lstStyle/>
                    <a:p>
                      <a:pPr algn="ctr" fontAlgn="b"/>
                      <a:r>
                        <a:rPr lang="en-US" sz="1400" b="1" u="none" strike="noStrike" dirty="0" smtClean="0">
                          <a:solidFill>
                            <a:schemeClr val="bg1"/>
                          </a:solidFill>
                          <a:effectLst/>
                        </a:rPr>
                        <a:t>Johns</a:t>
                      </a:r>
                      <a:r>
                        <a:rPr lang="en-US" sz="1400" b="1" u="none" strike="noStrike" baseline="0" dirty="0" smtClean="0">
                          <a:solidFill>
                            <a:schemeClr val="bg1"/>
                          </a:solidFill>
                          <a:effectLst/>
                        </a:rPr>
                        <a:t> Hopkins</a:t>
                      </a:r>
                      <a:r>
                        <a:rPr lang="en-US" sz="1400" b="1" u="none" strike="noStrike" dirty="0" smtClean="0">
                          <a:solidFill>
                            <a:schemeClr val="bg1"/>
                          </a:solidFill>
                          <a:effectLst/>
                        </a:rPr>
                        <a:t> DPC Plan</a:t>
                      </a:r>
                      <a:endParaRPr lang="en-US" sz="1400" b="1" i="0" u="none" strike="noStrike" dirty="0" smtClean="0">
                        <a:solidFill>
                          <a:schemeClr val="bg1"/>
                        </a:solidFill>
                        <a:effectLst/>
                        <a:latin typeface="Calibri" panose="020F0502020204030204" pitchFamily="34" charset="0"/>
                      </a:endParaRPr>
                    </a:p>
                  </a:txBody>
                  <a:tcPr marL="8029" marR="8029" marT="8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algn="ctr" fontAlgn="b"/>
                      <a:endParaRPr lang="en-US" sz="1400" b="1" i="0" u="none" strike="noStrike" dirty="0" smtClean="0">
                        <a:solidFill>
                          <a:schemeClr val="bg1"/>
                        </a:solidFill>
                        <a:effectLst/>
                        <a:latin typeface="Calibri" panose="020F0502020204030204" pitchFamily="34" charset="0"/>
                      </a:endParaRPr>
                    </a:p>
                  </a:txBody>
                  <a:tcPr marL="8029" marR="8029" marT="80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18566229"/>
                  </a:ext>
                </a:extLst>
              </a:tr>
              <a:tr h="665678">
                <a:tc>
                  <a:txBody>
                    <a:bodyPr/>
                    <a:lstStyle/>
                    <a:p>
                      <a:pPr algn="ctr" fontAlgn="b"/>
                      <a:r>
                        <a:rPr lang="en-US" sz="1200" b="1" u="none" strike="noStrike" dirty="0">
                          <a:solidFill>
                            <a:schemeClr val="bg1"/>
                          </a:solidFill>
                          <a:effectLst/>
                        </a:rPr>
                        <a:t>Office Visits</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378"/>
                    </a:solidFill>
                  </a:tcPr>
                </a:tc>
                <a:tc>
                  <a:txBody>
                    <a:bodyPr/>
                    <a:lstStyle/>
                    <a:p>
                      <a:pPr algn="ctr" fontAlgn="b"/>
                      <a:r>
                        <a:rPr lang="en-US" sz="1200" u="none" strike="noStrike" dirty="0">
                          <a:solidFill>
                            <a:schemeClr val="bg1"/>
                          </a:solidFill>
                          <a:effectLst/>
                        </a:rPr>
                        <a:t>Preferred </a:t>
                      </a:r>
                      <a:br>
                        <a:rPr lang="en-US" sz="1200" u="none" strike="noStrike" dirty="0">
                          <a:solidFill>
                            <a:schemeClr val="bg1"/>
                          </a:solidFill>
                          <a:effectLst/>
                        </a:rPr>
                      </a:br>
                      <a:r>
                        <a:rPr lang="en-US" sz="1200" u="none" strike="noStrike" dirty="0">
                          <a:solidFill>
                            <a:schemeClr val="bg1"/>
                          </a:solidFill>
                          <a:effectLst/>
                        </a:rPr>
                        <a:t>Network**</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B98C"/>
                    </a:solidFill>
                  </a:tcPr>
                </a:tc>
                <a:tc>
                  <a:txBody>
                    <a:bodyPr/>
                    <a:lstStyle/>
                    <a:p>
                      <a:pPr algn="ctr" fontAlgn="b"/>
                      <a:r>
                        <a:rPr lang="en-US" sz="1200" u="none" strike="noStrike" dirty="0">
                          <a:solidFill>
                            <a:schemeClr val="bg1"/>
                          </a:solidFill>
                          <a:effectLst/>
                        </a:rPr>
                        <a:t>EHP </a:t>
                      </a:r>
                      <a:br>
                        <a:rPr lang="en-US" sz="1200" u="none" strike="noStrike" dirty="0">
                          <a:solidFill>
                            <a:schemeClr val="bg1"/>
                          </a:solidFill>
                          <a:effectLst/>
                        </a:rPr>
                      </a:br>
                      <a:r>
                        <a:rPr lang="en-US" sz="1200" u="none" strike="noStrike" dirty="0">
                          <a:solidFill>
                            <a:schemeClr val="bg1"/>
                          </a:solidFill>
                          <a:effectLst/>
                        </a:rPr>
                        <a:t>Network**</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B98C"/>
                    </a:solidFill>
                  </a:tcPr>
                </a:tc>
                <a:tc>
                  <a:txBody>
                    <a:bodyPr/>
                    <a:lstStyle/>
                    <a:p>
                      <a:pPr algn="ctr" fontAlgn="b"/>
                      <a:r>
                        <a:rPr lang="en-US" sz="1200" u="none" strike="noStrike" dirty="0">
                          <a:solidFill>
                            <a:schemeClr val="bg1"/>
                          </a:solidFill>
                          <a:effectLst/>
                        </a:rPr>
                        <a:t>Preferred </a:t>
                      </a:r>
                      <a:br>
                        <a:rPr lang="en-US" sz="1200" u="none" strike="noStrike" dirty="0">
                          <a:solidFill>
                            <a:schemeClr val="bg1"/>
                          </a:solidFill>
                          <a:effectLst/>
                        </a:rPr>
                      </a:br>
                      <a:r>
                        <a:rPr lang="en-US" sz="1200" u="none" strike="noStrike" dirty="0">
                          <a:solidFill>
                            <a:schemeClr val="bg1"/>
                          </a:solidFill>
                          <a:effectLst/>
                        </a:rPr>
                        <a:t>Network**</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200" u="none" strike="noStrike" dirty="0">
                          <a:solidFill>
                            <a:schemeClr val="bg1"/>
                          </a:solidFill>
                          <a:effectLst/>
                        </a:rPr>
                        <a:t>EHP </a:t>
                      </a:r>
                      <a:br>
                        <a:rPr lang="en-US" sz="1200" u="none" strike="noStrike" dirty="0">
                          <a:solidFill>
                            <a:schemeClr val="bg1"/>
                          </a:solidFill>
                          <a:effectLst/>
                        </a:rPr>
                      </a:br>
                      <a:r>
                        <a:rPr lang="en-US" sz="1200" u="none" strike="noStrike" dirty="0">
                          <a:solidFill>
                            <a:schemeClr val="bg1"/>
                          </a:solidFill>
                          <a:effectLst/>
                        </a:rPr>
                        <a:t>Network **</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200" u="none" strike="noStrike" dirty="0">
                          <a:solidFill>
                            <a:schemeClr val="bg1"/>
                          </a:solidFill>
                          <a:effectLst/>
                        </a:rPr>
                        <a:t>Out-of-Network</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200" u="none" strike="noStrike" dirty="0">
                          <a:solidFill>
                            <a:schemeClr val="bg1"/>
                          </a:solidFill>
                          <a:effectLst/>
                        </a:rPr>
                        <a:t>Preferred </a:t>
                      </a:r>
                      <a:br>
                        <a:rPr lang="en-US" sz="1200" u="none" strike="noStrike" dirty="0">
                          <a:solidFill>
                            <a:schemeClr val="bg1"/>
                          </a:solidFill>
                          <a:effectLst/>
                        </a:rPr>
                      </a:br>
                      <a:r>
                        <a:rPr lang="en-US" sz="1200" u="none" strike="noStrike" dirty="0">
                          <a:solidFill>
                            <a:schemeClr val="bg1"/>
                          </a:solidFill>
                          <a:effectLst/>
                        </a:rPr>
                        <a:t>Network**</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200" u="none" strike="noStrike" dirty="0">
                          <a:solidFill>
                            <a:schemeClr val="bg1"/>
                          </a:solidFill>
                          <a:effectLst/>
                        </a:rPr>
                        <a:t>EHP Network**</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smtClean="0">
                          <a:solidFill>
                            <a:schemeClr val="bg1"/>
                          </a:solidFill>
                          <a:effectLst/>
                        </a:rPr>
                        <a:t>Out-of-Network</a:t>
                      </a:r>
                      <a:endParaRPr lang="en-US" sz="1200" b="1" i="0" u="none" strike="noStrike" dirty="0" smtClean="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620776079"/>
                  </a:ext>
                </a:extLst>
              </a:tr>
              <a:tr h="681159">
                <a:tc>
                  <a:txBody>
                    <a:bodyPr/>
                    <a:lstStyle/>
                    <a:p>
                      <a:pPr algn="ctr" fontAlgn="b"/>
                      <a:r>
                        <a:rPr lang="en-US" sz="1200" b="1" u="none" strike="noStrike" dirty="0">
                          <a:effectLst/>
                        </a:rPr>
                        <a:t>Primary </a:t>
                      </a:r>
                      <a:r>
                        <a:rPr lang="en-US" sz="1200" b="1" u="none" strike="noStrike" dirty="0" smtClean="0">
                          <a:effectLst/>
                        </a:rPr>
                        <a:t>Care</a:t>
                      </a:r>
                    </a:p>
                    <a:p>
                      <a:pPr algn="ctr" fontAlgn="b"/>
                      <a:r>
                        <a:rPr lang="en-US" sz="1200" b="1" u="none" strike="noStrike" dirty="0" smtClean="0">
                          <a:effectLst/>
                        </a:rPr>
                        <a:t>Office Visit</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a:effectLst/>
                        </a:rPr>
                        <a:t>$20 </a:t>
                      </a:r>
                      <a:r>
                        <a:rPr lang="en-US" sz="1200" u="none" strike="noStrike" dirty="0"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$20 </a:t>
                      </a:r>
                      <a:r>
                        <a:rPr lang="en-US" sz="1200" u="none" strike="noStrike" dirty="0"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200" u="none" strike="noStrike" dirty="0">
                          <a:effectLst/>
                        </a:rPr>
                        <a:t>$10 </a:t>
                      </a:r>
                      <a:r>
                        <a:rPr lang="en-US" sz="1200" u="none" strike="noStrike" dirty="0"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b"/>
                      <a:r>
                        <a:rPr lang="en-US" sz="1200" u="none" strike="noStrike" dirty="0" smtClean="0">
                          <a:effectLst/>
                        </a:rPr>
                        <a:t>pay </a:t>
                      </a:r>
                      <a:r>
                        <a:rPr lang="en-US" sz="1200" u="none" strike="noStrike" dirty="0">
                          <a:effectLst/>
                        </a:rPr>
                        <a:t>30%*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smtClean="0">
                          <a:effectLst/>
                        </a:rPr>
                        <a:t>DPC visit: $0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Not applicable</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ctr" latinLnBrk="0" hangingPunct="1">
                        <a:lnSpc>
                          <a:spcPct val="100000"/>
                        </a:lnSpc>
                        <a:spcBef>
                          <a:spcPts val="0"/>
                        </a:spcBef>
                        <a:spcAft>
                          <a:spcPts val="0"/>
                        </a:spcAft>
                        <a:buClrTx/>
                        <a:buSzTx/>
                        <a:buFontTx/>
                        <a:buNone/>
                        <a:tabLst/>
                        <a:defRPr/>
                      </a:pPr>
                      <a:r>
                        <a:rPr lang="en-US" sz="1200" u="none" strike="noStrike" dirty="0" smtClean="0">
                          <a:effectLst/>
                        </a:rPr>
                        <a:t>Not applicable</a:t>
                      </a:r>
                      <a:endParaRPr lang="en-US" sz="1200" b="1" i="0" u="none" strike="noStrike" dirty="0" smtClean="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9390084"/>
                  </a:ext>
                </a:extLst>
              </a:tr>
              <a:tr h="681159">
                <a:tc>
                  <a:txBody>
                    <a:bodyPr/>
                    <a:lstStyle/>
                    <a:p>
                      <a:pPr algn="ctr" fontAlgn="b"/>
                      <a:r>
                        <a:rPr lang="en-US" sz="1200" b="1" u="none" strike="noStrike" dirty="0">
                          <a:effectLst/>
                        </a:rPr>
                        <a:t>Primary </a:t>
                      </a:r>
                      <a:r>
                        <a:rPr lang="en-US" sz="1200" b="1" u="none" strike="noStrike" dirty="0" smtClean="0">
                          <a:effectLst/>
                        </a:rPr>
                        <a:t>Care</a:t>
                      </a:r>
                    </a:p>
                    <a:p>
                      <a:pPr algn="ctr" fontAlgn="b"/>
                      <a:r>
                        <a:rPr lang="en-US" sz="1200" b="1" u="none" strike="noStrike" dirty="0" smtClean="0">
                          <a:effectLst/>
                        </a:rPr>
                        <a:t>Office Visit</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a:effectLst/>
                        </a:rPr>
                        <a:t>$20 </a:t>
                      </a:r>
                      <a:r>
                        <a:rPr lang="en-US" sz="1200" u="none" strike="noStrike" dirty="0"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$20 </a:t>
                      </a:r>
                      <a:r>
                        <a:rPr lang="en-US" sz="1200" u="none" strike="noStrike" dirty="0"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200" u="none" strike="noStrike" dirty="0">
                          <a:effectLst/>
                        </a:rPr>
                        <a:t>$10 </a:t>
                      </a:r>
                      <a:r>
                        <a:rPr lang="en-US" sz="1200" u="none" strike="noStrike" dirty="0"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b"/>
                      <a:r>
                        <a:rPr lang="en-US" sz="1200" u="none" strike="noStrike" dirty="0" smtClean="0">
                          <a:effectLst/>
                        </a:rPr>
                        <a:t>pay 30%*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200" u="none" strike="noStrike" dirty="0" smtClean="0">
                          <a:effectLst/>
                        </a:rPr>
                        <a:t>$10 copay </a:t>
                      </a:r>
                    </a:p>
                    <a:p>
                      <a:pPr algn="ctr" fontAlgn="b"/>
                      <a:r>
                        <a:rPr lang="en-US" sz="1200" u="none" strike="noStrike" dirty="0" smtClean="0">
                          <a:effectLst/>
                        </a:rPr>
                        <a:t>for Non-DPC enrollees</a:t>
                      </a: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7735" marR="7735" marT="7735"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chemeClr val="tx1"/>
                          </a:solidFill>
                          <a:effectLst/>
                          <a:latin typeface="+mj-lt"/>
                        </a:rPr>
                        <a:t>pay 30%*</a:t>
                      </a:r>
                      <a:endParaRPr lang="en-US" sz="1200" b="0" i="0" u="none" strike="noStrike" dirty="0">
                        <a:solidFill>
                          <a:schemeClr val="tx1"/>
                        </a:solidFill>
                        <a:effectLst/>
                        <a:latin typeface="+mj-lt"/>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598652"/>
                  </a:ext>
                </a:extLst>
              </a:tr>
              <a:tr h="410312">
                <a:tc>
                  <a:txBody>
                    <a:bodyPr/>
                    <a:lstStyle/>
                    <a:p>
                      <a:pPr algn="ctr" fontAlgn="b"/>
                      <a:r>
                        <a:rPr lang="en-US" sz="1200" b="1" u="none" strike="noStrike" dirty="0" smtClean="0">
                          <a:effectLst/>
                        </a:rPr>
                        <a:t>Specialist</a:t>
                      </a:r>
                    </a:p>
                    <a:p>
                      <a:pPr algn="ctr" fontAlgn="b"/>
                      <a:r>
                        <a:rPr lang="en-US" sz="1200" b="1" u="none" strike="noStrike" dirty="0" smtClean="0">
                          <a:effectLst/>
                        </a:rPr>
                        <a:t>Office </a:t>
                      </a:r>
                      <a:r>
                        <a:rPr lang="en-US" sz="1200" b="1" u="none" strike="noStrike" dirty="0">
                          <a:effectLst/>
                        </a:rPr>
                        <a:t>Visit</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smtClean="0">
                          <a:effectLst/>
                        </a:rPr>
                        <a:t>pay </a:t>
                      </a:r>
                      <a:r>
                        <a:rPr lang="en-US" sz="1200" u="none" strike="noStrike" dirty="0">
                          <a:effectLst/>
                        </a:rPr>
                        <a:t>10%*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rPr>
                        <a:t>pay </a:t>
                      </a:r>
                      <a:r>
                        <a:rPr lang="en-US" sz="1200" u="none" strike="noStrike" dirty="0">
                          <a:effectLst/>
                        </a:rPr>
                        <a:t>20%*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rPr>
                        <a:t>pay </a:t>
                      </a:r>
                      <a:r>
                        <a:rPr lang="en-US" sz="1200" u="none" strike="noStrike" dirty="0">
                          <a:effectLst/>
                        </a:rPr>
                        <a:t>10%*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rPr>
                        <a:t>pay </a:t>
                      </a:r>
                      <a:r>
                        <a:rPr lang="en-US" sz="1200" u="none" strike="noStrike" dirty="0">
                          <a:effectLst/>
                        </a:rPr>
                        <a:t>20%*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rPr>
                        <a:t>pay </a:t>
                      </a:r>
                      <a:r>
                        <a:rPr lang="en-US" sz="1200" u="none" strike="noStrike" dirty="0">
                          <a:effectLst/>
                        </a:rPr>
                        <a:t>30%*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rPr>
                        <a:t>pay </a:t>
                      </a:r>
                      <a:r>
                        <a:rPr lang="en-US" sz="1200" u="none" strike="noStrike" dirty="0">
                          <a:effectLst/>
                        </a:rPr>
                        <a:t>10</a:t>
                      </a:r>
                      <a:r>
                        <a:rPr lang="en-US" sz="1200" u="none" strike="noStrike" dirty="0" smtClean="0">
                          <a:effectLst/>
                        </a:rPr>
                        <a:t>%*,</a:t>
                      </a:r>
                    </a:p>
                    <a:p>
                      <a:pPr algn="ctr" fontAlgn="b"/>
                      <a:r>
                        <a:rPr lang="en-US" sz="1200" b="0" i="0" u="none" strike="noStrike" dirty="0" smtClean="0">
                          <a:solidFill>
                            <a:srgbClr val="000000"/>
                          </a:solidFill>
                          <a:effectLst/>
                          <a:latin typeface="+mj-lt"/>
                        </a:rPr>
                        <a:t>5% with DPC referral</a:t>
                      </a: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smtClean="0">
                          <a:effectLst/>
                        </a:rPr>
                        <a:t>pay </a:t>
                      </a:r>
                      <a:r>
                        <a:rPr lang="en-US" sz="1200" u="none" strike="noStrike" dirty="0">
                          <a:effectLst/>
                        </a:rPr>
                        <a:t>20</a:t>
                      </a:r>
                      <a:r>
                        <a:rPr lang="en-US" sz="1200" u="none" strike="noStrike" dirty="0" smtClean="0">
                          <a:effectLst/>
                        </a:rPr>
                        <a:t>%*, 1</a:t>
                      </a:r>
                      <a:r>
                        <a:rPr lang="en-US" sz="1200" b="0" i="0" u="none" strike="noStrike" kern="1200" dirty="0" smtClean="0">
                          <a:solidFill>
                            <a:srgbClr val="000000"/>
                          </a:solidFill>
                          <a:effectLst/>
                          <a:latin typeface="+mn-lt"/>
                          <a:ea typeface="+mn-ea"/>
                          <a:cs typeface="+mn-cs"/>
                        </a:rPr>
                        <a:t>5% with DPC referral</a:t>
                      </a: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j-lt"/>
                          <a:ea typeface="+mn-ea"/>
                          <a:cs typeface="+mn-cs"/>
                        </a:rPr>
                        <a:t>pay 30%*</a:t>
                      </a:r>
                    </a:p>
                    <a:p>
                      <a:pPr algn="ctr" fontAlgn="b"/>
                      <a:endParaRPr lang="en-US" sz="1200" b="1" i="0" u="none" strike="noStrike" dirty="0">
                        <a:solidFill>
                          <a:schemeClr val="tx1"/>
                        </a:solidFill>
                        <a:effectLst/>
                        <a:latin typeface="+mj-lt"/>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3174005"/>
                  </a:ext>
                </a:extLst>
              </a:tr>
              <a:tr h="410312">
                <a:tc>
                  <a:txBody>
                    <a:bodyPr/>
                    <a:lstStyle/>
                    <a:p>
                      <a:pPr algn="ctr" fontAlgn="b"/>
                      <a:r>
                        <a:rPr lang="en-US" sz="1200" b="1" u="none" strike="noStrike" dirty="0">
                          <a:effectLst/>
                        </a:rPr>
                        <a:t>Mental </a:t>
                      </a:r>
                      <a:r>
                        <a:rPr lang="en-US" sz="1200" b="1" u="none" strike="noStrike" dirty="0" smtClean="0">
                          <a:effectLst/>
                        </a:rPr>
                        <a:t>Health</a:t>
                      </a:r>
                    </a:p>
                    <a:p>
                      <a:pPr algn="ctr" fontAlgn="b"/>
                      <a:r>
                        <a:rPr lang="en-US" sz="1200" b="1" u="none" strike="noStrike" dirty="0" smtClean="0">
                          <a:effectLst/>
                        </a:rPr>
                        <a:t>Visit</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a:effectLst/>
                        </a:rPr>
                        <a:t>$</a:t>
                      </a:r>
                      <a:r>
                        <a:rPr lang="en-US" sz="1200" u="none" strike="noStrike">
                          <a:effectLst/>
                        </a:rPr>
                        <a:t>20 </a:t>
                      </a:r>
                      <a:r>
                        <a:rPr lang="en-US" sz="1200" u="none" strike="noStrike"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$20 </a:t>
                      </a:r>
                      <a:r>
                        <a:rPr lang="en-US" sz="1200" u="none" strike="noStrike" dirty="0"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$10 </a:t>
                      </a:r>
                      <a:r>
                        <a:rPr lang="en-US" sz="1200" u="none" strike="noStrike" dirty="0"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$10 </a:t>
                      </a:r>
                      <a:r>
                        <a:rPr lang="en-US" sz="1200" u="none" strike="noStrike" dirty="0"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rPr>
                        <a:t>pay </a:t>
                      </a:r>
                      <a:r>
                        <a:rPr lang="en-US" sz="1200" u="none" strike="noStrike" dirty="0">
                          <a:effectLst/>
                        </a:rPr>
                        <a:t>30%*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rPr>
                        <a:t>$5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smtClean="0">
                          <a:effectLst/>
                        </a:rPr>
                        <a:t>$5 copay</a:t>
                      </a:r>
                      <a:endParaRPr lang="en-US" sz="1200" b="1" i="0" u="none" strike="noStrike" dirty="0" smtClean="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chemeClr val="tx1"/>
                          </a:solidFill>
                          <a:effectLst/>
                          <a:latin typeface="+mj-lt"/>
                          <a:ea typeface="+mn-ea"/>
                          <a:cs typeface="+mn-cs"/>
                        </a:rPr>
                        <a:t>pay 30%*</a:t>
                      </a:r>
                      <a:endParaRPr lang="en-US" sz="1200" b="0" i="0" u="none" strike="noStrike" kern="1200" dirty="0">
                        <a:solidFill>
                          <a:schemeClr val="tx1"/>
                        </a:solidFill>
                        <a:effectLst/>
                        <a:latin typeface="+mj-lt"/>
                        <a:ea typeface="+mn-ea"/>
                        <a:cs typeface="+mn-cs"/>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0286781"/>
                  </a:ext>
                </a:extLst>
              </a:tr>
              <a:tr h="410312">
                <a:tc>
                  <a:txBody>
                    <a:bodyPr/>
                    <a:lstStyle/>
                    <a:p>
                      <a:pPr algn="ctr" fontAlgn="b"/>
                      <a:r>
                        <a:rPr lang="en-US" sz="1200" b="1" u="none" strike="noStrike" dirty="0" smtClean="0">
                          <a:effectLst/>
                        </a:rPr>
                        <a:t>Wellness</a:t>
                      </a:r>
                    </a:p>
                    <a:p>
                      <a:pPr algn="ctr" fontAlgn="b"/>
                      <a:r>
                        <a:rPr lang="en-US" sz="1200" b="1" u="none" strike="noStrike" dirty="0" smtClean="0">
                          <a:effectLst/>
                        </a:rPr>
                        <a:t>Visit</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a:effectLst/>
                        </a:rPr>
                        <a:t>$</a:t>
                      </a:r>
                      <a:r>
                        <a:rPr lang="en-US" sz="1200" u="none" strike="noStrike">
                          <a:effectLst/>
                        </a:rPr>
                        <a:t>0 </a:t>
                      </a:r>
                      <a:r>
                        <a:rPr lang="en-US" sz="1200" u="none" strike="noStrike"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$0 </a:t>
                      </a:r>
                      <a:r>
                        <a:rPr lang="en-US" sz="1200" u="none" strike="noStrike" dirty="0"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a:t>
                      </a:r>
                      <a:r>
                        <a:rPr lang="en-US" sz="1200" u="none" strike="noStrike">
                          <a:effectLst/>
                        </a:rPr>
                        <a:t>0 </a:t>
                      </a:r>
                      <a:r>
                        <a:rPr lang="en-US" sz="1200" u="none" strike="noStrike"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a:t>
                      </a:r>
                      <a:r>
                        <a:rPr lang="en-US" sz="1200" u="none" strike="noStrike">
                          <a:effectLst/>
                        </a:rPr>
                        <a:t>0 </a:t>
                      </a:r>
                      <a:r>
                        <a:rPr lang="en-US" sz="1200" u="none" strike="noStrike"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rPr>
                        <a:t>pay </a:t>
                      </a:r>
                      <a:r>
                        <a:rPr lang="en-US" sz="1200" u="none" strike="noStrike" dirty="0">
                          <a:effectLst/>
                        </a:rPr>
                        <a:t>30%*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$0 </a:t>
                      </a:r>
                      <a:r>
                        <a:rPr lang="en-US" sz="1200" u="none" strike="noStrike" dirty="0"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$0 </a:t>
                      </a:r>
                      <a:r>
                        <a:rPr lang="en-US" sz="1200" u="none" strike="noStrike" dirty="0" smtClean="0">
                          <a:effectLst/>
                        </a:rPr>
                        <a:t>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j-lt"/>
                          <a:ea typeface="+mn-ea"/>
                          <a:cs typeface="+mn-cs"/>
                        </a:rPr>
                        <a:t>pay 30%*</a:t>
                      </a: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5723337"/>
                  </a:ext>
                </a:extLst>
              </a:tr>
            </a:tbl>
          </a:graphicData>
        </a:graphic>
      </p:graphicFrame>
      <p:sp>
        <p:nvSpPr>
          <p:cNvPr id="9" name="TextBox 8"/>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3980310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Benefits Overview</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14</a:t>
            </a:fld>
            <a:endParaRPr lang="en-US" dirty="0"/>
          </a:p>
        </p:txBody>
      </p:sp>
      <p:sp>
        <p:nvSpPr>
          <p:cNvPr id="6" name="TextBox 5"/>
          <p:cNvSpPr txBox="1"/>
          <p:nvPr/>
        </p:nvSpPr>
        <p:spPr>
          <a:xfrm>
            <a:off x="469900" y="5708940"/>
            <a:ext cx="6858000" cy="430887"/>
          </a:xfrm>
          <a:prstGeom prst="rect">
            <a:avLst/>
          </a:prstGeom>
          <a:noFill/>
        </p:spPr>
        <p:txBody>
          <a:bodyPr>
            <a:spAutoFit/>
          </a:bodyPr>
          <a:lstStyle/>
          <a:p>
            <a:pPr>
              <a:defRPr/>
            </a:pPr>
            <a:r>
              <a:rPr lang="en-US" sz="1100" i="1" dirty="0">
                <a:latin typeface="+mj-lt"/>
              </a:rPr>
              <a:t>* For select services such as hospitalization, coverage begins once you have met the deductible for the year.</a:t>
            </a:r>
          </a:p>
          <a:p>
            <a:pPr>
              <a:defRPr/>
            </a:pPr>
            <a:r>
              <a:rPr lang="en-US" sz="1100" i="1" dirty="0">
                <a:latin typeface="+mj-lt"/>
              </a:rPr>
              <a:t>** You can locate providers in the Preferred Network and the EHP/Cigna network at </a:t>
            </a:r>
            <a:r>
              <a:rPr lang="en-US" sz="1100" i="1" dirty="0" smtClean="0">
                <a:latin typeface="+mj-lt"/>
              </a:rPr>
              <a:t>ehp.org</a:t>
            </a:r>
            <a:r>
              <a:rPr lang="en-US" sz="1100" i="1" dirty="0">
                <a:latin typeface="+mj-lt"/>
              </a:rPr>
              <a:t>.	</a:t>
            </a:r>
          </a:p>
        </p:txBody>
      </p:sp>
      <p:graphicFrame>
        <p:nvGraphicFramePr>
          <p:cNvPr id="7" name="Table 6"/>
          <p:cNvGraphicFramePr>
            <a:graphicFrameLocks noGrp="1"/>
          </p:cNvGraphicFramePr>
          <p:nvPr>
            <p:extLst>
              <p:ext uri="{D42A27DB-BD31-4B8C-83A1-F6EECF244321}">
                <p14:modId xmlns:p14="http://schemas.microsoft.com/office/powerpoint/2010/main" val="3406136261"/>
              </p:ext>
            </p:extLst>
          </p:nvPr>
        </p:nvGraphicFramePr>
        <p:xfrm>
          <a:off x="571775" y="1622074"/>
          <a:ext cx="8543234" cy="4097084"/>
        </p:xfrm>
        <a:graphic>
          <a:graphicData uri="http://schemas.openxmlformats.org/drawingml/2006/table">
            <a:tbl>
              <a:tblPr>
                <a:tableStyleId>{5C22544A-7EE6-4342-B048-85BDC9FD1C3A}</a:tableStyleId>
              </a:tblPr>
              <a:tblGrid>
                <a:gridCol w="990908">
                  <a:extLst>
                    <a:ext uri="{9D8B030D-6E8A-4147-A177-3AD203B41FA5}">
                      <a16:colId xmlns:a16="http://schemas.microsoft.com/office/drawing/2014/main" val="1262073218"/>
                    </a:ext>
                  </a:extLst>
                </a:gridCol>
                <a:gridCol w="894767">
                  <a:extLst>
                    <a:ext uri="{9D8B030D-6E8A-4147-A177-3AD203B41FA5}">
                      <a16:colId xmlns:a16="http://schemas.microsoft.com/office/drawing/2014/main" val="585015164"/>
                    </a:ext>
                  </a:extLst>
                </a:gridCol>
                <a:gridCol w="914400">
                  <a:extLst>
                    <a:ext uri="{9D8B030D-6E8A-4147-A177-3AD203B41FA5}">
                      <a16:colId xmlns:a16="http://schemas.microsoft.com/office/drawing/2014/main" val="8252668"/>
                    </a:ext>
                  </a:extLst>
                </a:gridCol>
                <a:gridCol w="876300">
                  <a:extLst>
                    <a:ext uri="{9D8B030D-6E8A-4147-A177-3AD203B41FA5}">
                      <a16:colId xmlns:a16="http://schemas.microsoft.com/office/drawing/2014/main" val="2906857962"/>
                    </a:ext>
                  </a:extLst>
                </a:gridCol>
                <a:gridCol w="914400">
                  <a:extLst>
                    <a:ext uri="{9D8B030D-6E8A-4147-A177-3AD203B41FA5}">
                      <a16:colId xmlns:a16="http://schemas.microsoft.com/office/drawing/2014/main" val="3715439798"/>
                    </a:ext>
                  </a:extLst>
                </a:gridCol>
                <a:gridCol w="984113">
                  <a:extLst>
                    <a:ext uri="{9D8B030D-6E8A-4147-A177-3AD203B41FA5}">
                      <a16:colId xmlns:a16="http://schemas.microsoft.com/office/drawing/2014/main" val="3935457836"/>
                    </a:ext>
                  </a:extLst>
                </a:gridCol>
                <a:gridCol w="932908">
                  <a:extLst>
                    <a:ext uri="{9D8B030D-6E8A-4147-A177-3AD203B41FA5}">
                      <a16:colId xmlns:a16="http://schemas.microsoft.com/office/drawing/2014/main" val="2163627162"/>
                    </a:ext>
                  </a:extLst>
                </a:gridCol>
                <a:gridCol w="1017719">
                  <a:extLst>
                    <a:ext uri="{9D8B030D-6E8A-4147-A177-3AD203B41FA5}">
                      <a16:colId xmlns:a16="http://schemas.microsoft.com/office/drawing/2014/main" val="3897442914"/>
                    </a:ext>
                  </a:extLst>
                </a:gridCol>
                <a:gridCol w="1017719">
                  <a:extLst>
                    <a:ext uri="{9D8B030D-6E8A-4147-A177-3AD203B41FA5}">
                      <a16:colId xmlns:a16="http://schemas.microsoft.com/office/drawing/2014/main" val="2822819304"/>
                    </a:ext>
                  </a:extLst>
                </a:gridCol>
              </a:tblGrid>
              <a:tr h="534261">
                <a:tc>
                  <a:txBody>
                    <a:bodyPr/>
                    <a:lstStyle/>
                    <a:p>
                      <a:pPr algn="l" fontAlgn="b"/>
                      <a:r>
                        <a:rPr lang="en-US" sz="1400" b="1" u="none" strike="noStrike" dirty="0">
                          <a:solidFill>
                            <a:schemeClr val="bg1"/>
                          </a:solidFill>
                          <a:effectLst/>
                          <a:latin typeface="+mj-lt"/>
                        </a:rPr>
                        <a:t> </a:t>
                      </a:r>
                      <a:endParaRPr lang="en-US" sz="1400" b="1" i="0" u="none" strike="noStrike" dirty="0">
                        <a:solidFill>
                          <a:schemeClr val="bg1"/>
                        </a:solidFill>
                        <a:effectLst/>
                        <a:latin typeface="+mj-lt"/>
                      </a:endParaRPr>
                    </a:p>
                  </a:txBody>
                  <a:tcPr marL="7735" marR="7735" marT="773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400" b="1" u="none" strike="noStrike" dirty="0" smtClean="0">
                          <a:solidFill>
                            <a:schemeClr val="bg1"/>
                          </a:solidFill>
                          <a:effectLst/>
                          <a:latin typeface="+mj-lt"/>
                        </a:rPr>
                        <a:t>Johns</a:t>
                      </a:r>
                      <a:r>
                        <a:rPr lang="en-US" sz="1400" b="1" u="none" strike="noStrike" baseline="0" dirty="0" smtClean="0">
                          <a:solidFill>
                            <a:schemeClr val="bg1"/>
                          </a:solidFill>
                          <a:effectLst/>
                          <a:latin typeface="+mj-lt"/>
                        </a:rPr>
                        <a:t> Hopkins</a:t>
                      </a:r>
                    </a:p>
                    <a:p>
                      <a:pPr algn="ctr" fontAlgn="b"/>
                      <a:r>
                        <a:rPr lang="en-US" sz="1400" b="1" u="none" strike="noStrike" dirty="0" smtClean="0">
                          <a:solidFill>
                            <a:schemeClr val="bg1"/>
                          </a:solidFill>
                          <a:effectLst/>
                          <a:latin typeface="+mj-lt"/>
                        </a:rPr>
                        <a:t> EPO Plan</a:t>
                      </a:r>
                      <a:br>
                        <a:rPr lang="en-US" sz="1400" b="1" u="none" strike="noStrike" dirty="0" smtClean="0">
                          <a:solidFill>
                            <a:schemeClr val="bg1"/>
                          </a:solidFill>
                          <a:effectLst/>
                          <a:latin typeface="+mj-lt"/>
                        </a:rPr>
                      </a:br>
                      <a:r>
                        <a:rPr lang="en-US" sz="1400" b="1" u="none" strike="noStrike" dirty="0" smtClean="0">
                          <a:solidFill>
                            <a:schemeClr val="bg1"/>
                          </a:solidFill>
                          <a:effectLst/>
                          <a:latin typeface="+mj-lt"/>
                        </a:rPr>
                        <a:t>(in-network only)</a:t>
                      </a:r>
                      <a:endParaRPr lang="en-US" sz="1400" b="1" i="0" u="none" strike="noStrike" dirty="0">
                        <a:solidFill>
                          <a:schemeClr val="bg1"/>
                        </a:solidFill>
                        <a:effectLst/>
                        <a:latin typeface="+mj-lt"/>
                      </a:endParaRPr>
                    </a:p>
                  </a:txBody>
                  <a:tcPr marL="7735" marR="7735" marT="7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8C3C"/>
                    </a:solidFill>
                  </a:tcPr>
                </a:tc>
                <a:tc hMerge="1">
                  <a:txBody>
                    <a:bodyPr/>
                    <a:lstStyle/>
                    <a:p>
                      <a:endParaRPr lang="en-US"/>
                    </a:p>
                  </a:txBody>
                  <a:tcPr/>
                </a:tc>
                <a:tc gridSpan="3">
                  <a:txBody>
                    <a:bodyPr/>
                    <a:lstStyle/>
                    <a:p>
                      <a:pPr algn="ctr" fontAlgn="b"/>
                      <a:r>
                        <a:rPr lang="en-US" sz="1400" b="1" u="none" strike="noStrike" dirty="0" smtClean="0">
                          <a:solidFill>
                            <a:schemeClr val="bg1"/>
                          </a:solidFill>
                          <a:effectLst/>
                          <a:latin typeface="+mj-lt"/>
                        </a:rPr>
                        <a:t>Johns Hopkins PPO </a:t>
                      </a:r>
                      <a:r>
                        <a:rPr lang="en-US" sz="1400" b="1" u="none" strike="noStrike" dirty="0">
                          <a:solidFill>
                            <a:schemeClr val="bg1"/>
                          </a:solidFill>
                          <a:effectLst/>
                          <a:latin typeface="+mj-lt"/>
                        </a:rPr>
                        <a:t>Plan</a:t>
                      </a:r>
                      <a:endParaRPr lang="en-US" sz="1400" b="1" i="0" u="none" strike="noStrike" dirty="0">
                        <a:solidFill>
                          <a:schemeClr val="bg1"/>
                        </a:solidFill>
                        <a:effectLst/>
                        <a:latin typeface="+mj-lt"/>
                      </a:endParaRPr>
                    </a:p>
                  </a:txBody>
                  <a:tcPr marL="8029" marR="8029" marT="8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2C5F"/>
                    </a:solidFill>
                  </a:tcPr>
                </a:tc>
                <a:tc hMerge="1">
                  <a:txBody>
                    <a:bodyPr/>
                    <a:lstStyle/>
                    <a:p>
                      <a:endParaRPr lang="en-US"/>
                    </a:p>
                  </a:txBody>
                  <a:tcPr/>
                </a:tc>
                <a:tc hMerge="1">
                  <a:txBody>
                    <a:bodyPr/>
                    <a:lstStyle/>
                    <a:p>
                      <a:endParaRPr lang="en-US"/>
                    </a:p>
                  </a:txBody>
                  <a:tcPr/>
                </a:tc>
                <a:tc gridSpan="3">
                  <a:txBody>
                    <a:bodyPr/>
                    <a:lstStyle/>
                    <a:p>
                      <a:pPr algn="ctr" fontAlgn="b"/>
                      <a:r>
                        <a:rPr lang="en-US" sz="1400" b="1" u="none" strike="noStrike" dirty="0" smtClean="0">
                          <a:solidFill>
                            <a:schemeClr val="bg1"/>
                          </a:solidFill>
                          <a:effectLst/>
                          <a:latin typeface="+mj-lt"/>
                        </a:rPr>
                        <a:t>Johns Hopkins DPC Plan</a:t>
                      </a:r>
                      <a:endParaRPr lang="en-US" sz="1400" b="1" i="0" u="none" strike="noStrike" dirty="0" smtClean="0">
                        <a:solidFill>
                          <a:schemeClr val="bg1"/>
                        </a:solidFill>
                        <a:effectLst/>
                        <a:latin typeface="+mj-lt"/>
                      </a:endParaRPr>
                    </a:p>
                  </a:txBody>
                  <a:tcPr marL="8029" marR="8029" marT="80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algn="ctr" fontAlgn="b"/>
                      <a:endParaRPr lang="en-US" sz="1400" b="1" i="0" u="none" strike="noStrike" dirty="0" smtClean="0">
                        <a:solidFill>
                          <a:schemeClr val="bg1"/>
                        </a:solidFill>
                        <a:effectLst/>
                        <a:latin typeface="Calibri" panose="020F0502020204030204" pitchFamily="34" charset="0"/>
                      </a:endParaRPr>
                    </a:p>
                  </a:txBody>
                  <a:tcPr marL="8029" marR="8029" marT="80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18566229"/>
                  </a:ext>
                </a:extLst>
              </a:tr>
              <a:tr h="717599">
                <a:tc>
                  <a:txBody>
                    <a:bodyPr/>
                    <a:lstStyle/>
                    <a:p>
                      <a:pPr algn="ctr" fontAlgn="b"/>
                      <a:r>
                        <a:rPr lang="en-US" sz="1200" b="1" u="none" strike="noStrike" dirty="0" smtClean="0">
                          <a:solidFill>
                            <a:schemeClr val="bg1"/>
                          </a:solidFill>
                          <a:effectLst/>
                          <a:latin typeface="+mj-lt"/>
                        </a:rPr>
                        <a:t>Facility Services</a:t>
                      </a:r>
                      <a:endParaRPr lang="en-US" sz="1200" b="1"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378"/>
                    </a:solidFill>
                  </a:tcPr>
                </a:tc>
                <a:tc>
                  <a:txBody>
                    <a:bodyPr/>
                    <a:lstStyle/>
                    <a:p>
                      <a:pPr algn="ctr" fontAlgn="b"/>
                      <a:r>
                        <a:rPr lang="en-US" sz="1200" b="0" u="none" strike="noStrike" dirty="0">
                          <a:solidFill>
                            <a:schemeClr val="bg1"/>
                          </a:solidFill>
                          <a:effectLst/>
                          <a:latin typeface="+mj-lt"/>
                        </a:rPr>
                        <a:t>Preferred </a:t>
                      </a:r>
                      <a:br>
                        <a:rPr lang="en-US" sz="1200" b="0" u="none" strike="noStrike" dirty="0">
                          <a:solidFill>
                            <a:schemeClr val="bg1"/>
                          </a:solidFill>
                          <a:effectLst/>
                          <a:latin typeface="+mj-lt"/>
                        </a:rPr>
                      </a:br>
                      <a:r>
                        <a:rPr lang="en-US" sz="1200" b="0" u="none" strike="noStrike" dirty="0">
                          <a:solidFill>
                            <a:schemeClr val="bg1"/>
                          </a:solidFill>
                          <a:effectLst/>
                          <a:latin typeface="+mj-lt"/>
                        </a:rPr>
                        <a:t>Network**</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B98C"/>
                    </a:solidFill>
                  </a:tcPr>
                </a:tc>
                <a:tc>
                  <a:txBody>
                    <a:bodyPr/>
                    <a:lstStyle/>
                    <a:p>
                      <a:pPr algn="ctr" fontAlgn="b"/>
                      <a:r>
                        <a:rPr lang="en-US" sz="1200" b="0" u="none" strike="noStrike" dirty="0">
                          <a:solidFill>
                            <a:schemeClr val="bg1"/>
                          </a:solidFill>
                          <a:effectLst/>
                          <a:latin typeface="+mj-lt"/>
                        </a:rPr>
                        <a:t>EHP </a:t>
                      </a:r>
                      <a:br>
                        <a:rPr lang="en-US" sz="1200" b="0" u="none" strike="noStrike" dirty="0">
                          <a:solidFill>
                            <a:schemeClr val="bg1"/>
                          </a:solidFill>
                          <a:effectLst/>
                          <a:latin typeface="+mj-lt"/>
                        </a:rPr>
                      </a:br>
                      <a:r>
                        <a:rPr lang="en-US" sz="1200" b="0" u="none" strike="noStrike" dirty="0">
                          <a:solidFill>
                            <a:schemeClr val="bg1"/>
                          </a:solidFill>
                          <a:effectLst/>
                          <a:latin typeface="+mj-lt"/>
                        </a:rPr>
                        <a:t>Network**</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B98C"/>
                    </a:solidFill>
                  </a:tcPr>
                </a:tc>
                <a:tc>
                  <a:txBody>
                    <a:bodyPr/>
                    <a:lstStyle/>
                    <a:p>
                      <a:pPr algn="ctr" fontAlgn="b"/>
                      <a:r>
                        <a:rPr lang="en-US" sz="1200" b="0" u="none" strike="noStrike" dirty="0">
                          <a:solidFill>
                            <a:schemeClr val="bg1"/>
                          </a:solidFill>
                          <a:effectLst/>
                          <a:latin typeface="+mj-lt"/>
                        </a:rPr>
                        <a:t>Preferred </a:t>
                      </a:r>
                      <a:br>
                        <a:rPr lang="en-US" sz="1200" b="0" u="none" strike="noStrike" dirty="0">
                          <a:solidFill>
                            <a:schemeClr val="bg1"/>
                          </a:solidFill>
                          <a:effectLst/>
                          <a:latin typeface="+mj-lt"/>
                        </a:rPr>
                      </a:br>
                      <a:r>
                        <a:rPr lang="en-US" sz="1200" b="0" u="none" strike="noStrike" dirty="0">
                          <a:solidFill>
                            <a:schemeClr val="bg1"/>
                          </a:solidFill>
                          <a:effectLst/>
                          <a:latin typeface="+mj-lt"/>
                        </a:rPr>
                        <a:t>Network**</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200" b="0" u="none" strike="noStrike" dirty="0">
                          <a:solidFill>
                            <a:schemeClr val="bg1"/>
                          </a:solidFill>
                          <a:effectLst/>
                          <a:latin typeface="+mj-lt"/>
                        </a:rPr>
                        <a:t>EHP </a:t>
                      </a:r>
                      <a:br>
                        <a:rPr lang="en-US" sz="1200" b="0" u="none" strike="noStrike" dirty="0">
                          <a:solidFill>
                            <a:schemeClr val="bg1"/>
                          </a:solidFill>
                          <a:effectLst/>
                          <a:latin typeface="+mj-lt"/>
                        </a:rPr>
                      </a:br>
                      <a:r>
                        <a:rPr lang="en-US" sz="1200" b="0" u="none" strike="noStrike" dirty="0">
                          <a:solidFill>
                            <a:schemeClr val="bg1"/>
                          </a:solidFill>
                          <a:effectLst/>
                          <a:latin typeface="+mj-lt"/>
                        </a:rPr>
                        <a:t>Network **</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200" b="0" u="none" strike="noStrike" dirty="0">
                          <a:solidFill>
                            <a:schemeClr val="bg1"/>
                          </a:solidFill>
                          <a:effectLst/>
                          <a:latin typeface="+mj-lt"/>
                        </a:rPr>
                        <a:t>Out-of-Network</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200" b="0" u="none" strike="noStrike" dirty="0">
                          <a:solidFill>
                            <a:schemeClr val="bg1"/>
                          </a:solidFill>
                          <a:effectLst/>
                          <a:latin typeface="+mj-lt"/>
                        </a:rPr>
                        <a:t>Preferred </a:t>
                      </a:r>
                      <a:br>
                        <a:rPr lang="en-US" sz="1200" b="0" u="none" strike="noStrike" dirty="0">
                          <a:solidFill>
                            <a:schemeClr val="bg1"/>
                          </a:solidFill>
                          <a:effectLst/>
                          <a:latin typeface="+mj-lt"/>
                        </a:rPr>
                      </a:br>
                      <a:r>
                        <a:rPr lang="en-US" sz="1200" b="0" u="none" strike="noStrike" dirty="0">
                          <a:solidFill>
                            <a:schemeClr val="bg1"/>
                          </a:solidFill>
                          <a:effectLst/>
                          <a:latin typeface="+mj-lt"/>
                        </a:rPr>
                        <a:t>Network**</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47D"/>
                    </a:solidFill>
                  </a:tcPr>
                </a:tc>
                <a:tc>
                  <a:txBody>
                    <a:bodyPr/>
                    <a:lstStyle/>
                    <a:p>
                      <a:pPr algn="ctr" fontAlgn="b"/>
                      <a:r>
                        <a:rPr lang="en-US" sz="1200" b="0" u="none" strike="noStrike" dirty="0">
                          <a:solidFill>
                            <a:schemeClr val="bg1"/>
                          </a:solidFill>
                          <a:effectLst/>
                          <a:latin typeface="+mj-lt"/>
                        </a:rPr>
                        <a:t>EHP Network**</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47D"/>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u="none" strike="noStrike" dirty="0" smtClean="0">
                          <a:solidFill>
                            <a:schemeClr val="bg1"/>
                          </a:solidFill>
                          <a:effectLst/>
                          <a:latin typeface="+mj-lt"/>
                        </a:rPr>
                        <a:t>Out-of-Network</a:t>
                      </a:r>
                      <a:endParaRPr lang="en-US" sz="1200" b="0" i="0" u="none" strike="noStrike" dirty="0" smtClean="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47D"/>
                    </a:solidFill>
                  </a:tcPr>
                </a:tc>
                <a:extLst>
                  <a:ext uri="{0D108BD9-81ED-4DB2-BD59-A6C34878D82A}">
                    <a16:rowId xmlns:a16="http://schemas.microsoft.com/office/drawing/2014/main" val="2620776079"/>
                  </a:ext>
                </a:extLst>
              </a:tr>
              <a:tr h="734288">
                <a:tc>
                  <a:txBody>
                    <a:bodyPr/>
                    <a:lstStyle/>
                    <a:p>
                      <a:pPr algn="ctr" fontAlgn="b"/>
                      <a:r>
                        <a:rPr lang="en-US" sz="1200" b="1" u="none" strike="noStrike" dirty="0" smtClean="0">
                          <a:effectLst/>
                          <a:latin typeface="+mj-lt"/>
                        </a:rPr>
                        <a:t>Hospital Inpatient</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smtClean="0">
                          <a:effectLst/>
                          <a:latin typeface="+mj-lt"/>
                        </a:rPr>
                        <a:t>$250 copay,</a:t>
                      </a:r>
                      <a:r>
                        <a:rPr lang="en-US" sz="1200" u="none" strike="noStrike" baseline="0" dirty="0" smtClean="0">
                          <a:effectLst/>
                          <a:latin typeface="+mj-lt"/>
                        </a:rPr>
                        <a:t> then pay 10%*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$250 copay,</a:t>
                      </a:r>
                      <a:r>
                        <a:rPr lang="en-US" sz="1200" u="none" strike="noStrike" baseline="0" dirty="0" smtClean="0">
                          <a:effectLst/>
                          <a:latin typeface="+mj-lt"/>
                        </a:rPr>
                        <a:t> then pay 20%*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$150 copay,</a:t>
                      </a:r>
                      <a:r>
                        <a:rPr lang="en-US" sz="1200" u="none" strike="noStrike" baseline="0" dirty="0" smtClean="0">
                          <a:effectLst/>
                          <a:latin typeface="+mj-lt"/>
                        </a:rPr>
                        <a:t> then pay 10%*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j-lt"/>
                          <a:ea typeface="+mn-ea"/>
                          <a:cs typeface="+mn-cs"/>
                        </a:rPr>
                        <a:t>$150 copay, then pay 20%*</a:t>
                      </a:r>
                      <a:endParaRPr lang="en-US" sz="1800" dirty="0">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a:t>
                      </a:r>
                      <a:r>
                        <a:rPr lang="en-US" sz="1200" u="none" strike="noStrike" smtClean="0">
                          <a:effectLst/>
                          <a:latin typeface="+mj-lt"/>
                        </a:rPr>
                        <a:t>500 copay,</a:t>
                      </a:r>
                      <a:r>
                        <a:rPr lang="en-US" sz="1200" u="none" strike="noStrike" baseline="0" smtClean="0">
                          <a:effectLst/>
                          <a:latin typeface="+mj-lt"/>
                        </a:rPr>
                        <a:t> then pay </a:t>
                      </a:r>
                      <a:r>
                        <a:rPr lang="en-US" sz="1200" u="none" strike="noStrike" baseline="0" dirty="0" smtClean="0">
                          <a:effectLst/>
                          <a:latin typeface="+mj-lt"/>
                        </a:rPr>
                        <a:t>30%*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$150 copay,</a:t>
                      </a:r>
                      <a:r>
                        <a:rPr lang="en-US" sz="1200" u="none" strike="noStrike" baseline="0" dirty="0" smtClean="0">
                          <a:effectLst/>
                          <a:latin typeface="+mj-lt"/>
                        </a:rPr>
                        <a:t> then pay 10%*</a:t>
                      </a:r>
                      <a:endParaRPr lang="en-US" sz="1200" b="1" i="0" u="none" strike="sngStrike" baseline="0" dirty="0">
                        <a:solidFill>
                          <a:srgbClr val="FF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mj-lt"/>
                        </a:rPr>
                        <a:t>$150 copay,</a:t>
                      </a:r>
                      <a:r>
                        <a:rPr lang="en-US" sz="1200" u="none" strike="noStrike" baseline="0" dirty="0" smtClean="0">
                          <a:effectLst/>
                          <a:latin typeface="+mj-lt"/>
                        </a:rPr>
                        <a:t> then pay 20%*</a:t>
                      </a:r>
                      <a:endParaRPr lang="en-US" sz="1200" b="1" i="0" u="none" strike="sngStrike" kern="1200" baseline="0" dirty="0" smtClean="0">
                        <a:solidFill>
                          <a:srgbClr val="FF0000"/>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mj-lt"/>
                        </a:rPr>
                        <a:t>$500 copay, then pay 30%*</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9390084"/>
                  </a:ext>
                </a:extLst>
              </a:tr>
              <a:tr h="442316">
                <a:tc>
                  <a:txBody>
                    <a:bodyPr/>
                    <a:lstStyle/>
                    <a:p>
                      <a:pPr algn="ctr" fontAlgn="b"/>
                      <a:r>
                        <a:rPr lang="en-US" sz="1200" b="1" u="none" strike="noStrike" dirty="0" smtClean="0">
                          <a:effectLst/>
                          <a:latin typeface="+mj-lt"/>
                        </a:rPr>
                        <a:t>Hospital Outpatient</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smtClean="0">
                          <a:effectLst/>
                          <a:latin typeface="+mj-lt"/>
                        </a:rPr>
                        <a:t>pay </a:t>
                      </a:r>
                      <a:r>
                        <a:rPr lang="en-US" sz="1200" u="none" strike="noStrike" dirty="0">
                          <a:effectLst/>
                          <a:latin typeface="+mj-lt"/>
                        </a:rPr>
                        <a:t>10%*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pay </a:t>
                      </a:r>
                      <a:r>
                        <a:rPr lang="en-US" sz="1200" u="none" strike="noStrike" dirty="0">
                          <a:effectLst/>
                          <a:latin typeface="+mj-lt"/>
                        </a:rPr>
                        <a:t>20%*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pay </a:t>
                      </a:r>
                      <a:r>
                        <a:rPr lang="en-US" sz="1200" u="none" strike="noStrike" dirty="0">
                          <a:effectLst/>
                          <a:latin typeface="+mj-lt"/>
                        </a:rPr>
                        <a:t>10%*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pay </a:t>
                      </a:r>
                      <a:r>
                        <a:rPr lang="en-US" sz="1200" u="none" strike="noStrike" dirty="0">
                          <a:effectLst/>
                          <a:latin typeface="+mj-lt"/>
                        </a:rPr>
                        <a:t>20%*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pay </a:t>
                      </a:r>
                      <a:r>
                        <a:rPr lang="en-US" sz="1200" u="none" strike="noStrike" dirty="0">
                          <a:effectLst/>
                          <a:latin typeface="+mj-lt"/>
                        </a:rPr>
                        <a:t>30%*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pay </a:t>
                      </a:r>
                      <a:r>
                        <a:rPr lang="en-US" sz="1200" u="none" strike="noStrike" dirty="0">
                          <a:effectLst/>
                          <a:latin typeface="+mj-lt"/>
                        </a:rPr>
                        <a:t>10</a:t>
                      </a:r>
                      <a:r>
                        <a:rPr lang="en-US" sz="1200" u="none" strike="noStrike" dirty="0" smtClean="0">
                          <a:effectLst/>
                          <a:latin typeface="+mj-lt"/>
                        </a:rPr>
                        <a:t>%*, 5% with DPC referral</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mj-lt"/>
                        </a:rPr>
                        <a:t>pay </a:t>
                      </a:r>
                      <a:r>
                        <a:rPr lang="en-US" sz="1200" u="none" strike="noStrike" dirty="0">
                          <a:effectLst/>
                          <a:latin typeface="+mj-lt"/>
                        </a:rPr>
                        <a:t>20</a:t>
                      </a:r>
                      <a:r>
                        <a:rPr lang="en-US" sz="1200" u="none" strike="noStrike" dirty="0" smtClean="0">
                          <a:effectLst/>
                          <a:latin typeface="+mj-lt"/>
                        </a:rPr>
                        <a:t>%*, 15% with DPC referral</a:t>
                      </a:r>
                      <a:endParaRPr lang="en-US" sz="1200" b="1" i="0" u="none" strike="noStrike" dirty="0" smtClean="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mj-lt"/>
                        </a:rPr>
                        <a:t>pay 30%*</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3174005"/>
                  </a:ext>
                </a:extLst>
              </a:tr>
              <a:tr h="442316">
                <a:tc>
                  <a:txBody>
                    <a:bodyPr/>
                    <a:lstStyle/>
                    <a:p>
                      <a:pPr algn="ctr" fontAlgn="b"/>
                      <a:r>
                        <a:rPr lang="en-US" sz="1200" b="1" u="none" strike="noStrike" dirty="0" smtClean="0">
                          <a:effectLst/>
                          <a:latin typeface="+mj-lt"/>
                        </a:rPr>
                        <a:t>Lab Services</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smtClean="0">
                          <a:effectLst/>
                          <a:latin typeface="+mj-lt"/>
                        </a:rPr>
                        <a:t>pay 10%*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pay 20%*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mj-lt"/>
                        </a:rPr>
                        <a:t>pay 10%*</a:t>
                      </a:r>
                      <a:endParaRPr lang="en-US" sz="1200" b="1" i="0" u="none" strike="noStrike" dirty="0" smtClean="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pay 20%*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pay </a:t>
                      </a:r>
                      <a:r>
                        <a:rPr lang="en-US" sz="1200" u="none" strike="noStrike" dirty="0">
                          <a:effectLst/>
                          <a:latin typeface="+mj-lt"/>
                        </a:rPr>
                        <a:t>30%*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mj-lt"/>
                        </a:rPr>
                        <a:t>pay 10%*, 5% with DPC referral</a:t>
                      </a:r>
                      <a:endParaRPr lang="en-US" sz="1200" b="1" i="0" u="none" strike="sngStrike" baseline="0" dirty="0" smtClean="0">
                        <a:solidFill>
                          <a:srgbClr val="FF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mj-lt"/>
                        </a:rPr>
                        <a:t>pay 20%*, 15% with DPC referral</a:t>
                      </a:r>
                      <a:endParaRPr lang="en-US" sz="1200" b="1" i="0" u="none" strike="sngStrike" dirty="0" smtClean="0">
                        <a:solidFill>
                          <a:srgbClr val="FF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pay 30%*</a:t>
                      </a:r>
                      <a:endParaRPr lang="en-US" sz="1200" b="0" i="0" u="none" strike="sngStrike" kern="1200" baseline="0" dirty="0" smtClean="0">
                        <a:solidFill>
                          <a:schemeClr val="tx1"/>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0286781"/>
                  </a:ext>
                </a:extLst>
              </a:tr>
              <a:tr h="442316">
                <a:tc>
                  <a:txBody>
                    <a:bodyPr/>
                    <a:lstStyle/>
                    <a:p>
                      <a:pPr algn="ctr" fontAlgn="b"/>
                      <a:r>
                        <a:rPr lang="en-US" sz="1200" b="1" u="none" strike="noStrike" dirty="0" smtClean="0">
                          <a:effectLst/>
                          <a:latin typeface="+mj-lt"/>
                        </a:rPr>
                        <a:t>Emergency Room</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smtClean="0">
                          <a:effectLst/>
                          <a:latin typeface="+mj-lt"/>
                        </a:rPr>
                        <a:t>$250 copay*</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mj-lt"/>
                        </a:rPr>
                        <a:t>$250 copay*</a:t>
                      </a:r>
                      <a:endParaRPr lang="en-US" sz="1200" b="1" i="0" u="none" strike="noStrike" dirty="0" smtClean="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a:t>
                      </a:r>
                      <a:r>
                        <a:rPr lang="en-US" sz="1200" u="none" strike="noStrike" smtClean="0">
                          <a:effectLst/>
                          <a:latin typeface="+mj-lt"/>
                        </a:rPr>
                        <a:t>250 copay*</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a:t>
                      </a:r>
                      <a:r>
                        <a:rPr lang="en-US" sz="1200" u="none" strike="noStrike" smtClean="0">
                          <a:effectLst/>
                          <a:latin typeface="+mj-lt"/>
                        </a:rPr>
                        <a:t>250 copay*</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$250 copay*</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smtClean="0">
                          <a:effectLst/>
                          <a:latin typeface="+mj-lt"/>
                        </a:rPr>
                        <a:t>$250 copay*</a:t>
                      </a:r>
                      <a:endParaRPr lang="en-US" sz="1200" b="1" i="0" u="none" strike="sngStrike" baseline="0" dirty="0">
                        <a:solidFill>
                          <a:srgbClr val="FF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kern="1200" dirty="0" smtClean="0">
                          <a:solidFill>
                            <a:schemeClr val="dk1"/>
                          </a:solidFill>
                          <a:effectLst/>
                          <a:latin typeface="+mn-lt"/>
                          <a:ea typeface="+mn-ea"/>
                          <a:cs typeface="+mn-cs"/>
                        </a:rPr>
                        <a:t>$250 copay*</a:t>
                      </a:r>
                      <a:endParaRPr lang="en-US" sz="1200" b="1" i="0" u="none" strike="sngStrike" kern="1200" baseline="0" dirty="0">
                        <a:solidFill>
                          <a:srgbClr val="FF0000"/>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$250 copay*</a:t>
                      </a:r>
                      <a:endParaRPr lang="en-US" sz="1200" b="1" i="0" u="none" strike="sngStrike" kern="1200" baseline="0" dirty="0" smtClean="0">
                        <a:solidFill>
                          <a:schemeClr val="tx1"/>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5723337"/>
                  </a:ext>
                </a:extLst>
              </a:tr>
              <a:tr h="442316">
                <a:tc>
                  <a:txBody>
                    <a:bodyPr/>
                    <a:lstStyle/>
                    <a:p>
                      <a:pPr algn="ctr" fontAlgn="b"/>
                      <a:r>
                        <a:rPr lang="en-US" sz="1200" b="1" i="0" u="none" strike="noStrike" dirty="0" smtClean="0">
                          <a:solidFill>
                            <a:srgbClr val="000000"/>
                          </a:solidFill>
                          <a:effectLst/>
                          <a:latin typeface="+mj-lt"/>
                        </a:rPr>
                        <a:t>Urgent Care</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b="0" i="0" u="none" strike="noStrike" dirty="0" smtClean="0">
                          <a:solidFill>
                            <a:srgbClr val="000000"/>
                          </a:solidFill>
                          <a:effectLst/>
                          <a:latin typeface="+mj-lt"/>
                        </a:rPr>
                        <a:t>$40 copay</a:t>
                      </a:r>
                      <a:endParaRPr lang="en-US" sz="1200" b="0"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smtClean="0">
                          <a:solidFill>
                            <a:srgbClr val="000000"/>
                          </a:solidFill>
                          <a:effectLst/>
                          <a:latin typeface="+mj-lt"/>
                        </a:rPr>
                        <a:t>$40 copay</a:t>
                      </a:r>
                      <a:endParaRPr lang="en-US" sz="1200" b="0"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smtClean="0">
                          <a:solidFill>
                            <a:srgbClr val="000000"/>
                          </a:solidFill>
                          <a:effectLst/>
                          <a:latin typeface="+mj-lt"/>
                        </a:rPr>
                        <a:t>$25 copay</a:t>
                      </a:r>
                      <a:endParaRPr lang="en-US" sz="1200" b="0"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smtClean="0">
                          <a:solidFill>
                            <a:srgbClr val="000000"/>
                          </a:solidFill>
                          <a:effectLst/>
                          <a:latin typeface="+mj-lt"/>
                        </a:rPr>
                        <a:t>$25 copay</a:t>
                      </a:r>
                      <a:endParaRPr lang="en-US" sz="1200" b="0"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smtClean="0">
                          <a:solidFill>
                            <a:srgbClr val="000000"/>
                          </a:solidFill>
                          <a:effectLst/>
                          <a:latin typeface="+mj-lt"/>
                        </a:rPr>
                        <a:t>pay 30%*</a:t>
                      </a:r>
                      <a:endParaRPr lang="en-US" sz="1200" b="0"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mj-lt"/>
                        </a:rPr>
                        <a:t>$25 copay</a:t>
                      </a:r>
                      <a:endParaRPr lang="en-US" sz="1200" b="1" i="0" u="none" strike="noStrike" kern="1200" dirty="0" smtClean="0">
                        <a:solidFill>
                          <a:srgbClr val="000000"/>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mj-lt"/>
                        </a:rPr>
                        <a:t>$25 copay</a:t>
                      </a:r>
                      <a:endParaRPr lang="en-US" sz="1200" b="1" i="0" u="none" strike="noStrike" kern="1200" dirty="0" smtClean="0">
                        <a:solidFill>
                          <a:srgbClr val="000000"/>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pay 30%*</a:t>
                      </a:r>
                      <a:endParaRPr lang="en-US" sz="1200" b="0" i="0" u="none" strike="sngStrike" kern="1200" baseline="0" dirty="0" smtClean="0">
                        <a:solidFill>
                          <a:schemeClr val="tx1"/>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4091400"/>
                  </a:ext>
                </a:extLst>
              </a:tr>
            </a:tbl>
          </a:graphicData>
        </a:graphic>
      </p:graphicFrame>
      <p:sp>
        <p:nvSpPr>
          <p:cNvPr id="9" name="TextBox 8"/>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3218799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Detailed Plan Breakdowns</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15</a:t>
            </a:fld>
            <a:endParaRPr lang="en-US" dirty="0"/>
          </a:p>
        </p:txBody>
      </p:sp>
      <p:sp>
        <p:nvSpPr>
          <p:cNvPr id="8" name="TextBox 2"/>
          <p:cNvSpPr txBox="1">
            <a:spLocks noChangeArrowheads="1"/>
          </p:cNvSpPr>
          <p:nvPr/>
        </p:nvSpPr>
        <p:spPr bwMode="auto">
          <a:xfrm>
            <a:off x="259394" y="1981200"/>
            <a:ext cx="48691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smtClean="0">
                <a:latin typeface="+mj-lt"/>
              </a:rPr>
              <a:t>Johns Hopkins EPO </a:t>
            </a:r>
            <a:r>
              <a:rPr lang="en-US" altLang="en-US" sz="2400" dirty="0">
                <a:latin typeface="+mj-lt"/>
              </a:rPr>
              <a:t>Plan Presentation</a:t>
            </a:r>
          </a:p>
          <a:p>
            <a:pPr>
              <a:spcBef>
                <a:spcPct val="0"/>
              </a:spcBef>
              <a:buFontTx/>
              <a:buNone/>
            </a:pPr>
            <a:endParaRPr lang="en-US" altLang="en-US" sz="2400" dirty="0">
              <a:latin typeface="+mj-lt"/>
            </a:endParaRPr>
          </a:p>
          <a:p>
            <a:pPr>
              <a:spcBef>
                <a:spcPct val="0"/>
              </a:spcBef>
              <a:buFontTx/>
              <a:buNone/>
            </a:pPr>
            <a:r>
              <a:rPr lang="en-US" altLang="en-US" sz="2400" dirty="0" smtClean="0"/>
              <a:t>Johns Hopkins </a:t>
            </a:r>
            <a:r>
              <a:rPr lang="en-US" altLang="en-US" sz="2400" dirty="0" smtClean="0">
                <a:latin typeface="+mj-lt"/>
              </a:rPr>
              <a:t>PPO </a:t>
            </a:r>
            <a:r>
              <a:rPr lang="en-US" altLang="en-US" sz="2400" dirty="0">
                <a:latin typeface="+mj-lt"/>
              </a:rPr>
              <a:t>Plan Presentation</a:t>
            </a:r>
          </a:p>
          <a:p>
            <a:pPr>
              <a:spcBef>
                <a:spcPct val="0"/>
              </a:spcBef>
              <a:buFontTx/>
              <a:buNone/>
            </a:pPr>
            <a:endParaRPr lang="en-US" altLang="en-US" sz="2400" dirty="0">
              <a:latin typeface="+mj-lt"/>
            </a:endParaRPr>
          </a:p>
          <a:p>
            <a:pPr>
              <a:spcBef>
                <a:spcPct val="0"/>
              </a:spcBef>
              <a:buFontTx/>
              <a:buNone/>
            </a:pPr>
            <a:r>
              <a:rPr lang="en-US" altLang="en-US" sz="2400" dirty="0" smtClean="0"/>
              <a:t>Johns Hopkins </a:t>
            </a:r>
            <a:r>
              <a:rPr lang="en-US" altLang="en-US" sz="2400" dirty="0" smtClean="0">
                <a:latin typeface="+mj-lt"/>
              </a:rPr>
              <a:t>DPC Plan Presentation</a:t>
            </a:r>
            <a:endParaRPr lang="en-US" altLang="en-US" sz="2400" dirty="0">
              <a:latin typeface="+mj-lt"/>
            </a:endParaRPr>
          </a:p>
        </p:txBody>
      </p:sp>
      <p:sp>
        <p:nvSpPr>
          <p:cNvPr id="6" name="TextBox 5"/>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255896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16</a:t>
            </a:fld>
            <a:endParaRPr lang="en-US" dirty="0"/>
          </a:p>
        </p:txBody>
      </p:sp>
      <p:sp>
        <p:nvSpPr>
          <p:cNvPr id="6" name="TextBox 3"/>
          <p:cNvSpPr txBox="1">
            <a:spLocks noChangeArrowheads="1"/>
          </p:cNvSpPr>
          <p:nvPr/>
        </p:nvSpPr>
        <p:spPr bwMode="auto">
          <a:xfrm>
            <a:off x="381000" y="1828800"/>
            <a:ext cx="8001000" cy="365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buFont typeface="Arial" panose="020B0604020202020204" pitchFamily="34" charset="0"/>
              <a:buNone/>
              <a:defRPr/>
            </a:pPr>
            <a:r>
              <a:rPr lang="en-US" sz="2000" b="1" dirty="0" smtClean="0">
                <a:latin typeface="+mj-lt"/>
              </a:rPr>
              <a:t>Questions?</a:t>
            </a:r>
          </a:p>
          <a:p>
            <a:pPr marL="0" indent="0">
              <a:buFont typeface="Arial" panose="020B0604020202020204" pitchFamily="34" charset="0"/>
              <a:buNone/>
              <a:defRPr/>
            </a:pPr>
            <a:endParaRPr lang="en-US" sz="2000" b="1" dirty="0">
              <a:latin typeface="+mj-lt"/>
            </a:endParaRPr>
          </a:p>
          <a:p>
            <a:pPr marL="457200" lvl="1" indent="0">
              <a:buFont typeface="Arial" panose="020B0604020202020204" pitchFamily="34" charset="0"/>
              <a:buNone/>
              <a:defRPr/>
            </a:pPr>
            <a:r>
              <a:rPr lang="en-US" sz="2000" b="1" dirty="0" smtClean="0">
                <a:latin typeface="+mj-lt"/>
              </a:rPr>
              <a:t>Website</a:t>
            </a:r>
          </a:p>
          <a:p>
            <a:pPr marL="857250" lvl="2" indent="0">
              <a:buFont typeface="Arial" panose="020B0604020202020204" pitchFamily="34" charset="0"/>
              <a:buNone/>
              <a:defRPr/>
            </a:pPr>
            <a:r>
              <a:rPr lang="en-US" sz="1600" dirty="0" smtClean="0">
                <a:latin typeface="+mj-lt"/>
              </a:rPr>
              <a:t>ehp.org</a:t>
            </a:r>
          </a:p>
          <a:p>
            <a:pPr marL="457200" lvl="1" indent="0">
              <a:buFont typeface="Arial" panose="020B0604020202020204" pitchFamily="34" charset="0"/>
              <a:buNone/>
              <a:defRPr/>
            </a:pPr>
            <a:endParaRPr lang="en-US" sz="2000" dirty="0" smtClean="0">
              <a:latin typeface="+mj-lt"/>
            </a:endParaRPr>
          </a:p>
          <a:p>
            <a:pPr marL="457200" lvl="1" indent="0">
              <a:buFont typeface="Arial" panose="020B0604020202020204" pitchFamily="34" charset="0"/>
              <a:buNone/>
              <a:defRPr/>
            </a:pPr>
            <a:r>
              <a:rPr lang="en-US" sz="2000" b="1" dirty="0" smtClean="0">
                <a:latin typeface="+mj-lt"/>
              </a:rPr>
              <a:t>Customer Service</a:t>
            </a:r>
          </a:p>
          <a:p>
            <a:pPr marL="857250" lvl="2" indent="0">
              <a:spcBef>
                <a:spcPct val="0"/>
              </a:spcBef>
              <a:buFont typeface="Arial" panose="020B0604020202020204" pitchFamily="34" charset="0"/>
              <a:buNone/>
              <a:defRPr/>
            </a:pPr>
            <a:r>
              <a:rPr lang="en-US" altLang="en-US" sz="1600" dirty="0" smtClean="0">
                <a:latin typeface="+mj-lt"/>
              </a:rPr>
              <a:t>800-261-2393</a:t>
            </a:r>
          </a:p>
          <a:p>
            <a:pPr>
              <a:spcBef>
                <a:spcPct val="0"/>
              </a:spcBef>
              <a:defRPr/>
            </a:pPr>
            <a:endParaRPr lang="en-US" altLang="en-US" sz="2000" dirty="0" smtClean="0">
              <a:latin typeface="+mj-lt"/>
            </a:endParaRPr>
          </a:p>
          <a:p>
            <a:pPr>
              <a:spcBef>
                <a:spcPct val="0"/>
              </a:spcBef>
              <a:defRPr/>
            </a:pPr>
            <a:endParaRPr lang="en-US" altLang="en-US" sz="2000" dirty="0" smtClean="0">
              <a:latin typeface="+mj-lt"/>
            </a:endParaRPr>
          </a:p>
          <a:p>
            <a:pPr>
              <a:spcBef>
                <a:spcPct val="0"/>
              </a:spcBef>
              <a:defRPr/>
            </a:pPr>
            <a:endParaRPr lang="en-US" altLang="en-US" sz="2000" dirty="0" smtClean="0">
              <a:latin typeface="+mj-lt"/>
            </a:endParaRPr>
          </a:p>
          <a:p>
            <a:pPr>
              <a:spcBef>
                <a:spcPct val="0"/>
              </a:spcBef>
              <a:defRPr/>
            </a:pPr>
            <a:endParaRPr lang="en-US" altLang="en-US" sz="2000" dirty="0" smtClean="0">
              <a:latin typeface="+mj-lt"/>
            </a:endParaRPr>
          </a:p>
        </p:txBody>
      </p:sp>
      <p:sp>
        <p:nvSpPr>
          <p:cNvPr id="7" name="TextBox 6"/>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239433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Member Benefits</a:t>
            </a:r>
            <a:endParaRPr lang="en-US" dirty="0"/>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2</a:t>
            </a:fld>
            <a:endParaRPr lang="en-US" dirty="0"/>
          </a:p>
        </p:txBody>
      </p:sp>
      <p:sp>
        <p:nvSpPr>
          <p:cNvPr id="7" name="TextBox 16"/>
          <p:cNvSpPr txBox="1">
            <a:spLocks noGrp="1" noChangeArrowheads="1"/>
          </p:cNvSpPr>
          <p:nvPr>
            <p:ph idx="1"/>
          </p:nvPr>
        </p:nvSpPr>
        <p:spPr bwMode="auto">
          <a:xfrm>
            <a:off x="336884" y="1507303"/>
            <a:ext cx="9396663" cy="465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631825" indent="-236538">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dirty="0">
                <a:latin typeface="+mj-lt"/>
              </a:rPr>
              <a:t>National Network</a:t>
            </a:r>
          </a:p>
          <a:p>
            <a:pPr lvl="1" eaLnBrk="1" hangingPunct="1">
              <a:lnSpc>
                <a:spcPct val="100000"/>
              </a:lnSpc>
              <a:spcBef>
                <a:spcPct val="0"/>
              </a:spcBef>
              <a:spcAft>
                <a:spcPts val="525"/>
              </a:spcAft>
              <a:buFont typeface="Wingdings" panose="05000000000000000000" pitchFamily="2" charset="2"/>
              <a:buChar char="§"/>
            </a:pPr>
            <a:r>
              <a:rPr lang="en-US" altLang="en-US" sz="1600" dirty="0">
                <a:latin typeface="+mj-lt"/>
              </a:rPr>
              <a:t>The EHP provider network features more than 14,000 health care providers and 30 hospitals in Maryland, including JHM facilities and providers.</a:t>
            </a:r>
          </a:p>
          <a:p>
            <a:pPr lvl="1" eaLnBrk="1" hangingPunct="1">
              <a:lnSpc>
                <a:spcPct val="100000"/>
              </a:lnSpc>
              <a:spcBef>
                <a:spcPct val="0"/>
              </a:spcBef>
              <a:spcAft>
                <a:spcPts val="525"/>
              </a:spcAft>
              <a:buFont typeface="Wingdings" panose="05000000000000000000" pitchFamily="2" charset="2"/>
              <a:buChar char="§"/>
            </a:pPr>
            <a:r>
              <a:rPr lang="en-US" altLang="en-US" sz="1600" dirty="0">
                <a:latin typeface="+mj-lt"/>
              </a:rPr>
              <a:t>EHP members also have both local and national access to the Cigna PPO </a:t>
            </a:r>
            <a:r>
              <a:rPr lang="en-US" altLang="en-US" sz="1600" dirty="0" smtClean="0">
                <a:latin typeface="+mj-lt"/>
              </a:rPr>
              <a:t>network, </a:t>
            </a:r>
            <a:r>
              <a:rPr lang="en-US" altLang="en-US" sz="1600" dirty="0">
                <a:latin typeface="+mj-lt"/>
              </a:rPr>
              <a:t>offering more than </a:t>
            </a:r>
            <a:r>
              <a:rPr lang="en-US" altLang="en-US" sz="1600" dirty="0">
                <a:latin typeface="Bahnschrift Condensed" panose="020B0502040204020203" pitchFamily="34" charset="0"/>
              </a:rPr>
              <a:t>1</a:t>
            </a:r>
            <a:r>
              <a:rPr lang="en-US" altLang="en-US" sz="1600" dirty="0">
                <a:latin typeface="+mj-lt"/>
              </a:rPr>
              <a:t> million providers nationwide. </a:t>
            </a:r>
          </a:p>
          <a:p>
            <a:pPr lvl="1" eaLnBrk="1" hangingPunct="1">
              <a:lnSpc>
                <a:spcPct val="100000"/>
              </a:lnSpc>
              <a:spcBef>
                <a:spcPct val="0"/>
              </a:spcBef>
              <a:spcAft>
                <a:spcPts val="525"/>
              </a:spcAft>
              <a:buFont typeface="Wingdings" panose="05000000000000000000" pitchFamily="2" charset="2"/>
              <a:buChar char="§"/>
            </a:pPr>
            <a:r>
              <a:rPr lang="en-US" altLang="en-US" sz="1600" dirty="0">
                <a:latin typeface="+mj-lt"/>
              </a:rPr>
              <a:t>To search for a provider, visit </a:t>
            </a:r>
            <a:r>
              <a:rPr lang="en-US" altLang="en-US" sz="1600" b="1" dirty="0">
                <a:latin typeface="+mj-lt"/>
              </a:rPr>
              <a:t>ehp.org</a:t>
            </a:r>
            <a:r>
              <a:rPr lang="en-US" altLang="en-US" sz="1600" dirty="0">
                <a:latin typeface="+mj-lt"/>
              </a:rPr>
              <a:t> and click “Find a </a:t>
            </a:r>
            <a:r>
              <a:rPr lang="en-US" altLang="en-US" sz="1600" dirty="0" smtClean="0">
                <a:latin typeface="+mj-lt"/>
              </a:rPr>
              <a:t>Provider.”</a:t>
            </a:r>
            <a:endParaRPr lang="en-US" altLang="en-US" sz="1600" dirty="0">
              <a:latin typeface="+mj-lt"/>
            </a:endParaRPr>
          </a:p>
          <a:p>
            <a:pPr>
              <a:lnSpc>
                <a:spcPct val="100000"/>
              </a:lnSpc>
              <a:spcBef>
                <a:spcPct val="0"/>
              </a:spcBef>
              <a:buFont typeface="Wingdings" panose="05000000000000000000" pitchFamily="2" charset="2"/>
              <a:buChar char="§"/>
            </a:pPr>
            <a:endParaRPr lang="en-US" altLang="en-US" sz="1500" dirty="0">
              <a:latin typeface="+mj-lt"/>
            </a:endParaRPr>
          </a:p>
          <a:p>
            <a:pPr>
              <a:lnSpc>
                <a:spcPct val="100000"/>
              </a:lnSpc>
              <a:spcBef>
                <a:spcPct val="0"/>
              </a:spcBef>
              <a:buFont typeface="Arial" panose="020B0604020202020204" pitchFamily="34" charset="0"/>
              <a:buNone/>
            </a:pPr>
            <a:r>
              <a:rPr lang="en-US" altLang="en-US" sz="1800" b="1" dirty="0">
                <a:latin typeface="+mj-lt"/>
              </a:rPr>
              <a:t>Online Resources</a:t>
            </a:r>
          </a:p>
          <a:p>
            <a:pPr lvl="1" eaLnBrk="1" hangingPunct="1">
              <a:lnSpc>
                <a:spcPct val="100000"/>
              </a:lnSpc>
              <a:spcBef>
                <a:spcPct val="0"/>
              </a:spcBef>
              <a:spcAft>
                <a:spcPts val="525"/>
              </a:spcAft>
              <a:buFont typeface="Wingdings" panose="05000000000000000000" pitchFamily="2" charset="2"/>
              <a:buChar char="§"/>
            </a:pPr>
            <a:r>
              <a:rPr lang="en-US" altLang="en-US" sz="1600" b="1" dirty="0" smtClean="0">
                <a:latin typeface="+mj-lt"/>
              </a:rPr>
              <a:t>ehp.org</a:t>
            </a:r>
            <a:r>
              <a:rPr lang="en-US" altLang="en-US" sz="1600" dirty="0" smtClean="0">
                <a:latin typeface="+mj-lt"/>
              </a:rPr>
              <a:t> </a:t>
            </a:r>
            <a:r>
              <a:rPr lang="en-US" altLang="en-US" sz="1600" dirty="0">
                <a:latin typeface="+mj-lt"/>
              </a:rPr>
              <a:t>provides you with the tools you need to understand </a:t>
            </a:r>
            <a:r>
              <a:rPr lang="en-US" altLang="en-US" sz="1600" dirty="0" smtClean="0">
                <a:latin typeface="+mj-lt"/>
              </a:rPr>
              <a:t>your benefits </a:t>
            </a:r>
            <a:r>
              <a:rPr lang="en-US" altLang="en-US" sz="1600" dirty="0">
                <a:latin typeface="+mj-lt"/>
              </a:rPr>
              <a:t>and help you find care.</a:t>
            </a:r>
          </a:p>
          <a:p>
            <a:pPr lvl="1" eaLnBrk="1" hangingPunct="1">
              <a:lnSpc>
                <a:spcPct val="100000"/>
              </a:lnSpc>
              <a:spcBef>
                <a:spcPct val="0"/>
              </a:spcBef>
              <a:spcAft>
                <a:spcPts val="525"/>
              </a:spcAft>
              <a:buFont typeface="Wingdings" panose="05000000000000000000" pitchFamily="2" charset="2"/>
              <a:buChar char="§"/>
            </a:pPr>
            <a:r>
              <a:rPr lang="en-US" altLang="en-US" sz="1600" dirty="0">
                <a:latin typeface="+mj-lt"/>
              </a:rPr>
              <a:t>Medical service coverage and </a:t>
            </a:r>
            <a:r>
              <a:rPr lang="en-US" altLang="en-US" sz="1600" dirty="0" smtClean="0">
                <a:latin typeface="+mj-lt"/>
              </a:rPr>
              <a:t>member cost shares can </a:t>
            </a:r>
            <a:r>
              <a:rPr lang="en-US" altLang="en-US" sz="1600" dirty="0">
                <a:latin typeface="+mj-lt"/>
              </a:rPr>
              <a:t>be viewed on your Schedule of Benefits and vary among in- and out-of-network providers. </a:t>
            </a:r>
          </a:p>
          <a:p>
            <a:pPr lvl="1" eaLnBrk="1" hangingPunct="1">
              <a:lnSpc>
                <a:spcPct val="100000"/>
              </a:lnSpc>
              <a:spcBef>
                <a:spcPct val="0"/>
              </a:spcBef>
              <a:spcAft>
                <a:spcPts val="525"/>
              </a:spcAft>
              <a:buFont typeface="Wingdings" panose="05000000000000000000" pitchFamily="2" charset="2"/>
              <a:buChar char="§"/>
            </a:pPr>
            <a:r>
              <a:rPr lang="en-US" altLang="en-US" sz="1600" dirty="0">
                <a:latin typeface="+mj-lt"/>
              </a:rPr>
              <a:t>Be sure to review your Summary Plan Description, available from your Human Resources department.</a:t>
            </a:r>
          </a:p>
          <a:p>
            <a:pPr>
              <a:lnSpc>
                <a:spcPct val="100000"/>
              </a:lnSpc>
            </a:pPr>
            <a:endParaRPr lang="en-US" altLang="en-US" sz="1500" u="sng" dirty="0">
              <a:latin typeface="+mj-lt"/>
            </a:endParaRPr>
          </a:p>
          <a:p>
            <a:pPr>
              <a:lnSpc>
                <a:spcPct val="100000"/>
              </a:lnSpc>
              <a:spcBef>
                <a:spcPct val="0"/>
              </a:spcBef>
              <a:buFont typeface="Arial" panose="020B0604020202020204" pitchFamily="34" charset="0"/>
              <a:buNone/>
            </a:pPr>
            <a:r>
              <a:rPr lang="en-US" altLang="en-US" sz="1800" b="1" dirty="0">
                <a:latin typeface="+mj-lt"/>
              </a:rPr>
              <a:t>Exclusive Johns Hopkins Specialty Appointment Line </a:t>
            </a:r>
          </a:p>
          <a:p>
            <a:pPr lvl="1" eaLnBrk="1" hangingPunct="1">
              <a:lnSpc>
                <a:spcPct val="100000"/>
              </a:lnSpc>
              <a:spcBef>
                <a:spcPct val="0"/>
              </a:spcBef>
              <a:spcAft>
                <a:spcPts val="525"/>
              </a:spcAft>
              <a:buFont typeface="Wingdings" panose="05000000000000000000" pitchFamily="2" charset="2"/>
              <a:buChar char="§"/>
            </a:pPr>
            <a:r>
              <a:rPr lang="en-US" altLang="en-US" sz="1600" dirty="0">
                <a:latin typeface="+mj-lt"/>
              </a:rPr>
              <a:t>EHP members have a dedicated Specialty Appointment Line. This service helps members schedule new specialty appointments with Johns Hopkins providers. To access the line, call </a:t>
            </a:r>
            <a:r>
              <a:rPr lang="en-US" altLang="en-US" sz="1600" b="1" dirty="0">
                <a:latin typeface="+mj-lt"/>
              </a:rPr>
              <a:t>866-206-7210</a:t>
            </a:r>
            <a:r>
              <a:rPr lang="en-US" altLang="en-US" sz="1600" dirty="0">
                <a:latin typeface="+mj-lt"/>
              </a:rPr>
              <a:t>, Monday through Friday from 8 a.m. to 5 p.m.</a:t>
            </a:r>
          </a:p>
        </p:txBody>
      </p:sp>
      <p:sp>
        <p:nvSpPr>
          <p:cNvPr id="8" name="TextBox 7"/>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244599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lvl="0" indent="0" defTabSz="914400" eaLnBrk="0" fontAlgn="base" hangingPunct="0">
              <a:lnSpc>
                <a:spcPct val="100000"/>
              </a:lnSpc>
              <a:spcBef>
                <a:spcPct val="0"/>
              </a:spcBef>
              <a:spcAft>
                <a:spcPct val="0"/>
              </a:spcAft>
              <a:buClrTx/>
              <a:buNone/>
            </a:pPr>
            <a:r>
              <a:rPr lang="en-US" altLang="en-US" sz="1800" b="1" dirty="0" err="1">
                <a:latin typeface="+mj-lt"/>
                <a:ea typeface="MS PGothic" panose="020B0600070205080204" pitchFamily="34" charset="-128"/>
              </a:rPr>
              <a:t>HealthLINK</a:t>
            </a:r>
            <a:r>
              <a:rPr lang="en-US" altLang="en-US" sz="1800" b="1" dirty="0">
                <a:latin typeface="+mj-lt"/>
                <a:ea typeface="MS PGothic" panose="020B0600070205080204" pitchFamily="34" charset="-128"/>
              </a:rPr>
              <a:t> portal </a:t>
            </a:r>
            <a:r>
              <a:rPr lang="en-US" altLang="en-US" sz="1400" dirty="0">
                <a:latin typeface="+mj-lt"/>
                <a:ea typeface="MS PGothic" panose="020B0600070205080204" pitchFamily="34" charset="-128"/>
              </a:rPr>
              <a:t>(ehp.healthtrioconnect.com)</a:t>
            </a:r>
          </a:p>
          <a:p>
            <a:pPr marL="0" lvl="0" indent="0" defTabSz="914400" eaLnBrk="0" fontAlgn="base" hangingPunct="0">
              <a:lnSpc>
                <a:spcPct val="100000"/>
              </a:lnSpc>
              <a:spcBef>
                <a:spcPct val="0"/>
              </a:spcBef>
              <a:spcAft>
                <a:spcPct val="0"/>
              </a:spcAft>
              <a:buClrTx/>
              <a:buNone/>
            </a:pPr>
            <a:endParaRPr lang="en-US" altLang="en-US" sz="1500" b="1" dirty="0">
              <a:latin typeface="+mj-lt"/>
              <a:ea typeface="MS PGothic" panose="020B0600070205080204" pitchFamily="34" charset="-128"/>
            </a:endParaRPr>
          </a:p>
          <a:p>
            <a:pPr marL="0" lvl="0" indent="0" defTabSz="914400" fontAlgn="base">
              <a:lnSpc>
                <a:spcPct val="100000"/>
              </a:lnSpc>
              <a:spcBef>
                <a:spcPct val="0"/>
              </a:spcBef>
              <a:spcAft>
                <a:spcPts val="525"/>
              </a:spcAft>
              <a:buClr>
                <a:srgbClr val="009CA6"/>
              </a:buClr>
              <a:buNone/>
            </a:pPr>
            <a:r>
              <a:rPr lang="en-US" altLang="en-US" sz="1600" dirty="0" err="1">
                <a:latin typeface="+mj-lt"/>
                <a:ea typeface="MS PGothic" panose="020B0600070205080204" pitchFamily="34" charset="-128"/>
              </a:rPr>
              <a:t>HealthLINK@Hopkins</a:t>
            </a:r>
            <a:r>
              <a:rPr lang="en-US" altLang="en-US" sz="1600" dirty="0">
                <a:latin typeface="+mj-lt"/>
                <a:ea typeface="MS PGothic" panose="020B0600070205080204" pitchFamily="34" charset="-128"/>
              </a:rPr>
              <a:t> is a secure member portal available 24/7 where you can:</a:t>
            </a:r>
          </a:p>
          <a:p>
            <a:pPr marL="0" lvl="0" indent="0" defTabSz="914400" eaLnBrk="0" fontAlgn="base" hangingPunct="0">
              <a:lnSpc>
                <a:spcPct val="100000"/>
              </a:lnSpc>
              <a:spcBef>
                <a:spcPct val="0"/>
              </a:spcBef>
              <a:spcAft>
                <a:spcPct val="0"/>
              </a:spcAft>
              <a:buClrTx/>
              <a:buNone/>
            </a:pPr>
            <a:endParaRPr lang="en-US" altLang="en-US" sz="1500" dirty="0">
              <a:latin typeface="+mj-lt"/>
              <a:ea typeface="MS PGothic" panose="020B0600070205080204" pitchFamily="34" charset="-128"/>
            </a:endParaRP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Search for health care providers by name, location, language spoken, gender, professional qualifications, and more </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Explore your benefits and view your Schedule of Benefits</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Submit member reimbursement requests (preferred method)</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Access and download forms </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Learn about available health and wellness services </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Input and track your medical history </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Check the status of claims</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Access pharmacy information </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Review Utilization Management requirements</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Request a new ID card</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Designate or change your chosen PCP</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Email </a:t>
            </a:r>
            <a:r>
              <a:rPr lang="en-US" altLang="en-US" sz="1600" dirty="0" smtClean="0">
                <a:latin typeface="+mj-lt"/>
                <a:ea typeface="MS PGothic" panose="020B0600070205080204" pitchFamily="34" charset="-128"/>
              </a:rPr>
              <a:t>Customer Service</a:t>
            </a:r>
            <a:endParaRPr lang="en-US" altLang="en-US" sz="1600" dirty="0">
              <a:latin typeface="+mj-lt"/>
              <a:ea typeface="MS PGothic" panose="020B0600070205080204" pitchFamily="34" charset="-128"/>
            </a:endParaRPr>
          </a:p>
        </p:txBody>
      </p:sp>
      <p:sp>
        <p:nvSpPr>
          <p:cNvPr id="3" name="Title 2"/>
          <p:cNvSpPr>
            <a:spLocks noGrp="1"/>
          </p:cNvSpPr>
          <p:nvPr>
            <p:ph type="title"/>
          </p:nvPr>
        </p:nvSpPr>
        <p:spPr/>
        <p:txBody>
          <a:bodyPr/>
          <a:lstStyle/>
          <a:p>
            <a:r>
              <a:rPr lang="en-US" dirty="0" smtClean="0"/>
              <a:t>Member Benefits</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3</a:t>
            </a:fld>
            <a:endParaRPr lang="en-US" dirty="0"/>
          </a:p>
        </p:txBody>
      </p:sp>
      <p:sp>
        <p:nvSpPr>
          <p:cNvPr id="7" name="TextBox 6"/>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368942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884" y="1507303"/>
            <a:ext cx="9396663" cy="5407847"/>
          </a:xfrm>
        </p:spPr>
        <p:txBody>
          <a:bodyPr>
            <a:normAutofit/>
          </a:bodyPr>
          <a:lstStyle/>
          <a:p>
            <a:pPr>
              <a:spcBef>
                <a:spcPct val="0"/>
              </a:spcBef>
              <a:buNone/>
            </a:pPr>
            <a:r>
              <a:rPr lang="en-US" altLang="en-US" b="1" dirty="0">
                <a:latin typeface="+mj-lt"/>
              </a:rPr>
              <a:t>Telemedicine</a:t>
            </a:r>
          </a:p>
          <a:p>
            <a:pPr>
              <a:spcBef>
                <a:spcPct val="0"/>
              </a:spcBef>
              <a:buNone/>
            </a:pPr>
            <a:endParaRPr lang="en-US" altLang="en-US" sz="1800" b="1" dirty="0">
              <a:latin typeface="+mj-lt"/>
            </a:endParaRPr>
          </a:p>
          <a:p>
            <a:pPr>
              <a:spcBef>
                <a:spcPct val="0"/>
              </a:spcBef>
              <a:buFont typeface="Wingdings" panose="05000000000000000000" pitchFamily="2" charset="2"/>
              <a:buChar char="§"/>
            </a:pPr>
            <a:r>
              <a:rPr lang="en-US" altLang="en-US" sz="1800" b="1" dirty="0">
                <a:latin typeface="+mj-lt"/>
              </a:rPr>
              <a:t>Johns Hopkins </a:t>
            </a:r>
            <a:r>
              <a:rPr lang="en-US" altLang="en-US" sz="1800" b="1" dirty="0" err="1">
                <a:latin typeface="+mj-lt"/>
              </a:rPr>
              <a:t>OnDemand</a:t>
            </a:r>
            <a:r>
              <a:rPr lang="en-US" altLang="en-US" sz="1800" b="1" dirty="0">
                <a:latin typeface="+mj-lt"/>
              </a:rPr>
              <a:t> Virtual </a:t>
            </a:r>
            <a:r>
              <a:rPr lang="en-US" altLang="en-US" sz="1800" b="1" dirty="0" smtClean="0">
                <a:latin typeface="+mj-lt"/>
              </a:rPr>
              <a:t>Care</a:t>
            </a:r>
            <a:endParaRPr lang="en-US" altLang="en-US" sz="1800" b="1" dirty="0">
              <a:latin typeface="+mj-lt"/>
            </a:endParaRPr>
          </a:p>
          <a:p>
            <a:pPr lvl="1">
              <a:spcBef>
                <a:spcPct val="0"/>
              </a:spcBef>
              <a:spcAft>
                <a:spcPts val="525"/>
              </a:spcAft>
              <a:buFont typeface="Wingdings" panose="05000000000000000000" pitchFamily="2" charset="2"/>
              <a:buChar char="§"/>
            </a:pPr>
            <a:r>
              <a:rPr lang="en-US" altLang="en-US" sz="1600" dirty="0">
                <a:latin typeface="+mj-lt"/>
              </a:rPr>
              <a:t>In minutes, you can connect to a health care provider for a video visit, using your mobile device or computer, 24 hours a day, seven days a week. No need to schedule an appointment—a health care provider will review your symptoms and prescribe medications, as necessary. Use this service if you or your family members experience minor, urgent care concerns such as, but not limited to:</a:t>
            </a:r>
          </a:p>
          <a:p>
            <a:pPr lvl="1">
              <a:spcBef>
                <a:spcPct val="0"/>
              </a:spcBef>
              <a:spcAft>
                <a:spcPts val="525"/>
              </a:spcAft>
              <a:buFont typeface="Wingdings" panose="05000000000000000000" pitchFamily="2" charset="2"/>
              <a:buChar char="§"/>
            </a:pPr>
            <a:endParaRPr lang="en-US" altLang="en-US" sz="1600" dirty="0" smtClean="0">
              <a:latin typeface="+mj-lt"/>
            </a:endParaRPr>
          </a:p>
          <a:p>
            <a:pPr lvl="1">
              <a:spcBef>
                <a:spcPct val="0"/>
              </a:spcBef>
              <a:spcAft>
                <a:spcPts val="525"/>
              </a:spcAft>
              <a:buFont typeface="Wingdings" panose="05000000000000000000" pitchFamily="2" charset="2"/>
              <a:buChar char="§"/>
            </a:pPr>
            <a:endParaRPr lang="en-US" altLang="en-US" sz="1600" dirty="0">
              <a:latin typeface="+mj-lt"/>
            </a:endParaRPr>
          </a:p>
          <a:p>
            <a:pPr lvl="1">
              <a:spcBef>
                <a:spcPct val="0"/>
              </a:spcBef>
              <a:spcAft>
                <a:spcPts val="525"/>
              </a:spcAft>
              <a:buFont typeface="Wingdings" panose="05000000000000000000" pitchFamily="2" charset="2"/>
              <a:buChar char="§"/>
            </a:pPr>
            <a:endParaRPr lang="en-US" altLang="en-US" sz="1600" dirty="0" smtClean="0">
              <a:latin typeface="+mj-lt"/>
            </a:endParaRPr>
          </a:p>
          <a:p>
            <a:pPr lvl="1">
              <a:spcBef>
                <a:spcPct val="0"/>
              </a:spcBef>
              <a:spcAft>
                <a:spcPts val="525"/>
              </a:spcAft>
              <a:buFont typeface="Wingdings" panose="05000000000000000000" pitchFamily="2" charset="2"/>
              <a:buChar char="§"/>
            </a:pPr>
            <a:endParaRPr lang="en-US" altLang="en-US" sz="1600" dirty="0" smtClean="0">
              <a:latin typeface="+mj-lt"/>
            </a:endParaRPr>
          </a:p>
          <a:p>
            <a:pPr lvl="1">
              <a:spcBef>
                <a:spcPct val="0"/>
              </a:spcBef>
              <a:spcAft>
                <a:spcPts val="525"/>
              </a:spcAft>
              <a:buFont typeface="Wingdings" panose="05000000000000000000" pitchFamily="2" charset="2"/>
              <a:buChar char="§"/>
            </a:pPr>
            <a:r>
              <a:rPr lang="en-US" altLang="en-US" sz="1600" dirty="0" smtClean="0">
                <a:latin typeface="+mj-lt"/>
              </a:rPr>
              <a:t>Member </a:t>
            </a:r>
            <a:r>
              <a:rPr lang="en-US" altLang="en-US" sz="1600" dirty="0">
                <a:latin typeface="+mj-lt"/>
              </a:rPr>
              <a:t>cost-share: $0 copay; 100% covered</a:t>
            </a:r>
          </a:p>
          <a:p>
            <a:pPr>
              <a:spcBef>
                <a:spcPct val="0"/>
              </a:spcBef>
              <a:spcAft>
                <a:spcPts val="525"/>
              </a:spcAft>
              <a:buClr>
                <a:srgbClr val="009CA6"/>
              </a:buClr>
              <a:buNone/>
            </a:pPr>
            <a:endParaRPr lang="en-US" altLang="en-US" sz="1800" b="1" dirty="0" smtClean="0">
              <a:latin typeface="+mj-lt"/>
            </a:endParaRPr>
          </a:p>
          <a:p>
            <a:pPr>
              <a:spcBef>
                <a:spcPct val="0"/>
              </a:spcBef>
              <a:spcAft>
                <a:spcPts val="525"/>
              </a:spcAft>
              <a:buFont typeface="Wingdings" panose="05000000000000000000" pitchFamily="2" charset="2"/>
              <a:buChar char="§"/>
            </a:pPr>
            <a:r>
              <a:rPr lang="en-US" altLang="en-US" sz="1800" b="1" dirty="0" smtClean="0">
                <a:latin typeface="+mj-lt"/>
              </a:rPr>
              <a:t>Medical </a:t>
            </a:r>
            <a:r>
              <a:rPr lang="en-US" altLang="en-US" sz="1800" b="1" dirty="0">
                <a:latin typeface="+mj-lt"/>
              </a:rPr>
              <a:t>Advice Messaging </a:t>
            </a:r>
          </a:p>
          <a:p>
            <a:pPr lvl="1">
              <a:spcBef>
                <a:spcPct val="0"/>
              </a:spcBef>
              <a:spcAft>
                <a:spcPts val="525"/>
              </a:spcAft>
              <a:buFont typeface="Wingdings" panose="05000000000000000000" pitchFamily="2" charset="2"/>
              <a:buChar char="§"/>
            </a:pPr>
            <a:r>
              <a:rPr lang="en-US" altLang="en-US" sz="1600" dirty="0">
                <a:latin typeface="+mj-lt"/>
              </a:rPr>
              <a:t>$5 </a:t>
            </a:r>
            <a:r>
              <a:rPr lang="en-US" altLang="en-US" sz="1600" dirty="0" smtClean="0">
                <a:latin typeface="+mj-lt"/>
              </a:rPr>
              <a:t>copay; </a:t>
            </a:r>
            <a:r>
              <a:rPr lang="en-US" altLang="en-US" sz="1600" dirty="0">
                <a:latin typeface="+mj-lt"/>
              </a:rPr>
              <a:t>deductible waived for billable email messaging with provider</a:t>
            </a:r>
            <a:endParaRPr lang="en-US" altLang="en-US" sz="1600" b="1" dirty="0">
              <a:latin typeface="+mj-lt"/>
            </a:endParaRPr>
          </a:p>
          <a:p>
            <a:pPr>
              <a:spcBef>
                <a:spcPct val="0"/>
              </a:spcBef>
              <a:spcAft>
                <a:spcPts val="525"/>
              </a:spcAft>
              <a:buClr>
                <a:srgbClr val="009CA6"/>
              </a:buClr>
              <a:buNone/>
            </a:pPr>
            <a:endParaRPr lang="en-US" altLang="en-US" sz="1800" b="1" dirty="0" smtClean="0">
              <a:latin typeface="+mj-lt"/>
            </a:endParaRPr>
          </a:p>
          <a:p>
            <a:pPr>
              <a:spcBef>
                <a:spcPct val="0"/>
              </a:spcBef>
              <a:spcAft>
                <a:spcPts val="525"/>
              </a:spcAft>
              <a:buFont typeface="Wingdings" panose="05000000000000000000" pitchFamily="2" charset="2"/>
              <a:buChar char="§"/>
            </a:pPr>
            <a:r>
              <a:rPr lang="en-US" altLang="en-US" sz="1800" b="1" dirty="0">
                <a:latin typeface="+mj-lt"/>
              </a:rPr>
              <a:t>Virtual Care</a:t>
            </a:r>
          </a:p>
          <a:p>
            <a:pPr lvl="1">
              <a:spcBef>
                <a:spcPct val="0"/>
              </a:spcBef>
              <a:spcAft>
                <a:spcPts val="525"/>
              </a:spcAft>
              <a:buFont typeface="Wingdings" panose="05000000000000000000" pitchFamily="2" charset="2"/>
              <a:buChar char="§"/>
            </a:pPr>
            <a:r>
              <a:rPr lang="en-US" altLang="en-US" sz="1600" dirty="0">
                <a:latin typeface="+mj-lt"/>
              </a:rPr>
              <a:t>Telemedicine virtual care visits are covered the same as the in-person service</a:t>
            </a:r>
            <a:endParaRPr lang="en-US" altLang="en-US" sz="1600" dirty="0">
              <a:latin typeface="+mj-lt"/>
              <a:ea typeface="MS PGothic" panose="020B0600070205080204" pitchFamily="34" charset="-128"/>
            </a:endParaRPr>
          </a:p>
        </p:txBody>
      </p:sp>
      <p:sp>
        <p:nvSpPr>
          <p:cNvPr id="3" name="Title 2"/>
          <p:cNvSpPr>
            <a:spLocks noGrp="1"/>
          </p:cNvSpPr>
          <p:nvPr>
            <p:ph type="title"/>
          </p:nvPr>
        </p:nvSpPr>
        <p:spPr/>
        <p:txBody>
          <a:bodyPr/>
          <a:lstStyle/>
          <a:p>
            <a:r>
              <a:rPr lang="en-US" dirty="0" smtClean="0"/>
              <a:t>Member Benefits</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4</a:t>
            </a:fld>
            <a:endParaRPr lang="en-US" dirty="0"/>
          </a:p>
        </p:txBody>
      </p:sp>
      <p:sp>
        <p:nvSpPr>
          <p:cNvPr id="6" name="TextBox 5"/>
          <p:cNvSpPr txBox="1"/>
          <p:nvPr/>
        </p:nvSpPr>
        <p:spPr>
          <a:xfrm>
            <a:off x="1227492" y="3335183"/>
            <a:ext cx="2924175" cy="2222147"/>
          </a:xfrm>
          <a:prstGeom prst="rect">
            <a:avLst/>
          </a:prstGeom>
          <a:noFill/>
        </p:spPr>
        <p:txBody>
          <a:bodyPr wrap="square" numCol="2" rtlCol="0">
            <a:spAutoFit/>
          </a:bodyPr>
          <a:lstStyle/>
          <a:p>
            <a:pPr marL="342900" indent="-251460" defTabSz="1005840">
              <a:lnSpc>
                <a:spcPct val="90000"/>
              </a:lnSpc>
              <a:spcBef>
                <a:spcPct val="0"/>
              </a:spcBef>
              <a:spcAft>
                <a:spcPts val="525"/>
              </a:spcAft>
              <a:buClr>
                <a:srgbClr val="043673"/>
              </a:buClr>
              <a:buFont typeface="Wingdings" panose="05000000000000000000" pitchFamily="2" charset="2"/>
              <a:buChar char="§"/>
            </a:pPr>
            <a:r>
              <a:rPr lang="en-US" altLang="en-US" sz="1400" dirty="0">
                <a:latin typeface="+mj-lt"/>
              </a:rPr>
              <a:t>Cold, flu and sinus symptoms</a:t>
            </a:r>
          </a:p>
          <a:p>
            <a:pPr marL="342900" indent="-251460" defTabSz="1005840">
              <a:lnSpc>
                <a:spcPct val="90000"/>
              </a:lnSpc>
              <a:spcBef>
                <a:spcPct val="0"/>
              </a:spcBef>
              <a:spcAft>
                <a:spcPts val="525"/>
              </a:spcAft>
              <a:buClr>
                <a:srgbClr val="043673"/>
              </a:buClr>
              <a:buFont typeface="Wingdings" panose="05000000000000000000" pitchFamily="2" charset="2"/>
              <a:buChar char="§"/>
            </a:pPr>
            <a:r>
              <a:rPr lang="en-US" altLang="en-US" sz="1400" dirty="0">
                <a:latin typeface="+mj-lt"/>
              </a:rPr>
              <a:t>Respiratory infection</a:t>
            </a:r>
          </a:p>
          <a:p>
            <a:pPr marL="342900" indent="-251460" defTabSz="1005840">
              <a:lnSpc>
                <a:spcPct val="90000"/>
              </a:lnSpc>
              <a:spcBef>
                <a:spcPct val="0"/>
              </a:spcBef>
              <a:spcAft>
                <a:spcPts val="525"/>
              </a:spcAft>
              <a:buClr>
                <a:srgbClr val="043673"/>
              </a:buClr>
              <a:buFont typeface="Wingdings" panose="05000000000000000000" pitchFamily="2" charset="2"/>
              <a:buChar char="§"/>
            </a:pPr>
            <a:endParaRPr lang="en-US" altLang="en-US" sz="1400" dirty="0" smtClean="0">
              <a:latin typeface="+mj-lt"/>
            </a:endParaRPr>
          </a:p>
          <a:p>
            <a:pPr marL="342900" indent="-251460" defTabSz="1005840">
              <a:lnSpc>
                <a:spcPct val="90000"/>
              </a:lnSpc>
              <a:spcBef>
                <a:spcPct val="0"/>
              </a:spcBef>
              <a:spcAft>
                <a:spcPts val="525"/>
              </a:spcAft>
              <a:buClr>
                <a:srgbClr val="043673"/>
              </a:buClr>
              <a:buFont typeface="Wingdings" panose="05000000000000000000" pitchFamily="2" charset="2"/>
              <a:buChar char="§"/>
            </a:pPr>
            <a:endParaRPr lang="en-US" altLang="en-US" sz="1400" dirty="0">
              <a:latin typeface="+mj-lt"/>
            </a:endParaRPr>
          </a:p>
          <a:p>
            <a:pPr marL="342900" indent="-251460" defTabSz="1005840">
              <a:lnSpc>
                <a:spcPct val="90000"/>
              </a:lnSpc>
              <a:spcBef>
                <a:spcPct val="0"/>
              </a:spcBef>
              <a:spcAft>
                <a:spcPts val="525"/>
              </a:spcAft>
              <a:buClr>
                <a:srgbClr val="043673"/>
              </a:buClr>
              <a:buFont typeface="Wingdings" panose="05000000000000000000" pitchFamily="2" charset="2"/>
              <a:buChar char="§"/>
            </a:pPr>
            <a:endParaRPr lang="en-US" altLang="en-US" sz="1400" dirty="0" smtClean="0">
              <a:latin typeface="+mj-lt"/>
            </a:endParaRPr>
          </a:p>
          <a:p>
            <a:pPr marL="91440" defTabSz="1005840">
              <a:lnSpc>
                <a:spcPct val="90000"/>
              </a:lnSpc>
              <a:spcBef>
                <a:spcPct val="0"/>
              </a:spcBef>
              <a:spcAft>
                <a:spcPts val="525"/>
              </a:spcAft>
              <a:buClr>
                <a:srgbClr val="043673"/>
              </a:buClr>
            </a:pPr>
            <a:endParaRPr lang="en-US" altLang="en-US" sz="1400" dirty="0">
              <a:latin typeface="+mj-lt"/>
            </a:endParaRPr>
          </a:p>
          <a:p>
            <a:pPr marL="342900" indent="-251460" defTabSz="1005840">
              <a:lnSpc>
                <a:spcPct val="90000"/>
              </a:lnSpc>
              <a:spcBef>
                <a:spcPct val="0"/>
              </a:spcBef>
              <a:spcAft>
                <a:spcPts val="525"/>
              </a:spcAft>
              <a:buClr>
                <a:srgbClr val="043673"/>
              </a:buClr>
              <a:buFont typeface="Wingdings" panose="05000000000000000000" pitchFamily="2" charset="2"/>
              <a:buChar char="§"/>
            </a:pPr>
            <a:r>
              <a:rPr lang="en-US" altLang="en-US" sz="1400" dirty="0">
                <a:latin typeface="+mj-lt"/>
              </a:rPr>
              <a:t>Rashes</a:t>
            </a:r>
          </a:p>
          <a:p>
            <a:pPr marL="342900" indent="-251460" defTabSz="1005840">
              <a:lnSpc>
                <a:spcPct val="90000"/>
              </a:lnSpc>
              <a:spcBef>
                <a:spcPct val="0"/>
              </a:spcBef>
              <a:spcAft>
                <a:spcPts val="525"/>
              </a:spcAft>
              <a:buClr>
                <a:srgbClr val="043673"/>
              </a:buClr>
              <a:buFont typeface="Wingdings" panose="05000000000000000000" pitchFamily="2" charset="2"/>
              <a:buChar char="§"/>
            </a:pPr>
            <a:r>
              <a:rPr lang="en-US" altLang="en-US" sz="1400" dirty="0">
                <a:latin typeface="+mj-lt"/>
              </a:rPr>
              <a:t>Allergies</a:t>
            </a:r>
          </a:p>
          <a:p>
            <a:pPr marL="342900" indent="-251460" defTabSz="1005840">
              <a:lnSpc>
                <a:spcPct val="90000"/>
              </a:lnSpc>
              <a:spcBef>
                <a:spcPct val="0"/>
              </a:spcBef>
              <a:spcAft>
                <a:spcPts val="525"/>
              </a:spcAft>
              <a:buClr>
                <a:srgbClr val="043673"/>
              </a:buClr>
              <a:buFont typeface="Wingdings" panose="05000000000000000000" pitchFamily="2" charset="2"/>
              <a:buChar char="§"/>
            </a:pPr>
            <a:r>
              <a:rPr lang="en-US" altLang="en-US" sz="1400" dirty="0">
                <a:latin typeface="+mj-lt"/>
              </a:rPr>
              <a:t>Pinkeye</a:t>
            </a:r>
          </a:p>
        </p:txBody>
      </p:sp>
      <p:sp>
        <p:nvSpPr>
          <p:cNvPr id="8" name="TextBox 7"/>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145534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884" y="1507303"/>
            <a:ext cx="9396663" cy="5407847"/>
          </a:xfrm>
        </p:spPr>
        <p:txBody>
          <a:bodyPr>
            <a:normAutofit/>
          </a:bodyPr>
          <a:lstStyle/>
          <a:p>
            <a:pPr>
              <a:spcBef>
                <a:spcPct val="0"/>
              </a:spcBef>
              <a:buNone/>
            </a:pPr>
            <a:r>
              <a:rPr lang="en-US" altLang="en-US" b="1" dirty="0">
                <a:latin typeface="+mj-lt"/>
              </a:rPr>
              <a:t>Prescription Coverage </a:t>
            </a:r>
            <a:r>
              <a:rPr lang="en-US" altLang="en-US" sz="1600" dirty="0" smtClean="0">
                <a:latin typeface="+mj-lt"/>
              </a:rPr>
              <a:t>(caremark.com)</a:t>
            </a:r>
            <a:endParaRPr lang="en-US" altLang="en-US" sz="1600" dirty="0">
              <a:latin typeface="+mj-lt"/>
            </a:endParaRPr>
          </a:p>
          <a:p>
            <a:pPr>
              <a:spcBef>
                <a:spcPct val="0"/>
              </a:spcBef>
              <a:buNone/>
            </a:pPr>
            <a:endParaRPr lang="en-US" altLang="en-US" sz="1500" b="1" dirty="0">
              <a:latin typeface="+mj-lt"/>
            </a:endParaRPr>
          </a:p>
          <a:p>
            <a:pPr lvl="1">
              <a:spcBef>
                <a:spcPct val="0"/>
              </a:spcBef>
              <a:spcAft>
                <a:spcPts val="525"/>
              </a:spcAft>
              <a:buFont typeface="Wingdings" panose="05000000000000000000" pitchFamily="2" charset="2"/>
              <a:buChar char="§"/>
            </a:pPr>
            <a:r>
              <a:rPr lang="en-US" altLang="en-US" sz="1600" dirty="0" smtClean="0">
                <a:latin typeface="+mj-lt"/>
              </a:rPr>
              <a:t>Find a network pharmacy, explore </a:t>
            </a:r>
            <a:r>
              <a:rPr lang="en-US" altLang="en-US" sz="1600" dirty="0">
                <a:latin typeface="+mj-lt"/>
              </a:rPr>
              <a:t>your benefits and view </a:t>
            </a:r>
            <a:r>
              <a:rPr lang="en-US" altLang="en-US" sz="1600" dirty="0" smtClean="0">
                <a:latin typeface="+mj-lt"/>
              </a:rPr>
              <a:t>the drug formulary </a:t>
            </a:r>
            <a:r>
              <a:rPr lang="en-US" altLang="en-US" sz="1600" dirty="0">
                <a:latin typeface="+mj-lt"/>
              </a:rPr>
              <a:t>at </a:t>
            </a:r>
            <a:r>
              <a:rPr lang="en-US" altLang="en-US" sz="1600" dirty="0" smtClean="0">
                <a:latin typeface="+mj-lt"/>
                <a:hlinkClick r:id="rId3"/>
              </a:rPr>
              <a:t>ehp.org/find-a-pharmacy</a:t>
            </a:r>
            <a:r>
              <a:rPr lang="en-US" altLang="en-US" sz="1600" dirty="0" smtClean="0">
                <a:latin typeface="+mj-lt"/>
              </a:rPr>
              <a:t> </a:t>
            </a:r>
            <a:endParaRPr lang="en-US" altLang="en-US" sz="1600" dirty="0">
              <a:latin typeface="+mj-lt"/>
            </a:endParaRPr>
          </a:p>
          <a:p>
            <a:pPr lvl="1">
              <a:spcBef>
                <a:spcPct val="0"/>
              </a:spcBef>
              <a:spcAft>
                <a:spcPts val="525"/>
              </a:spcAft>
              <a:buFont typeface="Wingdings" panose="05000000000000000000" pitchFamily="2" charset="2"/>
              <a:buChar char="§"/>
            </a:pPr>
            <a:r>
              <a:rPr lang="en-US" altLang="en-US" sz="1600" dirty="0">
                <a:latin typeface="+mj-lt"/>
              </a:rPr>
              <a:t>Mail order </a:t>
            </a:r>
            <a:r>
              <a:rPr lang="en-US" altLang="en-US" sz="1600" dirty="0" smtClean="0">
                <a:latin typeface="+mj-lt"/>
              </a:rPr>
              <a:t>prescriptions available </a:t>
            </a:r>
            <a:r>
              <a:rPr lang="en-US" altLang="en-US" sz="1600" dirty="0">
                <a:latin typeface="+mj-lt"/>
              </a:rPr>
              <a:t>for your convenience </a:t>
            </a:r>
          </a:p>
          <a:p>
            <a:pPr lvl="1">
              <a:spcBef>
                <a:spcPct val="0"/>
              </a:spcBef>
              <a:spcAft>
                <a:spcPts val="525"/>
              </a:spcAft>
              <a:buFont typeface="Wingdings" panose="05000000000000000000" pitchFamily="2" charset="2"/>
              <a:buChar char="§"/>
            </a:pPr>
            <a:r>
              <a:rPr lang="en-US" altLang="en-US" sz="1600" dirty="0" smtClean="0">
                <a:latin typeface="+mj-lt"/>
              </a:rPr>
              <a:t>No-Pay Copay waiver program </a:t>
            </a:r>
            <a:r>
              <a:rPr lang="en-US" altLang="en-US" sz="1600" dirty="0">
                <a:latin typeface="+mj-lt"/>
              </a:rPr>
              <a:t>available for certain </a:t>
            </a:r>
            <a:r>
              <a:rPr lang="en-US" altLang="en-US" sz="1600" dirty="0" smtClean="0">
                <a:latin typeface="+mj-lt"/>
              </a:rPr>
              <a:t>asthma and diabetes medications for participating in </a:t>
            </a:r>
            <a:r>
              <a:rPr lang="en-US" altLang="en-US" sz="1600" dirty="0">
                <a:latin typeface="+mj-lt"/>
              </a:rPr>
              <a:t>Care </a:t>
            </a:r>
            <a:r>
              <a:rPr lang="en-US" altLang="en-US" sz="1600" dirty="0" smtClean="0">
                <a:latin typeface="+mj-lt"/>
              </a:rPr>
              <a:t>Management. </a:t>
            </a:r>
            <a:r>
              <a:rPr lang="en-US" altLang="en-US" sz="1600" dirty="0">
                <a:latin typeface="+mj-lt"/>
              </a:rPr>
              <a:t>Call </a:t>
            </a:r>
            <a:r>
              <a:rPr lang="en-US" altLang="en-US" sz="1600" b="1" dirty="0" smtClean="0">
                <a:latin typeface="+mj-lt"/>
              </a:rPr>
              <a:t>800-557-6916</a:t>
            </a:r>
            <a:r>
              <a:rPr lang="en-US" altLang="en-US" sz="1600" dirty="0" smtClean="0">
                <a:latin typeface="+mj-lt"/>
              </a:rPr>
              <a:t> to learn more.</a:t>
            </a:r>
            <a:endParaRPr lang="en-US" altLang="en-US" sz="1600" dirty="0">
              <a:latin typeface="+mj-lt"/>
            </a:endParaRPr>
          </a:p>
          <a:p>
            <a:pPr lvl="1">
              <a:spcBef>
                <a:spcPct val="0"/>
              </a:spcBef>
              <a:spcAft>
                <a:spcPts val="525"/>
              </a:spcAft>
              <a:buFont typeface="Wingdings" panose="05000000000000000000" pitchFamily="2" charset="2"/>
              <a:buChar char="§"/>
            </a:pPr>
            <a:r>
              <a:rPr lang="en-US" altLang="en-US" sz="1600" dirty="0">
                <a:latin typeface="+mj-lt"/>
              </a:rPr>
              <a:t>Cost Saver Program (</a:t>
            </a:r>
            <a:r>
              <a:rPr lang="en-US" altLang="en-US" sz="1600" dirty="0" smtClean="0">
                <a:latin typeface="+mj-lt"/>
              </a:rPr>
              <a:t>powered </a:t>
            </a:r>
            <a:r>
              <a:rPr lang="en-US" altLang="en-US" sz="1600" dirty="0">
                <a:latin typeface="+mj-lt"/>
              </a:rPr>
              <a:t>by </a:t>
            </a:r>
            <a:r>
              <a:rPr lang="en-US" altLang="en-US" sz="1600" dirty="0" err="1" smtClean="0">
                <a:latin typeface="+mj-lt"/>
              </a:rPr>
              <a:t>GoodRx</a:t>
            </a:r>
            <a:r>
              <a:rPr lang="en-US" altLang="en-US" sz="1600" dirty="0" smtClean="0">
                <a:latin typeface="+mj-lt"/>
              </a:rPr>
              <a:t>)</a:t>
            </a:r>
            <a:endParaRPr lang="en-US" altLang="en-US" sz="1600" dirty="0">
              <a:latin typeface="+mj-lt"/>
            </a:endParaRPr>
          </a:p>
          <a:p>
            <a:pPr lvl="2">
              <a:spcBef>
                <a:spcPct val="0"/>
              </a:spcBef>
              <a:spcAft>
                <a:spcPts val="525"/>
              </a:spcAft>
              <a:buFont typeface="Wingdings" panose="05000000000000000000" pitchFamily="2" charset="2"/>
              <a:buChar char="§"/>
            </a:pPr>
            <a:r>
              <a:rPr lang="en-US" altLang="en-US" sz="1400" dirty="0">
                <a:latin typeface="+mj-lt"/>
              </a:rPr>
              <a:t>When members use </a:t>
            </a:r>
            <a:r>
              <a:rPr lang="en-US" altLang="en-US" sz="1400" dirty="0" err="1">
                <a:latin typeface="+mj-lt"/>
              </a:rPr>
              <a:t>GoodRx</a:t>
            </a:r>
            <a:r>
              <a:rPr lang="en-US" altLang="en-US" sz="1400" dirty="0">
                <a:latin typeface="+mj-lt"/>
              </a:rPr>
              <a:t> to find a pharmacy with better pricing for non-specialty generic </a:t>
            </a:r>
            <a:r>
              <a:rPr lang="en-US" altLang="en-US" sz="1400" dirty="0" smtClean="0">
                <a:latin typeface="+mj-lt"/>
              </a:rPr>
              <a:t>drugs, EHP will cover the drug at </a:t>
            </a:r>
            <a:r>
              <a:rPr lang="en-US" altLang="en-US" sz="1400" dirty="0">
                <a:latin typeface="+mj-lt"/>
              </a:rPr>
              <a:t>the </a:t>
            </a:r>
            <a:r>
              <a:rPr lang="en-US" altLang="en-US" sz="1400" dirty="0" err="1" smtClean="0">
                <a:latin typeface="+mj-lt"/>
              </a:rPr>
              <a:t>GoodRx</a:t>
            </a:r>
            <a:r>
              <a:rPr lang="en-US" altLang="en-US" sz="1400" dirty="0" smtClean="0">
                <a:latin typeface="+mj-lt"/>
              </a:rPr>
              <a:t> price.</a:t>
            </a:r>
            <a:endParaRPr lang="en-US" altLang="en-US" sz="1400" dirty="0">
              <a:latin typeface="+mj-lt"/>
            </a:endParaRPr>
          </a:p>
          <a:p>
            <a:pPr lvl="2">
              <a:spcBef>
                <a:spcPct val="0"/>
              </a:spcBef>
              <a:spcAft>
                <a:spcPts val="525"/>
              </a:spcAft>
              <a:buFont typeface="Wingdings" panose="05000000000000000000" pitchFamily="2" charset="2"/>
              <a:buChar char="§"/>
            </a:pPr>
            <a:r>
              <a:rPr lang="en-US" altLang="en-US" sz="1400" dirty="0">
                <a:latin typeface="+mj-lt"/>
              </a:rPr>
              <a:t>The better price will be used automatically at </a:t>
            </a:r>
            <a:r>
              <a:rPr lang="en-US" altLang="en-US" sz="1400" dirty="0" err="1">
                <a:latin typeface="+mj-lt"/>
              </a:rPr>
              <a:t>GoodRx</a:t>
            </a:r>
            <a:r>
              <a:rPr lang="en-US" altLang="en-US" sz="1400" dirty="0">
                <a:latin typeface="+mj-lt"/>
              </a:rPr>
              <a:t> participating </a:t>
            </a:r>
            <a:r>
              <a:rPr lang="en-US" altLang="en-US" sz="1400" dirty="0" smtClean="0">
                <a:latin typeface="+mj-lt"/>
              </a:rPr>
              <a:t>pharmacies.</a:t>
            </a:r>
            <a:endParaRPr lang="en-US" altLang="en-US" sz="1400" dirty="0">
              <a:latin typeface="+mj-lt"/>
            </a:endParaRPr>
          </a:p>
          <a:p>
            <a:pPr lvl="1">
              <a:spcBef>
                <a:spcPct val="0"/>
              </a:spcBef>
              <a:spcAft>
                <a:spcPts val="525"/>
              </a:spcAft>
              <a:buFont typeface="Wingdings" panose="05000000000000000000" pitchFamily="2" charset="2"/>
              <a:buChar char="§"/>
            </a:pPr>
            <a:r>
              <a:rPr lang="en-US" altLang="en-US" sz="1600" dirty="0" err="1">
                <a:latin typeface="+mj-lt"/>
              </a:rPr>
              <a:t>PrudentRx</a:t>
            </a:r>
            <a:r>
              <a:rPr lang="en-US" altLang="en-US" sz="1600" dirty="0">
                <a:latin typeface="+mj-lt"/>
              </a:rPr>
              <a:t> Program</a:t>
            </a:r>
          </a:p>
          <a:p>
            <a:pPr lvl="2">
              <a:spcBef>
                <a:spcPct val="0"/>
              </a:spcBef>
              <a:spcAft>
                <a:spcPts val="525"/>
              </a:spcAft>
              <a:buFont typeface="Wingdings" panose="05000000000000000000" pitchFamily="2" charset="2"/>
              <a:buChar char="§"/>
            </a:pPr>
            <a:r>
              <a:rPr lang="en-US" altLang="en-US" sz="1400" dirty="0">
                <a:latin typeface="+mj-lt"/>
              </a:rPr>
              <a:t>Specialty medications </a:t>
            </a:r>
            <a:r>
              <a:rPr lang="en-US" altLang="en-US" sz="1400" dirty="0" smtClean="0">
                <a:latin typeface="+mj-lt"/>
              </a:rPr>
              <a:t>must </a:t>
            </a:r>
            <a:r>
              <a:rPr lang="en-US" altLang="en-US" sz="1400" dirty="0">
                <a:latin typeface="+mj-lt"/>
              </a:rPr>
              <a:t>be filled at </a:t>
            </a:r>
            <a:r>
              <a:rPr lang="en-US" altLang="en-US" sz="1400" dirty="0" smtClean="0">
                <a:latin typeface="+mj-lt"/>
              </a:rPr>
              <a:t>CVS </a:t>
            </a:r>
            <a:r>
              <a:rPr lang="en-US" altLang="en-US" sz="1400" dirty="0">
                <a:latin typeface="+mj-lt"/>
              </a:rPr>
              <a:t>Specialty </a:t>
            </a:r>
            <a:r>
              <a:rPr lang="en-US" altLang="en-US" sz="1400" dirty="0" smtClean="0">
                <a:latin typeface="+mj-lt"/>
              </a:rPr>
              <a:t>pharmacy </a:t>
            </a:r>
            <a:r>
              <a:rPr lang="en-US" altLang="en-US" sz="1400" dirty="0">
                <a:latin typeface="+mj-lt"/>
              </a:rPr>
              <a:t>or Johns Hopkins </a:t>
            </a:r>
            <a:r>
              <a:rPr lang="en-US" altLang="en-US" sz="1400" dirty="0" err="1">
                <a:latin typeface="+mj-lt"/>
              </a:rPr>
              <a:t>Pharmaquip</a:t>
            </a:r>
            <a:r>
              <a:rPr lang="en-US" altLang="en-US" sz="1400" dirty="0">
                <a:latin typeface="+mj-lt"/>
              </a:rPr>
              <a:t> pharmacies</a:t>
            </a:r>
          </a:p>
          <a:p>
            <a:pPr lvl="2">
              <a:spcBef>
                <a:spcPct val="0"/>
              </a:spcBef>
              <a:spcAft>
                <a:spcPts val="525"/>
              </a:spcAft>
              <a:buFont typeface="Wingdings" panose="05000000000000000000" pitchFamily="2" charset="2"/>
              <a:buChar char="§"/>
            </a:pPr>
            <a:r>
              <a:rPr lang="en-US" altLang="en-US" sz="1400" dirty="0" smtClean="0">
                <a:latin typeface="+mj-lt"/>
              </a:rPr>
              <a:t>$0 </a:t>
            </a:r>
            <a:r>
              <a:rPr lang="en-US" altLang="en-US" sz="1400" dirty="0">
                <a:latin typeface="+mj-lt"/>
              </a:rPr>
              <a:t>member </a:t>
            </a:r>
            <a:r>
              <a:rPr lang="en-US" altLang="en-US" sz="1400" dirty="0" smtClean="0">
                <a:latin typeface="+mj-lt"/>
              </a:rPr>
              <a:t>out-of</a:t>
            </a:r>
            <a:r>
              <a:rPr lang="en-US" altLang="en-US" sz="1400" dirty="0">
                <a:latin typeface="+mj-lt"/>
              </a:rPr>
              <a:t>-</a:t>
            </a:r>
            <a:r>
              <a:rPr lang="en-US" altLang="en-US" sz="1400" dirty="0" smtClean="0">
                <a:latin typeface="+mj-lt"/>
              </a:rPr>
              <a:t>pocket </a:t>
            </a:r>
            <a:r>
              <a:rPr lang="en-US" altLang="en-US" sz="1400" dirty="0">
                <a:latin typeface="+mj-lt"/>
              </a:rPr>
              <a:t>cost for select specialty medications if enrolled in the </a:t>
            </a:r>
            <a:r>
              <a:rPr lang="en-US" altLang="en-US" sz="1400" dirty="0" err="1">
                <a:latin typeface="+mj-lt"/>
              </a:rPr>
              <a:t>PrudentRx</a:t>
            </a:r>
            <a:r>
              <a:rPr lang="en-US" altLang="en-US" sz="1400" dirty="0">
                <a:latin typeface="+mj-lt"/>
              </a:rPr>
              <a:t> </a:t>
            </a:r>
            <a:r>
              <a:rPr lang="en-US" altLang="en-US" sz="1400" dirty="0" smtClean="0">
                <a:latin typeface="+mj-lt"/>
              </a:rPr>
              <a:t>program</a:t>
            </a:r>
            <a:endParaRPr lang="en-US" altLang="en-US" sz="1400" dirty="0">
              <a:latin typeface="+mj-lt"/>
            </a:endParaRPr>
          </a:p>
          <a:p>
            <a:pPr lvl="2">
              <a:spcBef>
                <a:spcPct val="0"/>
              </a:spcBef>
              <a:spcAft>
                <a:spcPts val="525"/>
              </a:spcAft>
              <a:buFont typeface="Wingdings" panose="05000000000000000000" pitchFamily="2" charset="2"/>
              <a:buChar char="§"/>
            </a:pPr>
            <a:r>
              <a:rPr lang="en-US" altLang="en-US" sz="1400" dirty="0">
                <a:latin typeface="+mj-lt"/>
              </a:rPr>
              <a:t>Select specialty drugs subject to 30% co-insurance if member does not participate in </a:t>
            </a:r>
            <a:r>
              <a:rPr lang="en-US" altLang="en-US" sz="1400" dirty="0" err="1" smtClean="0">
                <a:latin typeface="+mj-lt"/>
              </a:rPr>
              <a:t>PrudentRx</a:t>
            </a:r>
            <a:r>
              <a:rPr lang="en-US" altLang="en-US" sz="1400" dirty="0" smtClean="0">
                <a:latin typeface="+mj-lt"/>
              </a:rPr>
              <a:t> program</a:t>
            </a:r>
            <a:endParaRPr lang="en-US" altLang="en-US" sz="1400" dirty="0">
              <a:latin typeface="+mj-lt"/>
            </a:endParaRPr>
          </a:p>
          <a:p>
            <a:pPr lvl="2">
              <a:spcBef>
                <a:spcPct val="0"/>
              </a:spcBef>
              <a:spcAft>
                <a:spcPts val="525"/>
              </a:spcAft>
              <a:buFont typeface="Wingdings" panose="05000000000000000000" pitchFamily="2" charset="2"/>
              <a:buChar char="§"/>
            </a:pPr>
            <a:r>
              <a:rPr lang="en-US" altLang="en-US" sz="1400" dirty="0" err="1">
                <a:latin typeface="+mj-lt"/>
              </a:rPr>
              <a:t>PrudentRX</a:t>
            </a:r>
            <a:r>
              <a:rPr lang="en-US" altLang="en-US" sz="1400" dirty="0">
                <a:latin typeface="+mj-lt"/>
              </a:rPr>
              <a:t> </a:t>
            </a:r>
            <a:r>
              <a:rPr lang="en-US" altLang="en-US" sz="1400" dirty="0" smtClean="0">
                <a:latin typeface="+mj-lt"/>
              </a:rPr>
              <a:t>specialty </a:t>
            </a:r>
            <a:r>
              <a:rPr lang="en-US" altLang="en-US" sz="1400" dirty="0">
                <a:latin typeface="+mj-lt"/>
              </a:rPr>
              <a:t>medications will be available to view on </a:t>
            </a:r>
            <a:r>
              <a:rPr lang="en-US" altLang="en-US" sz="1400" b="1" dirty="0">
                <a:latin typeface="+mj-lt"/>
              </a:rPr>
              <a:t>ehp.org</a:t>
            </a:r>
          </a:p>
        </p:txBody>
      </p:sp>
      <p:sp>
        <p:nvSpPr>
          <p:cNvPr id="3" name="Title 2"/>
          <p:cNvSpPr>
            <a:spLocks noGrp="1"/>
          </p:cNvSpPr>
          <p:nvPr>
            <p:ph type="title"/>
          </p:nvPr>
        </p:nvSpPr>
        <p:spPr/>
        <p:txBody>
          <a:bodyPr/>
          <a:lstStyle/>
          <a:p>
            <a:r>
              <a:rPr lang="en-US" dirty="0" smtClean="0"/>
              <a:t>Member Benefits</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5</a:t>
            </a:fld>
            <a:endParaRPr lang="en-US" dirty="0"/>
          </a:p>
        </p:txBody>
      </p:sp>
      <p:sp>
        <p:nvSpPr>
          <p:cNvPr id="6" name="TextBox 5"/>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339770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884" y="1507303"/>
            <a:ext cx="9396663" cy="5407847"/>
          </a:xfrm>
        </p:spPr>
        <p:txBody>
          <a:bodyPr>
            <a:normAutofit/>
          </a:bodyPr>
          <a:lstStyle/>
          <a:p>
            <a:pPr>
              <a:spcBef>
                <a:spcPct val="0"/>
              </a:spcBef>
              <a:buNone/>
            </a:pPr>
            <a:r>
              <a:rPr lang="en-US" altLang="en-US" sz="2000" b="1" dirty="0" err="1" smtClean="0">
                <a:latin typeface="+mj-lt"/>
              </a:rPr>
              <a:t>DinnerTime</a:t>
            </a:r>
            <a:endParaRPr lang="en-US" altLang="en-US" sz="2000" b="1" dirty="0">
              <a:latin typeface="+mj-lt"/>
            </a:endParaRPr>
          </a:p>
          <a:p>
            <a:pPr lvl="1">
              <a:spcBef>
                <a:spcPct val="0"/>
              </a:spcBef>
              <a:spcAft>
                <a:spcPts val="525"/>
              </a:spcAft>
              <a:buFont typeface="Wingdings" panose="05000000000000000000" pitchFamily="2" charset="2"/>
              <a:buChar char="§"/>
            </a:pPr>
            <a:r>
              <a:rPr lang="en-US" altLang="en-US" sz="1500" b="1" dirty="0">
                <a:latin typeface="+mj-lt"/>
              </a:rPr>
              <a:t>Perk</a:t>
            </a:r>
            <a:r>
              <a:rPr lang="en-US" altLang="en-US" sz="1500" dirty="0">
                <a:latin typeface="+mj-lt"/>
              </a:rPr>
              <a:t>: Free subscription</a:t>
            </a:r>
          </a:p>
          <a:p>
            <a:pPr lvl="1">
              <a:spcBef>
                <a:spcPct val="0"/>
              </a:spcBef>
              <a:spcAft>
                <a:spcPts val="525"/>
              </a:spcAft>
              <a:buFont typeface="Wingdings" panose="05000000000000000000" pitchFamily="2" charset="2"/>
              <a:buChar char="§"/>
            </a:pPr>
            <a:r>
              <a:rPr lang="en-US" altLang="en-US" sz="1500" dirty="0">
                <a:latin typeface="+mj-lt"/>
              </a:rPr>
              <a:t>Generate custom meal plans based on your family’s budget, tastes, schedule, dietary </a:t>
            </a:r>
            <a:r>
              <a:rPr lang="en-US" altLang="en-US" sz="1500" dirty="0" smtClean="0">
                <a:latin typeface="+mj-lt"/>
              </a:rPr>
              <a:t>restrictions </a:t>
            </a:r>
            <a:r>
              <a:rPr lang="en-US" altLang="en-US" sz="1500" dirty="0">
                <a:latin typeface="+mj-lt"/>
              </a:rPr>
              <a:t>and more. </a:t>
            </a:r>
            <a:r>
              <a:rPr lang="en-US" altLang="en-US" sz="1500" dirty="0" err="1">
                <a:latin typeface="+mj-lt"/>
              </a:rPr>
              <a:t>DinnerTime</a:t>
            </a:r>
            <a:r>
              <a:rPr lang="en-US" altLang="en-US" sz="1500" dirty="0">
                <a:latin typeface="+mj-lt"/>
              </a:rPr>
              <a:t> chooses healthy recipes and plans your meals for you. It even creates shopping lists based on sales at your favorite grocery store for simple and affordable meal planning</a:t>
            </a:r>
          </a:p>
          <a:p>
            <a:pPr>
              <a:buNone/>
            </a:pPr>
            <a:r>
              <a:rPr lang="en-US" altLang="en-US" sz="2000" b="1" dirty="0" err="1" smtClean="0">
                <a:latin typeface="+mj-lt"/>
              </a:rPr>
              <a:t>BurnAlong</a:t>
            </a:r>
            <a:endParaRPr lang="en-US" altLang="en-US" sz="2000" b="1" dirty="0">
              <a:latin typeface="+mj-lt"/>
            </a:endParaRPr>
          </a:p>
          <a:p>
            <a:pPr lvl="1">
              <a:spcBef>
                <a:spcPct val="0"/>
              </a:spcBef>
              <a:spcAft>
                <a:spcPts val="525"/>
              </a:spcAft>
              <a:buFont typeface="Wingdings" panose="05000000000000000000" pitchFamily="2" charset="2"/>
              <a:buChar char="§"/>
            </a:pPr>
            <a:r>
              <a:rPr lang="en-US" altLang="en-US" sz="1500" b="1" dirty="0">
                <a:latin typeface="+mj-lt"/>
              </a:rPr>
              <a:t>Perk</a:t>
            </a:r>
            <a:r>
              <a:rPr lang="en-US" altLang="en-US" sz="1500" dirty="0">
                <a:latin typeface="+mj-lt"/>
              </a:rPr>
              <a:t>: Discounted $39 yearly subscription</a:t>
            </a:r>
          </a:p>
          <a:p>
            <a:pPr lvl="1">
              <a:spcBef>
                <a:spcPct val="0"/>
              </a:spcBef>
              <a:spcAft>
                <a:spcPts val="525"/>
              </a:spcAft>
              <a:buFont typeface="Wingdings" panose="05000000000000000000" pitchFamily="2" charset="2"/>
              <a:buChar char="§"/>
            </a:pPr>
            <a:r>
              <a:rPr lang="en-US" altLang="en-US" sz="1500" dirty="0">
                <a:latin typeface="+mj-lt"/>
              </a:rPr>
              <a:t>Get—and stay—fit, no matter where you are with </a:t>
            </a:r>
            <a:r>
              <a:rPr lang="en-US" altLang="en-US" sz="1500" dirty="0" err="1">
                <a:latin typeface="+mj-lt"/>
              </a:rPr>
              <a:t>BurnAlong</a:t>
            </a:r>
            <a:r>
              <a:rPr lang="en-US" altLang="en-US" sz="1500" dirty="0">
                <a:latin typeface="+mj-lt"/>
              </a:rPr>
              <a:t>, a cutting-edge fitness and wellness program. </a:t>
            </a:r>
            <a:r>
              <a:rPr lang="en-US" altLang="en-US" sz="1500" dirty="0" err="1">
                <a:latin typeface="+mj-lt"/>
              </a:rPr>
              <a:t>BurnAlong</a:t>
            </a:r>
            <a:r>
              <a:rPr lang="en-US" altLang="en-US" sz="1500" dirty="0">
                <a:latin typeface="+mj-lt"/>
              </a:rPr>
              <a:t> offers more than 1,000 classes in 30 categories. Stream unlimited classes on your own or with colleagues and friends in a private group setting whenever you want, wherever you want, for just $39 for an entire year. You can access the classes on your computer, tablet or phone, with the option to cast it to your T.V.</a:t>
            </a:r>
          </a:p>
          <a:p>
            <a:pPr>
              <a:buNone/>
            </a:pPr>
            <a:endParaRPr lang="en-US" altLang="en-US" sz="800" b="1" dirty="0">
              <a:latin typeface="+mj-lt"/>
            </a:endParaRPr>
          </a:p>
          <a:p>
            <a:pPr mar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Blood Pressure Cuff Program</a:t>
            </a:r>
          </a:p>
          <a:p>
            <a:pPr mar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As part of your benefits, EHP provides coverage for a blood pressure monitor. We believe heart health is important for all members, so there are no health requirements to order a monitor.  To order a blood pressure monitor, you will need to speak with your health care provider.  Your provider will request the device for you. Please visit </a:t>
            </a:r>
            <a:r>
              <a:rPr lang="en-US" altLang="en-US" sz="1500" b="1" dirty="0">
                <a:latin typeface="+mj-lt"/>
                <a:ea typeface="MS PGothic" panose="020B0600070205080204" pitchFamily="34" charset="-128"/>
              </a:rPr>
              <a:t>ehp.org/benefits</a:t>
            </a:r>
            <a:r>
              <a:rPr lang="en-US" altLang="en-US" sz="1500" dirty="0">
                <a:latin typeface="+mj-lt"/>
                <a:ea typeface="MS PGothic" panose="020B0600070205080204" pitchFamily="34" charset="-128"/>
              </a:rPr>
              <a:t> for a form to give your provider with all of the needed information.</a:t>
            </a:r>
          </a:p>
        </p:txBody>
      </p:sp>
      <p:sp>
        <p:nvSpPr>
          <p:cNvPr id="3" name="Title 2"/>
          <p:cNvSpPr>
            <a:spLocks noGrp="1"/>
          </p:cNvSpPr>
          <p:nvPr>
            <p:ph type="title"/>
          </p:nvPr>
        </p:nvSpPr>
        <p:spPr/>
        <p:txBody>
          <a:bodyPr/>
          <a:lstStyle/>
          <a:p>
            <a:r>
              <a:rPr lang="en-US" dirty="0" smtClean="0"/>
              <a:t>Member Benefits</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6</a:t>
            </a:fld>
            <a:endParaRPr lang="en-US" dirty="0"/>
          </a:p>
        </p:txBody>
      </p:sp>
      <p:sp>
        <p:nvSpPr>
          <p:cNvPr id="6" name="TextBox 5"/>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290873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Care Management</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7</a:t>
            </a:fld>
            <a:endParaRPr lang="en-US" dirty="0"/>
          </a:p>
        </p:txBody>
      </p:sp>
      <p:sp>
        <p:nvSpPr>
          <p:cNvPr id="5" name="Content Placeholder 4"/>
          <p:cNvSpPr>
            <a:spLocks noGrp="1"/>
          </p:cNvSpPr>
          <p:nvPr>
            <p:ph idx="1"/>
          </p:nvPr>
        </p:nvSpPr>
        <p:spPr/>
        <p:txBody>
          <a:bodyPr>
            <a:normAutofit/>
          </a:bodyPr>
          <a:lstStyle/>
          <a:p>
            <a:pPr marL="0" lvl="0" indent="0" defTabSz="914400" eaLnBrk="0" fontAlgn="base" hangingPunct="0">
              <a:lnSpc>
                <a:spcPct val="100000"/>
              </a:lnSpc>
              <a:spcBef>
                <a:spcPct val="0"/>
              </a:spcBef>
              <a:spcAft>
                <a:spcPct val="0"/>
              </a:spcAft>
              <a:buClrTx/>
              <a:buNone/>
            </a:pPr>
            <a:r>
              <a:rPr lang="en-US" altLang="en-US" sz="2000" dirty="0">
                <a:latin typeface="+mj-lt"/>
                <a:ea typeface="MS PGothic" panose="020B0600070205080204" pitchFamily="34" charset="-128"/>
              </a:rPr>
              <a:t>Care Management </a:t>
            </a:r>
            <a:r>
              <a:rPr lang="en-US" altLang="en-US" sz="2000" dirty="0" smtClean="0">
                <a:latin typeface="+mj-lt"/>
                <a:ea typeface="MS PGothic" panose="020B0600070205080204" pitchFamily="34" charset="-128"/>
              </a:rPr>
              <a:t>services are designed </a:t>
            </a:r>
            <a:r>
              <a:rPr lang="en-US" altLang="en-US" sz="2000" dirty="0">
                <a:latin typeface="+mj-lt"/>
                <a:ea typeface="MS PGothic" panose="020B0600070205080204" pitchFamily="34" charset="-128"/>
              </a:rPr>
              <a:t>to help you better understand and manage your medical conditions.</a:t>
            </a:r>
          </a:p>
          <a:p>
            <a:pPr lvl="1" fontAlgn="base">
              <a:spcBef>
                <a:spcPct val="0"/>
              </a:spcBef>
              <a:spcAft>
                <a:spcPts val="525"/>
              </a:spcAft>
              <a:buFont typeface="Wingdings" panose="05000000000000000000" pitchFamily="2" charset="2"/>
              <a:buChar char="§"/>
            </a:pPr>
            <a:r>
              <a:rPr lang="en-US" altLang="en-US" sz="1500" dirty="0">
                <a:latin typeface="+mj-lt"/>
              </a:rPr>
              <a:t>Care Managers can give you one-on-one guidance, </a:t>
            </a:r>
            <a:r>
              <a:rPr lang="en-US" altLang="en-US" sz="1500" dirty="0" smtClean="0">
                <a:latin typeface="+mj-lt"/>
              </a:rPr>
              <a:t>education and </a:t>
            </a:r>
            <a:r>
              <a:rPr lang="en-US" altLang="en-US" sz="1500" dirty="0">
                <a:latin typeface="+mj-lt"/>
              </a:rPr>
              <a:t>support to help you manage your conditions and maintain your best health. </a:t>
            </a:r>
            <a:r>
              <a:rPr lang="en-US" altLang="en-US" sz="1500" dirty="0" smtClean="0">
                <a:latin typeface="+mj-lt"/>
              </a:rPr>
              <a:t>Your care team finds out </a:t>
            </a:r>
            <a:r>
              <a:rPr lang="en-US" altLang="en-US" sz="1500" dirty="0">
                <a:latin typeface="+mj-lt"/>
              </a:rPr>
              <a:t>what you need, </a:t>
            </a:r>
            <a:r>
              <a:rPr lang="en-US" altLang="en-US" sz="1500" dirty="0" smtClean="0">
                <a:latin typeface="+mj-lt"/>
              </a:rPr>
              <a:t>connects </a:t>
            </a:r>
            <a:r>
              <a:rPr lang="en-US" altLang="en-US" sz="1500" dirty="0">
                <a:latin typeface="+mj-lt"/>
              </a:rPr>
              <a:t>you with helpful community resources, </a:t>
            </a:r>
            <a:r>
              <a:rPr lang="en-US" altLang="en-US" sz="1500" dirty="0" smtClean="0">
                <a:latin typeface="+mj-lt"/>
              </a:rPr>
              <a:t>collaborates </a:t>
            </a:r>
            <a:r>
              <a:rPr lang="en-US" altLang="en-US" sz="1500" dirty="0">
                <a:latin typeface="+mj-lt"/>
              </a:rPr>
              <a:t>with your providers to ensure that you’re getting the best </a:t>
            </a:r>
            <a:r>
              <a:rPr lang="en-US" altLang="en-US" sz="1500" dirty="0" smtClean="0">
                <a:latin typeface="+mj-lt"/>
              </a:rPr>
              <a:t>care </a:t>
            </a:r>
            <a:r>
              <a:rPr lang="en-US" altLang="en-US" sz="1500" dirty="0">
                <a:latin typeface="+mj-lt"/>
              </a:rPr>
              <a:t>and much more. We help you figure out the steps you need to take and support you along the way.</a:t>
            </a:r>
          </a:p>
          <a:p>
            <a:pPr marL="0" lvl="0" indent="0" defTabSz="914400" eaLnBrk="0" fontAlgn="base" hangingPunct="0">
              <a:lnSpc>
                <a:spcPct val="100000"/>
              </a:lnSpc>
              <a:spcBef>
                <a:spcPct val="0"/>
              </a:spcBef>
              <a:spcAft>
                <a:spcPct val="0"/>
              </a:spcAft>
              <a:buClrTx/>
              <a:buNone/>
            </a:pPr>
            <a:endParaRPr lang="en-US" altLang="en-US" sz="1000"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Preventive Health</a:t>
            </a: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Work with us to stay healthy. We’ll give you reminders about the health services you need and information you can trust. We may connect you with a care manager, who can help you use your plan, understand a new </a:t>
            </a:r>
            <a:r>
              <a:rPr lang="en-US" altLang="en-US" sz="1500" dirty="0" smtClean="0">
                <a:latin typeface="+mj-lt"/>
                <a:ea typeface="MS PGothic" panose="020B0600070205080204" pitchFamily="34" charset="-128"/>
              </a:rPr>
              <a:t>diagnosis </a:t>
            </a:r>
            <a:r>
              <a:rPr lang="en-US" altLang="en-US" sz="1500" dirty="0">
                <a:latin typeface="+mj-lt"/>
                <a:ea typeface="MS PGothic" panose="020B0600070205080204" pitchFamily="34" charset="-128"/>
              </a:rPr>
              <a:t>and work with your providers.</a:t>
            </a:r>
            <a:endParaRPr lang="en-US" altLang="en-US" sz="1800" b="1"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endParaRPr lang="en-US" altLang="en-US" sz="1000" b="1"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Transition of Care</a:t>
            </a: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When your health changes—temporarily (an injury or inpatient stay) or long-term (needing new treatment)—we’ll give you extra support. We can support your needs, help you adjust to changes, and guide you back to your best health.</a:t>
            </a:r>
          </a:p>
          <a:p>
            <a:pPr marL="0" lvl="0" indent="0" defTabSz="914400" eaLnBrk="0" fontAlgn="base" hangingPunct="0">
              <a:lnSpc>
                <a:spcPct val="100000"/>
              </a:lnSpc>
              <a:spcBef>
                <a:spcPct val="0"/>
              </a:spcBef>
              <a:spcAft>
                <a:spcPct val="0"/>
              </a:spcAft>
              <a:buClrTx/>
              <a:buNone/>
            </a:pPr>
            <a:endParaRPr lang="en-US" altLang="en-US" sz="1000" b="1"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Complex Care </a:t>
            </a: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If you have chronic conditions, we make it easier for you to focus on your health. We work with you one-on-one and help coordinate your care. We collaborate with your providers to help you understand and take the best possible care of your conditions</a:t>
            </a:r>
            <a:r>
              <a:rPr lang="en-US" altLang="en-US" sz="1500" dirty="0" smtClean="0">
                <a:latin typeface="+mj-lt"/>
                <a:ea typeface="MS PGothic" panose="020B0600070205080204" pitchFamily="34" charset="-128"/>
              </a:rPr>
              <a:t>.</a:t>
            </a:r>
            <a:endParaRPr lang="en-US" altLang="en-US" sz="1500" dirty="0">
              <a:latin typeface="+mj-lt"/>
              <a:ea typeface="MS PGothic" panose="020B0600070205080204" pitchFamily="34" charset="-128"/>
            </a:endParaRPr>
          </a:p>
        </p:txBody>
      </p:sp>
      <p:sp>
        <p:nvSpPr>
          <p:cNvPr id="7" name="TextBox 6"/>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20314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Care Management</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8</a:t>
            </a:fld>
            <a:endParaRPr lang="en-US" dirty="0"/>
          </a:p>
        </p:txBody>
      </p:sp>
      <p:sp>
        <p:nvSpPr>
          <p:cNvPr id="5" name="Content Placeholder 4"/>
          <p:cNvSpPr>
            <a:spLocks noGrp="1"/>
          </p:cNvSpPr>
          <p:nvPr>
            <p:ph idx="1"/>
          </p:nvPr>
        </p:nvSpPr>
        <p:spPr/>
        <p:txBody>
          <a:bodyPr>
            <a:normAutofit/>
          </a:bodyPr>
          <a:lstStyle/>
          <a:p>
            <a:pPr marL="0" lv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Maternal Health</a:t>
            </a: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Here at EHP, we offer an extra level of support for </a:t>
            </a:r>
            <a:r>
              <a:rPr lang="en-US" altLang="en-US" sz="1500" dirty="0" smtClean="0">
                <a:latin typeface="+mj-lt"/>
                <a:ea typeface="MS PGothic" panose="020B0600070205080204" pitchFamily="34" charset="-128"/>
              </a:rPr>
              <a:t>pregnant members.  We </a:t>
            </a:r>
            <a:r>
              <a:rPr lang="en-US" altLang="en-US" sz="1500" dirty="0">
                <a:latin typeface="+mj-lt"/>
                <a:ea typeface="MS PGothic" panose="020B0600070205080204" pitchFamily="34" charset="-128"/>
              </a:rPr>
              <a:t>make sure you are prepared for every stage of the journey and communicate with you to ensure that you are receiving the proper care, including postpartum support. </a:t>
            </a:r>
          </a:p>
          <a:p>
            <a:pPr marL="0" lvl="0" indent="0" defTabSz="914400" eaLnBrk="0" fontAlgn="base" hangingPunct="0">
              <a:lnSpc>
                <a:spcPct val="100000"/>
              </a:lnSpc>
              <a:spcBef>
                <a:spcPct val="0"/>
              </a:spcBef>
              <a:spcAft>
                <a:spcPct val="0"/>
              </a:spcAft>
              <a:buClrTx/>
              <a:buNone/>
            </a:pPr>
            <a:endParaRPr lang="en-US" altLang="en-US" sz="1500"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Support for NICU and Children</a:t>
            </a: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If your baby is admitted to the NICU, we make sure you understand their treatment and know what to do after the baby comes home. </a:t>
            </a:r>
            <a:r>
              <a:rPr lang="en-US" altLang="en-US" sz="1500" dirty="0" smtClean="0">
                <a:latin typeface="+mj-lt"/>
                <a:ea typeface="MS PGothic" panose="020B0600070205080204" pitchFamily="34" charset="-128"/>
              </a:rPr>
              <a:t> We </a:t>
            </a:r>
            <a:r>
              <a:rPr lang="en-US" altLang="en-US" sz="1500" dirty="0">
                <a:latin typeface="+mj-lt"/>
                <a:ea typeface="MS PGothic" panose="020B0600070205080204" pitchFamily="34" charset="-128"/>
              </a:rPr>
              <a:t>work with all of your child’s providers, help you use your </a:t>
            </a:r>
            <a:r>
              <a:rPr lang="en-US" altLang="en-US" sz="1500" dirty="0" smtClean="0">
                <a:latin typeface="+mj-lt"/>
                <a:ea typeface="MS PGothic" panose="020B0600070205080204" pitchFamily="34" charset="-128"/>
              </a:rPr>
              <a:t>benefits and </a:t>
            </a:r>
            <a:r>
              <a:rPr lang="en-US" altLang="en-US" sz="1500" dirty="0">
                <a:latin typeface="+mj-lt"/>
                <a:ea typeface="MS PGothic" panose="020B0600070205080204" pitchFamily="34" charset="-128"/>
              </a:rPr>
              <a:t>refer you to resources including in-home services and special equipment. EHP is here to help you care for your child through adulthood.</a:t>
            </a:r>
          </a:p>
          <a:p>
            <a:pPr marL="0" lvl="0" indent="0" defTabSz="914400" eaLnBrk="0" fontAlgn="base" hangingPunct="0">
              <a:lnSpc>
                <a:spcPct val="100000"/>
              </a:lnSpc>
              <a:spcBef>
                <a:spcPct val="0"/>
              </a:spcBef>
              <a:spcAft>
                <a:spcPct val="0"/>
              </a:spcAft>
              <a:buClrTx/>
              <a:buNone/>
            </a:pPr>
            <a:endParaRPr lang="en-US" altLang="en-US" sz="1500" b="1"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Behavioral Health</a:t>
            </a: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The help you need and deserve is one call away. </a:t>
            </a:r>
            <a:r>
              <a:rPr lang="en-US" altLang="en-US" sz="1500" dirty="0" smtClean="0">
                <a:latin typeface="+mj-lt"/>
                <a:ea typeface="MS PGothic" panose="020B0600070205080204" pitchFamily="34" charset="-128"/>
              </a:rPr>
              <a:t> Take </a:t>
            </a:r>
            <a:r>
              <a:rPr lang="en-US" altLang="en-US" sz="1500" dirty="0">
                <a:latin typeface="+mj-lt"/>
                <a:ea typeface="MS PGothic" panose="020B0600070205080204" pitchFamily="34" charset="-128"/>
              </a:rPr>
              <a:t>a step toward wellness by working with one of our behavioral health clinicians. </a:t>
            </a:r>
            <a:r>
              <a:rPr lang="en-US" altLang="en-US" sz="1500" dirty="0" smtClean="0">
                <a:latin typeface="+mj-lt"/>
                <a:ea typeface="MS PGothic" panose="020B0600070205080204" pitchFamily="34" charset="-128"/>
              </a:rPr>
              <a:t> We </a:t>
            </a:r>
            <a:r>
              <a:rPr lang="en-US" altLang="en-US" sz="1500" dirty="0">
                <a:latin typeface="+mj-lt"/>
                <a:ea typeface="MS PGothic" panose="020B0600070205080204" pitchFamily="34" charset="-128"/>
              </a:rPr>
              <a:t>can help you with substance use disorder </a:t>
            </a:r>
            <a:r>
              <a:rPr lang="en-US" altLang="en-US" sz="1500" dirty="0" smtClean="0">
                <a:latin typeface="+mj-lt"/>
                <a:ea typeface="MS PGothic" panose="020B0600070205080204" pitchFamily="34" charset="-128"/>
              </a:rPr>
              <a:t>challenges and struggles </a:t>
            </a:r>
            <a:r>
              <a:rPr lang="en-US" altLang="en-US" sz="1500" dirty="0">
                <a:latin typeface="+mj-lt"/>
                <a:ea typeface="MS PGothic" panose="020B0600070205080204" pitchFamily="34" charset="-128"/>
              </a:rPr>
              <a:t>with depression, </a:t>
            </a:r>
            <a:r>
              <a:rPr lang="en-US" altLang="en-US" sz="1500" dirty="0" smtClean="0">
                <a:latin typeface="+mj-lt"/>
                <a:ea typeface="MS PGothic" panose="020B0600070205080204" pitchFamily="34" charset="-128"/>
              </a:rPr>
              <a:t>anxiety or </a:t>
            </a:r>
            <a:r>
              <a:rPr lang="en-US" altLang="en-US" sz="1500" dirty="0">
                <a:latin typeface="+mj-lt"/>
                <a:ea typeface="MS PGothic" panose="020B0600070205080204" pitchFamily="34" charset="-128"/>
              </a:rPr>
              <a:t>other mental health conditions. </a:t>
            </a:r>
            <a:r>
              <a:rPr lang="en-US" altLang="en-US" sz="1500" dirty="0" smtClean="0">
                <a:latin typeface="+mj-lt"/>
                <a:ea typeface="MS PGothic" panose="020B0600070205080204" pitchFamily="34" charset="-128"/>
              </a:rPr>
              <a:t> You’ll </a:t>
            </a:r>
            <a:r>
              <a:rPr lang="en-US" altLang="en-US" sz="1500" dirty="0">
                <a:latin typeface="+mj-lt"/>
                <a:ea typeface="MS PGothic" panose="020B0600070205080204" pitchFamily="34" charset="-128"/>
              </a:rPr>
              <a:t>receive coordinated care between your providers, assistance at home or on the </a:t>
            </a:r>
            <a:r>
              <a:rPr lang="en-US" altLang="en-US" sz="1500" dirty="0" smtClean="0">
                <a:latin typeface="+mj-lt"/>
                <a:ea typeface="MS PGothic" panose="020B0600070205080204" pitchFamily="34" charset="-128"/>
              </a:rPr>
              <a:t>phone and </a:t>
            </a:r>
            <a:r>
              <a:rPr lang="en-US" altLang="en-US" sz="1500" dirty="0">
                <a:latin typeface="+mj-lt"/>
                <a:ea typeface="MS PGothic" panose="020B0600070205080204" pitchFamily="34" charset="-128"/>
              </a:rPr>
              <a:t>resources to support your treatment.</a:t>
            </a:r>
          </a:p>
        </p:txBody>
      </p:sp>
      <p:sp>
        <p:nvSpPr>
          <p:cNvPr id="7" name="TextBox 6"/>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364511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Health Education</a:t>
            </a:r>
            <a:endParaRPr lang="en-US" dirty="0"/>
          </a:p>
        </p:txBody>
      </p:sp>
      <p:sp>
        <p:nvSpPr>
          <p:cNvPr id="4" name="Date Placeholder 3"/>
          <p:cNvSpPr>
            <a:spLocks noGrp="1"/>
          </p:cNvSpPr>
          <p:nvPr>
            <p:ph type="dt" sz="half" idx="2"/>
          </p:nvPr>
        </p:nvSpPr>
        <p:spPr/>
        <p:txBody>
          <a:bodyPr/>
          <a:lstStyle/>
          <a:p>
            <a:r>
              <a:rPr lang="en-US" b="1" smtClean="0">
                <a:solidFill>
                  <a:schemeClr val="accent4"/>
                </a:solidFill>
              </a:rPr>
              <a:t>| </a:t>
            </a:r>
            <a:fld id="{82EBF240-A6A4-4792-91CB-7EC418E73C5C}" type="slidenum">
              <a:rPr lang="en-US" smtClean="0"/>
              <a:pPr/>
              <a:t>9</a:t>
            </a:fld>
            <a:endParaRPr lang="en-US" dirty="0"/>
          </a:p>
        </p:txBody>
      </p:sp>
      <p:sp>
        <p:nvSpPr>
          <p:cNvPr id="5" name="Content Placeholder 4"/>
          <p:cNvSpPr>
            <a:spLocks noGrp="1"/>
          </p:cNvSpPr>
          <p:nvPr>
            <p:ph idx="1"/>
          </p:nvPr>
        </p:nvSpPr>
        <p:spPr/>
        <p:txBody>
          <a:bodyPr>
            <a:normAutofit/>
          </a:bodyPr>
          <a:lstStyle/>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Members can attend free health education programs that promote healthy lifestyles. Health educators’ </a:t>
            </a:r>
            <a:r>
              <a:rPr lang="en-US" altLang="en-US" sz="1500" dirty="0" smtClean="0">
                <a:latin typeface="+mj-lt"/>
                <a:ea typeface="MS PGothic" panose="020B0600070205080204" pitchFamily="34" charset="-128"/>
              </a:rPr>
              <a:t>primary </a:t>
            </a:r>
            <a:r>
              <a:rPr lang="en-US" altLang="en-US" sz="1500" dirty="0">
                <a:latin typeface="+mj-lt"/>
                <a:ea typeface="MS PGothic" panose="020B0600070205080204" pitchFamily="34" charset="-128"/>
              </a:rPr>
              <a:t>goal is providing you skills and tools that can ultimately lead to better self-management of your health.</a:t>
            </a:r>
          </a:p>
          <a:p>
            <a:pPr marL="0" lvl="0" indent="0" defTabSz="914400" eaLnBrk="0" fontAlgn="base" hangingPunct="0">
              <a:lnSpc>
                <a:spcPct val="100000"/>
              </a:lnSpc>
              <a:spcBef>
                <a:spcPct val="0"/>
              </a:spcBef>
              <a:spcAft>
                <a:spcPct val="0"/>
              </a:spcAft>
              <a:buClrTx/>
              <a:buNone/>
            </a:pPr>
            <a:endParaRPr lang="en-US" altLang="en-US" sz="1500"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1800" b="1" dirty="0">
                <a:latin typeface="+mj-lt"/>
                <a:ea typeface="MS PGothic" panose="020B0600070205080204" pitchFamily="34" charset="-128"/>
              </a:rPr>
              <a:t>Popular programs include: </a:t>
            </a:r>
          </a:p>
          <a:p>
            <a:pPr lvl="1" fontAlgn="base">
              <a:spcBef>
                <a:spcPct val="0"/>
              </a:spcBef>
              <a:spcAft>
                <a:spcPts val="525"/>
              </a:spcAft>
              <a:buFont typeface="Wingdings" panose="05000000000000000000" pitchFamily="2" charset="2"/>
              <a:buChar char="§"/>
            </a:pPr>
            <a:r>
              <a:rPr lang="en-US" altLang="en-US" sz="1500" dirty="0" smtClean="0">
                <a:latin typeface="+mj-lt"/>
              </a:rPr>
              <a:t>Diabetes/prediabetes</a:t>
            </a:r>
            <a:endParaRPr lang="en-US" altLang="en-US" sz="1500" dirty="0">
              <a:latin typeface="+mj-lt"/>
            </a:endParaRPr>
          </a:p>
          <a:p>
            <a:pPr lvl="1" fontAlgn="base">
              <a:spcBef>
                <a:spcPct val="0"/>
              </a:spcBef>
              <a:spcAft>
                <a:spcPts val="525"/>
              </a:spcAft>
              <a:buFont typeface="Wingdings" panose="05000000000000000000" pitchFamily="2" charset="2"/>
              <a:buChar char="§"/>
            </a:pPr>
            <a:r>
              <a:rPr lang="en-US" altLang="en-US" sz="1500" dirty="0">
                <a:latin typeface="+mj-lt"/>
              </a:rPr>
              <a:t>Weight </a:t>
            </a:r>
            <a:r>
              <a:rPr lang="en-US" altLang="en-US" sz="1500" dirty="0" smtClean="0">
                <a:latin typeface="+mj-lt"/>
              </a:rPr>
              <a:t>management</a:t>
            </a:r>
            <a:endParaRPr lang="en-US" altLang="en-US" sz="1500" dirty="0">
              <a:latin typeface="+mj-lt"/>
            </a:endParaRPr>
          </a:p>
          <a:p>
            <a:pPr lvl="1" fontAlgn="base">
              <a:spcBef>
                <a:spcPct val="0"/>
              </a:spcBef>
              <a:spcAft>
                <a:spcPts val="525"/>
              </a:spcAft>
              <a:buFont typeface="Wingdings" panose="05000000000000000000" pitchFamily="2" charset="2"/>
              <a:buChar char="§"/>
            </a:pPr>
            <a:r>
              <a:rPr lang="en-US" altLang="en-US" sz="1500" dirty="0">
                <a:latin typeface="+mj-lt"/>
              </a:rPr>
              <a:t>Sleep </a:t>
            </a:r>
            <a:r>
              <a:rPr lang="en-US" altLang="en-US" sz="1500" dirty="0" smtClean="0">
                <a:latin typeface="+mj-lt"/>
              </a:rPr>
              <a:t>management</a:t>
            </a:r>
            <a:endParaRPr lang="en-US" altLang="en-US" sz="1500" dirty="0">
              <a:latin typeface="+mj-lt"/>
            </a:endParaRPr>
          </a:p>
          <a:p>
            <a:pPr lvl="1" fontAlgn="base">
              <a:spcBef>
                <a:spcPct val="0"/>
              </a:spcBef>
              <a:spcAft>
                <a:spcPts val="525"/>
              </a:spcAft>
              <a:buFont typeface="Wingdings" panose="05000000000000000000" pitchFamily="2" charset="2"/>
              <a:buChar char="§"/>
            </a:pPr>
            <a:r>
              <a:rPr lang="en-US" altLang="en-US" sz="1500" dirty="0">
                <a:latin typeface="+mj-lt"/>
              </a:rPr>
              <a:t>Stress </a:t>
            </a:r>
            <a:r>
              <a:rPr lang="en-US" altLang="en-US" sz="1500" dirty="0" smtClean="0">
                <a:latin typeface="+mj-lt"/>
              </a:rPr>
              <a:t>management</a:t>
            </a:r>
            <a:endParaRPr lang="en-US" altLang="en-US" sz="1500" dirty="0">
              <a:latin typeface="+mj-lt"/>
            </a:endParaRPr>
          </a:p>
          <a:p>
            <a:pPr lvl="1" fontAlgn="base">
              <a:spcBef>
                <a:spcPct val="0"/>
              </a:spcBef>
              <a:spcAft>
                <a:spcPts val="525"/>
              </a:spcAft>
              <a:buFont typeface="Wingdings" panose="05000000000000000000" pitchFamily="2" charset="2"/>
              <a:buChar char="§"/>
            </a:pPr>
            <a:r>
              <a:rPr lang="en-US" altLang="en-US" sz="1500" dirty="0">
                <a:latin typeface="+mj-lt"/>
              </a:rPr>
              <a:t>Heart </a:t>
            </a:r>
            <a:r>
              <a:rPr lang="en-US" altLang="en-US" sz="1500" dirty="0" smtClean="0">
                <a:latin typeface="+mj-lt"/>
              </a:rPr>
              <a:t>disease/blood pressure</a:t>
            </a:r>
            <a:endParaRPr lang="en-US" altLang="en-US" sz="1500" dirty="0">
              <a:latin typeface="+mj-lt"/>
            </a:endParaRPr>
          </a:p>
          <a:p>
            <a:pPr lvl="1" fontAlgn="base">
              <a:spcBef>
                <a:spcPct val="0"/>
              </a:spcBef>
              <a:spcAft>
                <a:spcPts val="525"/>
              </a:spcAft>
              <a:buFont typeface="Wingdings" panose="05000000000000000000" pitchFamily="2" charset="2"/>
              <a:buChar char="§"/>
            </a:pPr>
            <a:r>
              <a:rPr lang="en-US" altLang="en-US" sz="1500" dirty="0">
                <a:latin typeface="+mj-lt"/>
              </a:rPr>
              <a:t>COPD</a:t>
            </a:r>
          </a:p>
          <a:p>
            <a:pPr lvl="1" fontAlgn="base">
              <a:spcBef>
                <a:spcPct val="0"/>
              </a:spcBef>
              <a:spcAft>
                <a:spcPts val="525"/>
              </a:spcAft>
              <a:buFont typeface="Wingdings" panose="05000000000000000000" pitchFamily="2" charset="2"/>
              <a:buChar char="§"/>
            </a:pPr>
            <a:r>
              <a:rPr lang="en-US" altLang="en-US" sz="1500" dirty="0">
                <a:latin typeface="+mj-lt"/>
              </a:rPr>
              <a:t>Asthma</a:t>
            </a:r>
          </a:p>
          <a:p>
            <a:pPr lvl="1" fontAlgn="base">
              <a:spcBef>
                <a:spcPct val="0"/>
              </a:spcBef>
              <a:spcAft>
                <a:spcPts val="525"/>
              </a:spcAft>
              <a:buFont typeface="Wingdings" panose="05000000000000000000" pitchFamily="2" charset="2"/>
              <a:buChar char="§"/>
            </a:pPr>
            <a:r>
              <a:rPr lang="en-US" altLang="en-US" sz="1500" dirty="0" smtClean="0">
                <a:latin typeface="+mj-lt"/>
              </a:rPr>
              <a:t>Baby care</a:t>
            </a:r>
            <a:endParaRPr lang="en-US" altLang="en-US" sz="1500" dirty="0">
              <a:latin typeface="+mj-lt"/>
            </a:endParaRPr>
          </a:p>
          <a:p>
            <a:pPr marL="0" lvl="0" indent="0" defTabSz="914400" eaLnBrk="0" fontAlgn="base" hangingPunct="0">
              <a:lnSpc>
                <a:spcPct val="100000"/>
              </a:lnSpc>
              <a:spcBef>
                <a:spcPct val="0"/>
              </a:spcBef>
              <a:spcAft>
                <a:spcPct val="0"/>
              </a:spcAft>
              <a:buClrTx/>
              <a:buNone/>
            </a:pPr>
            <a:endParaRPr lang="en-US" altLang="en-US" sz="1500"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Health Education is provided through virtual classroom settings.</a:t>
            </a:r>
          </a:p>
        </p:txBody>
      </p:sp>
      <p:sp>
        <p:nvSpPr>
          <p:cNvPr id="7" name="TextBox 6"/>
          <p:cNvSpPr txBox="1"/>
          <p:nvPr/>
        </p:nvSpPr>
        <p:spPr>
          <a:xfrm>
            <a:off x="2760277" y="7264339"/>
            <a:ext cx="3404995" cy="307777"/>
          </a:xfrm>
          <a:prstGeom prst="rect">
            <a:avLst/>
          </a:prstGeom>
          <a:solidFill>
            <a:schemeClr val="bg1"/>
          </a:solidFill>
        </p:spPr>
        <p:txBody>
          <a:bodyPr wrap="square" rtlCol="0">
            <a:spAutoFit/>
          </a:bodyPr>
          <a:lstStyle/>
          <a:p>
            <a:pPr algn="ctr"/>
            <a:r>
              <a:rPr lang="en-US" sz="1400" dirty="0"/>
              <a:t>C</a:t>
            </a:r>
            <a:r>
              <a:rPr lang="en-US" sz="1400" dirty="0" smtClean="0"/>
              <a:t>onfidential</a:t>
            </a:r>
            <a:endParaRPr lang="en-US" sz="1400" dirty="0"/>
          </a:p>
        </p:txBody>
      </p:sp>
    </p:spTree>
    <p:extLst>
      <p:ext uri="{BB962C8B-B14F-4D97-AF65-F5344CB8AC3E}">
        <p14:creationId xmlns:p14="http://schemas.microsoft.com/office/powerpoint/2010/main" val="298464988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4495381-0249-410F-8F29-75C789CAB9BD}" vid="{78F7CABA-4AFC-4CB9-9A23-EC68DA862D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2F2889E-6814-4E2B-B159-75793D6BC008}">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JHHP PPT_EHP</Template>
  <TotalTime>1094</TotalTime>
  <Words>3652</Words>
  <Application>Microsoft Office PowerPoint</Application>
  <PresentationFormat>Custom</PresentationFormat>
  <Paragraphs>435</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Arial</vt:lpstr>
      <vt:lpstr>Bahnschrift Condensed</vt:lpstr>
      <vt:lpstr>Calibri</vt:lpstr>
      <vt:lpstr>Gill Sans MT</vt:lpstr>
      <vt:lpstr>Wingdings</vt:lpstr>
      <vt:lpstr>Office Theme</vt:lpstr>
      <vt:lpstr>Overview of EHP Plan Options</vt:lpstr>
      <vt:lpstr>Member Benefits</vt:lpstr>
      <vt:lpstr>Member Benefits</vt:lpstr>
      <vt:lpstr>Member Benefits</vt:lpstr>
      <vt:lpstr>Member Benefits</vt:lpstr>
      <vt:lpstr>Member Benefits</vt:lpstr>
      <vt:lpstr>Care Management</vt:lpstr>
      <vt:lpstr>Care Management</vt:lpstr>
      <vt:lpstr>Health Education</vt:lpstr>
      <vt:lpstr>Member Tools and Resources</vt:lpstr>
      <vt:lpstr>Benefits Overview</vt:lpstr>
      <vt:lpstr>Benefits Overview</vt:lpstr>
      <vt:lpstr>Benefits Overview</vt:lpstr>
      <vt:lpstr>Benefits Overview</vt:lpstr>
      <vt:lpstr>Detailed Plan Breakdowns</vt:lpstr>
      <vt:lpstr>Thank You</vt:lpstr>
    </vt:vector>
  </TitlesOfParts>
  <Company>Johns Hopkins HealthCare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EHP Plan Options</dc:title>
  <dc:creator>Moody, Kristopher</dc:creator>
  <cp:lastModifiedBy>Hotaling, Melanie</cp:lastModifiedBy>
  <cp:revision>46</cp:revision>
  <dcterms:created xsi:type="dcterms:W3CDTF">2023-09-26T18:57:22Z</dcterms:created>
  <dcterms:modified xsi:type="dcterms:W3CDTF">2023-10-23T19:10:09Z</dcterms:modified>
</cp:coreProperties>
</file>