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8"/>
  </p:notesMasterIdLst>
  <p:handoutMasterIdLst>
    <p:handoutMasterId r:id="rId19"/>
  </p:handoutMasterIdLst>
  <p:sldIdLst>
    <p:sldId id="257" r:id="rId5"/>
    <p:sldId id="258" r:id="rId6"/>
    <p:sldId id="278" r:id="rId7"/>
    <p:sldId id="279" r:id="rId8"/>
    <p:sldId id="269" r:id="rId9"/>
    <p:sldId id="270" r:id="rId10"/>
    <p:sldId id="280" r:id="rId11"/>
    <p:sldId id="274" r:id="rId12"/>
    <p:sldId id="275" r:id="rId13"/>
    <p:sldId id="281" r:id="rId14"/>
    <p:sldId id="277" r:id="rId15"/>
    <p:sldId id="276" r:id="rId16"/>
    <p:sldId id="273" r:id="rId17"/>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B0B6"/>
    <a:srgbClr val="007378"/>
    <a:srgbClr val="B9A9BB"/>
    <a:srgbClr val="043673"/>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C1F24F-E7AA-49E1-A8C1-3EEBAAEA9801}" v="45" dt="2023-05-09T17:38:14.2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9" autoAdjust="0"/>
    <p:restoredTop sz="96247" autoAdjust="0"/>
  </p:normalViewPr>
  <p:slideViewPr>
    <p:cSldViewPr snapToGrid="0" snapToObjects="1">
      <p:cViewPr varScale="1">
        <p:scale>
          <a:sx n="93" d="100"/>
          <a:sy n="93" d="100"/>
        </p:scale>
        <p:origin x="804" y="90"/>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53" d="100"/>
          <a:sy n="53" d="100"/>
        </p:scale>
        <p:origin x="245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81E589-EC7A-4704-9074-FD8072A1B0B1}" type="datetimeFigureOut">
              <a:rPr lang="en-US" smtClean="0"/>
              <a:t>9/27/2024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C06819-073C-45A6-AA11-1CEE2B83F4FA}" type="slidenum">
              <a:rPr lang="en-US" smtClean="0"/>
              <a:t>‹#›</a:t>
            </a:fld>
            <a:endParaRPr lang="en-US"/>
          </a:p>
        </p:txBody>
      </p:sp>
    </p:spTree>
    <p:extLst>
      <p:ext uri="{BB962C8B-B14F-4D97-AF65-F5344CB8AC3E}">
        <p14:creationId xmlns:p14="http://schemas.microsoft.com/office/powerpoint/2010/main" val="34833903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F18D02-D30F-0C47-9F51-723697953D1C}" type="datetimeFigureOut">
              <a:rPr lang="en-US" smtClean="0"/>
              <a:t>9/27/2024</a:t>
            </a:fld>
            <a:endParaRPr lang="en-US"/>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31FC5D-128A-1244-8646-24DEC241ECAE}" type="slidenum">
              <a:rPr lang="en-US" smtClean="0"/>
              <a:t>‹#›</a:t>
            </a:fld>
            <a:endParaRPr lang="en-US"/>
          </a:p>
        </p:txBody>
      </p:sp>
    </p:spTree>
    <p:extLst>
      <p:ext uri="{BB962C8B-B14F-4D97-AF65-F5344CB8AC3E}">
        <p14:creationId xmlns:p14="http://schemas.microsoft.com/office/powerpoint/2010/main" val="3553494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1">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BD47E48-734B-DF21-F40B-EB79A2F03BCA}"/>
              </a:ext>
            </a:extLst>
          </p:cNvPr>
          <p:cNvPicPr>
            <a:picLocks noChangeAspect="1"/>
          </p:cNvPicPr>
          <p:nvPr userDrawn="1"/>
        </p:nvPicPr>
        <p:blipFill>
          <a:blip r:embed="rId2"/>
          <a:stretch>
            <a:fillRect/>
          </a:stretch>
        </p:blipFill>
        <p:spPr>
          <a:xfrm>
            <a:off x="0" y="5820955"/>
            <a:ext cx="10058400" cy="1135626"/>
          </a:xfrm>
          <a:prstGeom prst="rect">
            <a:avLst/>
          </a:prstGeom>
        </p:spPr>
      </p:pic>
      <p:sp>
        <p:nvSpPr>
          <p:cNvPr id="3" name="Subtitle 2">
            <a:extLst>
              <a:ext uri="{FF2B5EF4-FFF2-40B4-BE49-F238E27FC236}">
                <a16:creationId xmlns:a16="http://schemas.microsoft.com/office/drawing/2014/main" id="{E8496E78-A59C-6B46-957C-2AAED916FC34}"/>
              </a:ext>
            </a:extLst>
          </p:cNvPr>
          <p:cNvSpPr>
            <a:spLocks noGrp="1"/>
          </p:cNvSpPr>
          <p:nvPr>
            <p:ph type="subTitle" idx="1" hasCustomPrompt="1"/>
          </p:nvPr>
        </p:nvSpPr>
        <p:spPr>
          <a:xfrm>
            <a:off x="324854" y="3189813"/>
            <a:ext cx="9408693" cy="982091"/>
          </a:xfrm>
        </p:spPr>
        <p:txBody>
          <a:bodyPr>
            <a:normAutofit/>
          </a:bodyPr>
          <a:lstStyle>
            <a:lvl1pPr marL="0" indent="0" algn="l">
              <a:buNone/>
              <a:defRPr sz="2400">
                <a:solidFill>
                  <a:schemeClr val="tx1"/>
                </a:solidFill>
                <a:latin typeface="Gill Sans MT" panose="020B0502020104020203" pitchFamily="34" charset="77"/>
              </a:defRPr>
            </a:lvl1pPr>
            <a:lvl2pPr marL="377190" indent="0" algn="ctr">
              <a:buNone/>
              <a:defRPr sz="1650"/>
            </a:lvl2pPr>
            <a:lvl3pPr marL="754380" indent="0" algn="ctr">
              <a:buNone/>
              <a:defRPr sz="1485"/>
            </a:lvl3pPr>
            <a:lvl4pPr marL="1131570" indent="0" algn="ctr">
              <a:buNone/>
              <a:defRPr sz="1320"/>
            </a:lvl4pPr>
            <a:lvl5pPr marL="1508760" indent="0" algn="ctr">
              <a:buNone/>
              <a:defRPr sz="1320"/>
            </a:lvl5pPr>
            <a:lvl6pPr marL="1885950" indent="0" algn="ctr">
              <a:buNone/>
              <a:defRPr sz="1320"/>
            </a:lvl6pPr>
            <a:lvl7pPr marL="2263140" indent="0" algn="ctr">
              <a:buNone/>
              <a:defRPr sz="1320"/>
            </a:lvl7pPr>
            <a:lvl8pPr marL="2640330" indent="0" algn="ctr">
              <a:buNone/>
              <a:defRPr sz="1320"/>
            </a:lvl8pPr>
            <a:lvl9pPr marL="3017520" indent="0" algn="ctr">
              <a:buNone/>
              <a:defRPr sz="1320"/>
            </a:lvl9pPr>
          </a:lstStyle>
          <a:p>
            <a:r>
              <a:rPr lang="en-US" dirty="0"/>
              <a:t>Click to edit master subtitle style</a:t>
            </a:r>
          </a:p>
        </p:txBody>
      </p:sp>
      <p:sp>
        <p:nvSpPr>
          <p:cNvPr id="6" name="Subtitle 2">
            <a:extLst>
              <a:ext uri="{FF2B5EF4-FFF2-40B4-BE49-F238E27FC236}">
                <a16:creationId xmlns:a16="http://schemas.microsoft.com/office/drawing/2014/main" id="{3D98BD55-45BF-917C-3A88-D615222699DD}"/>
              </a:ext>
            </a:extLst>
          </p:cNvPr>
          <p:cNvSpPr txBox="1">
            <a:spLocks/>
          </p:cNvSpPr>
          <p:nvPr userDrawn="1"/>
        </p:nvSpPr>
        <p:spPr>
          <a:xfrm>
            <a:off x="323246" y="6349990"/>
            <a:ext cx="9408693" cy="982091"/>
          </a:xfrm>
          <a:prstGeom prst="rect">
            <a:avLst/>
          </a:prstGeom>
        </p:spPr>
        <p:txBody>
          <a:bodyPr vert="horz" lIns="0" tIns="0" rIns="0" bIns="0" rtlCol="0">
            <a:normAutofit/>
          </a:bodyPr>
          <a:lstStyle>
            <a:lvl1pPr marL="0" indent="0" algn="l" defTabSz="1005840" rtl="0" eaLnBrk="1" latinLnBrk="0" hangingPunct="1">
              <a:lnSpc>
                <a:spcPct val="90000"/>
              </a:lnSpc>
              <a:spcBef>
                <a:spcPts val="1100"/>
              </a:spcBef>
              <a:buClr>
                <a:srgbClr val="043673"/>
              </a:buClr>
              <a:buFont typeface="Arial" panose="020B0604020202020204" pitchFamily="34" charset="0"/>
              <a:buNone/>
              <a:defRPr sz="2400" b="0" i="0" kern="1200">
                <a:solidFill>
                  <a:srgbClr val="043673"/>
                </a:solidFill>
                <a:latin typeface="Gill Sans MT" panose="020B0502020104020203" pitchFamily="34" charset="77"/>
                <a:ea typeface="+mn-ea"/>
                <a:cs typeface="+mn-cs"/>
              </a:defRPr>
            </a:lvl1pPr>
            <a:lvl2pPr marL="377190" indent="0" algn="ctr" defTabSz="1005840" rtl="0" eaLnBrk="1" latinLnBrk="0" hangingPunct="1">
              <a:lnSpc>
                <a:spcPct val="90000"/>
              </a:lnSpc>
              <a:spcBef>
                <a:spcPts val="550"/>
              </a:spcBef>
              <a:buClr>
                <a:srgbClr val="043673"/>
              </a:buClr>
              <a:buFont typeface="Arial" panose="020B0604020202020204" pitchFamily="34" charset="0"/>
              <a:buNone/>
              <a:defRPr sz="1650" b="0" i="0" kern="1200">
                <a:solidFill>
                  <a:schemeClr val="tx1"/>
                </a:solidFill>
                <a:latin typeface="Gill Sans MT" panose="020B0502020104020203" pitchFamily="34" charset="77"/>
                <a:ea typeface="+mn-ea"/>
                <a:cs typeface="+mn-cs"/>
              </a:defRPr>
            </a:lvl2pPr>
            <a:lvl3pPr marL="754380" indent="0" algn="ctr" defTabSz="1005840" rtl="0" eaLnBrk="1" latinLnBrk="0" hangingPunct="1">
              <a:lnSpc>
                <a:spcPct val="90000"/>
              </a:lnSpc>
              <a:spcBef>
                <a:spcPts val="550"/>
              </a:spcBef>
              <a:buClr>
                <a:srgbClr val="043673"/>
              </a:buClr>
              <a:buFont typeface="Arial" panose="020B0604020202020204" pitchFamily="34" charset="0"/>
              <a:buNone/>
              <a:defRPr sz="1485" b="0" i="0" kern="1200">
                <a:solidFill>
                  <a:schemeClr val="tx1"/>
                </a:solidFill>
                <a:latin typeface="Gill Sans MT" panose="020B0502020104020203" pitchFamily="34" charset="77"/>
                <a:ea typeface="+mn-ea"/>
                <a:cs typeface="+mn-cs"/>
              </a:defRPr>
            </a:lvl3pPr>
            <a:lvl4pPr marL="113157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4pPr>
            <a:lvl5pPr marL="150876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5pPr>
            <a:lvl6pPr marL="188595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6pPr>
            <a:lvl7pPr marL="226314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7pPr>
            <a:lvl8pPr marL="264033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8pPr>
            <a:lvl9pPr marL="301752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9pPr>
          </a:lstStyle>
          <a:p>
            <a:endParaRPr lang="en-US" dirty="0">
              <a:solidFill>
                <a:schemeClr val="bg1"/>
              </a:solidFill>
            </a:endParaRPr>
          </a:p>
        </p:txBody>
      </p:sp>
      <p:sp>
        <p:nvSpPr>
          <p:cNvPr id="7" name="Title Placeholder 1">
            <a:extLst>
              <a:ext uri="{FF2B5EF4-FFF2-40B4-BE49-F238E27FC236}">
                <a16:creationId xmlns:a16="http://schemas.microsoft.com/office/drawing/2014/main" id="{74BE0478-CF0E-9DB6-65B2-5F658840678C}"/>
              </a:ext>
            </a:extLst>
          </p:cNvPr>
          <p:cNvSpPr>
            <a:spLocks noGrp="1"/>
          </p:cNvSpPr>
          <p:nvPr>
            <p:ph type="title" hasCustomPrompt="1"/>
          </p:nvPr>
        </p:nvSpPr>
        <p:spPr>
          <a:xfrm>
            <a:off x="324854" y="2109099"/>
            <a:ext cx="7140362" cy="1080714"/>
          </a:xfrm>
          <a:prstGeom prst="rect">
            <a:avLst/>
          </a:prstGeom>
        </p:spPr>
        <p:txBody>
          <a:bodyPr vert="horz" lIns="0" tIns="45720" rIns="0" bIns="45720" rtlCol="0" anchor="t">
            <a:normAutofit/>
          </a:bodyPr>
          <a:lstStyle>
            <a:lvl1pPr>
              <a:defRPr sz="4800" b="1"/>
            </a:lvl1pPr>
          </a:lstStyle>
          <a:p>
            <a:r>
              <a:rPr lang="en-US" dirty="0"/>
              <a:t>Title here</a:t>
            </a:r>
          </a:p>
        </p:txBody>
      </p:sp>
      <p:sp>
        <p:nvSpPr>
          <p:cNvPr id="8" name="Date Placeholder 3">
            <a:extLst>
              <a:ext uri="{FF2B5EF4-FFF2-40B4-BE49-F238E27FC236}">
                <a16:creationId xmlns:a16="http://schemas.microsoft.com/office/drawing/2014/main" id="{A8043F1F-1A44-284C-B98C-28865FDDD3E6}"/>
              </a:ext>
            </a:extLst>
          </p:cNvPr>
          <p:cNvSpPr>
            <a:spLocks noGrp="1"/>
          </p:cNvSpPr>
          <p:nvPr>
            <p:ph type="dt" sz="half" idx="10"/>
          </p:nvPr>
        </p:nvSpPr>
        <p:spPr>
          <a:xfrm>
            <a:off x="262862" y="7264339"/>
            <a:ext cx="2497416" cy="413808"/>
          </a:xfrm>
          <a:prstGeom prst="rect">
            <a:avLst/>
          </a:prstGeom>
        </p:spPr>
        <p:txBody>
          <a:bodyPr/>
          <a:lstStyle>
            <a:lvl1pPr>
              <a:defRPr sz="1400">
                <a:solidFill>
                  <a:schemeClr val="tx1"/>
                </a:solidFill>
              </a:defRPr>
            </a:lvl1pPr>
          </a:lstStyle>
          <a:p>
            <a:fld id="{FBEE9B9C-86C9-4A1D-9FC7-946F055F473C}" type="datetime4">
              <a:rPr lang="en-US" smtClean="0"/>
              <a:pPr/>
              <a:t>September 27, 2024</a:t>
            </a:fld>
            <a:endParaRPr lang="en-US" dirty="0"/>
          </a:p>
        </p:txBody>
      </p:sp>
      <p:sp>
        <p:nvSpPr>
          <p:cNvPr id="10" name="Subtitle 2">
            <a:extLst>
              <a:ext uri="{FF2B5EF4-FFF2-40B4-BE49-F238E27FC236}">
                <a16:creationId xmlns:a16="http://schemas.microsoft.com/office/drawing/2014/main" id="{3D98BD55-45BF-917C-3A88-D615222699DD}"/>
              </a:ext>
            </a:extLst>
          </p:cNvPr>
          <p:cNvSpPr txBox="1">
            <a:spLocks/>
          </p:cNvSpPr>
          <p:nvPr userDrawn="1"/>
        </p:nvSpPr>
        <p:spPr>
          <a:xfrm>
            <a:off x="324854" y="6345676"/>
            <a:ext cx="9469077" cy="982091"/>
          </a:xfrm>
          <a:prstGeom prst="rect">
            <a:avLst/>
          </a:prstGeom>
        </p:spPr>
        <p:txBody>
          <a:bodyPr vert="horz" lIns="0" tIns="0" rIns="0" bIns="0" rtlCol="0">
            <a:normAutofit/>
          </a:bodyPr>
          <a:lstStyle>
            <a:lvl1pPr marL="0" indent="0" algn="l" defTabSz="1005840" rtl="0" eaLnBrk="1" latinLnBrk="0" hangingPunct="1">
              <a:lnSpc>
                <a:spcPct val="90000"/>
              </a:lnSpc>
              <a:spcBef>
                <a:spcPts val="1100"/>
              </a:spcBef>
              <a:buClr>
                <a:srgbClr val="043673"/>
              </a:buClr>
              <a:buFont typeface="Arial" panose="020B0604020202020204" pitchFamily="34" charset="0"/>
              <a:buNone/>
              <a:defRPr sz="2400" b="0" i="0" kern="1200">
                <a:solidFill>
                  <a:srgbClr val="043673"/>
                </a:solidFill>
                <a:latin typeface="Gill Sans MT" panose="020B0502020104020203" pitchFamily="34" charset="77"/>
                <a:ea typeface="+mn-ea"/>
                <a:cs typeface="+mn-cs"/>
              </a:defRPr>
            </a:lvl1pPr>
            <a:lvl2pPr marL="377190" indent="0" algn="ctr" defTabSz="1005840" rtl="0" eaLnBrk="1" latinLnBrk="0" hangingPunct="1">
              <a:lnSpc>
                <a:spcPct val="90000"/>
              </a:lnSpc>
              <a:spcBef>
                <a:spcPts val="550"/>
              </a:spcBef>
              <a:buClr>
                <a:srgbClr val="043673"/>
              </a:buClr>
              <a:buFont typeface="Arial" panose="020B0604020202020204" pitchFamily="34" charset="0"/>
              <a:buNone/>
              <a:defRPr sz="1650" b="0" i="0" kern="1200">
                <a:solidFill>
                  <a:schemeClr val="tx1"/>
                </a:solidFill>
                <a:latin typeface="Gill Sans MT" panose="020B0502020104020203" pitchFamily="34" charset="77"/>
                <a:ea typeface="+mn-ea"/>
                <a:cs typeface="+mn-cs"/>
              </a:defRPr>
            </a:lvl2pPr>
            <a:lvl3pPr marL="754380" indent="0" algn="ctr" defTabSz="1005840" rtl="0" eaLnBrk="1" latinLnBrk="0" hangingPunct="1">
              <a:lnSpc>
                <a:spcPct val="90000"/>
              </a:lnSpc>
              <a:spcBef>
                <a:spcPts val="550"/>
              </a:spcBef>
              <a:buClr>
                <a:srgbClr val="043673"/>
              </a:buClr>
              <a:buFont typeface="Arial" panose="020B0604020202020204" pitchFamily="34" charset="0"/>
              <a:buNone/>
              <a:defRPr sz="1485" b="0" i="0" kern="1200">
                <a:solidFill>
                  <a:schemeClr val="tx1"/>
                </a:solidFill>
                <a:latin typeface="Gill Sans MT" panose="020B0502020104020203" pitchFamily="34" charset="77"/>
                <a:ea typeface="+mn-ea"/>
                <a:cs typeface="+mn-cs"/>
              </a:defRPr>
            </a:lvl3pPr>
            <a:lvl4pPr marL="113157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4pPr>
            <a:lvl5pPr marL="150876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5pPr>
            <a:lvl6pPr marL="188595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6pPr>
            <a:lvl7pPr marL="226314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7pPr>
            <a:lvl8pPr marL="264033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8pPr>
            <a:lvl9pPr marL="301752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9pPr>
          </a:lstStyle>
          <a:p>
            <a:r>
              <a:rPr lang="en-US" sz="2400" dirty="0">
                <a:solidFill>
                  <a:schemeClr val="bg1"/>
                </a:solidFill>
              </a:rPr>
              <a:t>Employer Health Programs</a:t>
            </a:r>
          </a:p>
        </p:txBody>
      </p:sp>
    </p:spTree>
    <p:extLst>
      <p:ext uri="{BB962C8B-B14F-4D97-AF65-F5344CB8AC3E}">
        <p14:creationId xmlns:p14="http://schemas.microsoft.com/office/powerpoint/2010/main" val="1602777490"/>
      </p:ext>
    </p:extLst>
  </p:cSld>
  <p:clrMapOvr>
    <a:masterClrMapping/>
  </p:clrMapOvr>
  <p:extLst>
    <p:ext uri="{DCECCB84-F9BA-43D5-87BE-67443E8EF086}">
      <p15:sldGuideLst xmlns:p15="http://schemas.microsoft.com/office/powerpoint/2012/main">
        <p15:guide id="1" orient="horz" pos="2448" userDrawn="1">
          <p15:clr>
            <a:srgbClr val="FBAE40"/>
          </p15:clr>
        </p15:guide>
        <p15:guide id="2" pos="19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hasCustomPrompt="1"/>
          </p:nvPr>
        </p:nvSpPr>
        <p:spPr>
          <a:xfrm>
            <a:off x="336884" y="1469986"/>
            <a:ext cx="9396663" cy="5302731"/>
          </a:xfrm>
        </p:spPr>
        <p:txBody>
          <a:bodyPr vert="eaVert" tIns="0" bIns="0"/>
          <a:lstStyle/>
          <a:p>
            <a:pPr lvl="0"/>
            <a:r>
              <a:rPr lang="en-US" dirty="0"/>
              <a:t>Click to edit Master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a:extLst>
              <a:ext uri="{FF2B5EF4-FFF2-40B4-BE49-F238E27FC236}">
                <a16:creationId xmlns:a16="http://schemas.microsoft.com/office/drawing/2014/main" id="{29E941C3-4272-0049-B2CF-977CA107183E}"/>
              </a:ext>
            </a:extLst>
          </p:cNvPr>
          <p:cNvSpPr>
            <a:spLocks noGrp="1"/>
          </p:cNvSpPr>
          <p:nvPr>
            <p:ph type="title"/>
          </p:nvPr>
        </p:nvSpPr>
        <p:spPr>
          <a:xfrm>
            <a:off x="336884" y="389272"/>
            <a:ext cx="7140362" cy="1080714"/>
          </a:xfrm>
          <a:prstGeom prst="rect">
            <a:avLst/>
          </a:prstGeom>
        </p:spPr>
        <p:txBody>
          <a:bodyPr vert="horz" lIns="0" tIns="45720" rIns="0" bIns="45720" rtlCol="0" anchor="t">
            <a:normAutofit/>
          </a:bodyPr>
          <a:lstStyle/>
          <a:p>
            <a:r>
              <a:rPr lang="en-US"/>
              <a:t>Click to edit Master title style</a:t>
            </a:r>
            <a:endParaRPr lang="en-US" dirty="0"/>
          </a:p>
        </p:txBody>
      </p:sp>
      <p:sp>
        <p:nvSpPr>
          <p:cNvPr id="5"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96083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458200" y="1179092"/>
            <a:ext cx="1263315" cy="5640990"/>
          </a:xfrm>
        </p:spPr>
        <p:txBody>
          <a:bodyPr vert="eaVert" lIns="0" tIns="0" rIns="0" bIns="0"/>
          <a:lstStyle/>
          <a:p>
            <a:r>
              <a:rPr lang="en-US"/>
              <a:t>Click to edit Master title style</a:t>
            </a:r>
            <a:endParaRPr lang="en-US" dirty="0"/>
          </a:p>
        </p:txBody>
      </p:sp>
      <p:sp>
        <p:nvSpPr>
          <p:cNvPr id="3" name="Vertical Text Placeholder 2"/>
          <p:cNvSpPr>
            <a:spLocks noGrp="1"/>
          </p:cNvSpPr>
          <p:nvPr>
            <p:ph type="body" orient="vert" idx="1"/>
          </p:nvPr>
        </p:nvSpPr>
        <p:spPr>
          <a:xfrm>
            <a:off x="449341" y="1179092"/>
            <a:ext cx="7981600" cy="5640989"/>
          </a:xfrm>
        </p:spPr>
        <p:txBody>
          <a:bodyPr vert="eaVert" tIns="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23348443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2">
    <p:spTree>
      <p:nvGrpSpPr>
        <p:cNvPr id="1" name=""/>
        <p:cNvGrpSpPr/>
        <p:nvPr/>
      </p:nvGrpSpPr>
      <p:grpSpPr>
        <a:xfrm>
          <a:off x="0" y="0"/>
          <a:ext cx="0" cy="0"/>
          <a:chOff x="0" y="0"/>
          <a:chExt cx="0" cy="0"/>
        </a:xfrm>
      </p:grpSpPr>
      <p:sp>
        <p:nvSpPr>
          <p:cNvPr id="2" name="Title 1"/>
          <p:cNvSpPr>
            <a:spLocks noGrp="1"/>
          </p:cNvSpPr>
          <p:nvPr>
            <p:ph type="ctrTitle"/>
          </p:nvPr>
        </p:nvSpPr>
        <p:spPr>
          <a:xfrm>
            <a:off x="324853" y="2755232"/>
            <a:ext cx="9408694" cy="1222726"/>
          </a:xfrm>
        </p:spPr>
        <p:txBody>
          <a:bodyPr lIns="0" anchor="t">
            <a:normAutofit/>
          </a:bodyPr>
          <a:lstStyle>
            <a:lvl1pPr algn="l">
              <a:defRPr sz="5000" b="0" i="0">
                <a:solidFill>
                  <a:srgbClr val="043673"/>
                </a:solidFill>
                <a:latin typeface="Gill Sans MT" panose="020B0502020104020203" pitchFamily="34" charset="77"/>
              </a:defRPr>
            </a:lvl1pPr>
          </a:lstStyle>
          <a:p>
            <a:r>
              <a:rPr lang="en-US"/>
              <a:t>Click to edit Master title style</a:t>
            </a:r>
            <a:endParaRPr lang="en-US" dirty="0"/>
          </a:p>
        </p:txBody>
      </p:sp>
      <p:sp>
        <p:nvSpPr>
          <p:cNvPr id="3" name="Subtitle 2"/>
          <p:cNvSpPr>
            <a:spLocks noGrp="1"/>
          </p:cNvSpPr>
          <p:nvPr>
            <p:ph type="subTitle" idx="1"/>
          </p:nvPr>
        </p:nvSpPr>
        <p:spPr>
          <a:xfrm>
            <a:off x="324852" y="4012860"/>
            <a:ext cx="9408694" cy="826574"/>
          </a:xfrm>
        </p:spPr>
        <p:txBody>
          <a:bodyPr>
            <a:normAutofit/>
          </a:bodyPr>
          <a:lstStyle>
            <a:lvl1pPr marL="0" indent="0" algn="l">
              <a:buNone/>
              <a:defRPr sz="2400" b="0" i="0">
                <a:solidFill>
                  <a:schemeClr val="tx1"/>
                </a:solidFill>
                <a:latin typeface="Gill Sans MT" panose="020B0502020104020203" pitchFamily="34" charset="77"/>
              </a:defRPr>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8" name="Rectangle 7">
            <a:extLst>
              <a:ext uri="{FF2B5EF4-FFF2-40B4-BE49-F238E27FC236}">
                <a16:creationId xmlns:a16="http://schemas.microsoft.com/office/drawing/2014/main" id="{4B8A1535-E296-5340-B697-93D76AB8AD96}"/>
              </a:ext>
            </a:extLst>
          </p:cNvPr>
          <p:cNvSpPr/>
          <p:nvPr userDrawn="1"/>
        </p:nvSpPr>
        <p:spPr>
          <a:xfrm>
            <a:off x="0" y="6500388"/>
            <a:ext cx="10058400" cy="1296999"/>
          </a:xfrm>
          <a:prstGeom prst="rect">
            <a:avLst/>
          </a:prstGeom>
          <a:solidFill>
            <a:srgbClr val="04367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485" dirty="0"/>
          </a:p>
        </p:txBody>
      </p:sp>
    </p:spTree>
    <p:extLst>
      <p:ext uri="{BB962C8B-B14F-4D97-AF65-F5344CB8AC3E}">
        <p14:creationId xmlns:p14="http://schemas.microsoft.com/office/powerpoint/2010/main" val="227680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884" y="1507303"/>
            <a:ext cx="9396663" cy="4874305"/>
          </a:xfrm>
        </p:spPr>
        <p:txBody>
          <a:bodyPr/>
          <a:lstStyle>
            <a:lvl1pPr>
              <a:buClr>
                <a:srgbClr val="043673"/>
              </a:buClr>
              <a:defRPr/>
            </a:lvl1pPr>
            <a:lvl2pPr>
              <a:buClr>
                <a:srgbClr val="043673"/>
              </a:buClr>
              <a:defRPr lang="en-US" dirty="0" smtClean="0"/>
            </a:lvl2pPr>
            <a:lvl3pPr>
              <a:buClr>
                <a:srgbClr val="043673"/>
              </a:buClr>
              <a:defRPr/>
            </a:lvl3pPr>
            <a:lvl4pPr>
              <a:buClr>
                <a:srgbClr val="043673"/>
              </a:buClr>
              <a:defRPr/>
            </a:lvl4pPr>
            <a:lvl5pPr>
              <a:buClr>
                <a:srgbClr val="043673"/>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Placeholder 1">
            <a:extLst>
              <a:ext uri="{FF2B5EF4-FFF2-40B4-BE49-F238E27FC236}">
                <a16:creationId xmlns:a16="http://schemas.microsoft.com/office/drawing/2014/main" id="{91F32255-DEEE-244B-9F39-EBF6577DE649}"/>
              </a:ext>
            </a:extLst>
          </p:cNvPr>
          <p:cNvSpPr>
            <a:spLocks noGrp="1"/>
          </p:cNvSpPr>
          <p:nvPr>
            <p:ph type="title"/>
          </p:nvPr>
        </p:nvSpPr>
        <p:spPr>
          <a:xfrm>
            <a:off x="336884" y="389272"/>
            <a:ext cx="7140362" cy="1080714"/>
          </a:xfrm>
          <a:prstGeom prst="rect">
            <a:avLst/>
          </a:prstGeom>
        </p:spPr>
        <p:txBody>
          <a:bodyPr vert="horz" lIns="0" tIns="45720" rIns="0" bIns="45720" rtlCol="0" anchor="t">
            <a:normAutofit/>
          </a:bodyPr>
          <a:lstStyle/>
          <a:p>
            <a:r>
              <a:rPr lang="en-US"/>
              <a:t>Click to edit Master title style</a:t>
            </a:r>
            <a:endParaRPr lang="en-US" dirty="0"/>
          </a:p>
        </p:txBody>
      </p:sp>
      <p:sp>
        <p:nvSpPr>
          <p:cNvPr id="5"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1927554510"/>
      </p:ext>
    </p:extLst>
  </p:cSld>
  <p:clrMapOvr>
    <a:masterClrMapping/>
  </p:clrMapOvr>
  <p:extLst>
    <p:ext uri="{DCECCB84-F9BA-43D5-87BE-67443E8EF086}">
      <p15:sldGuideLst xmlns:p15="http://schemas.microsoft.com/office/powerpoint/2012/main">
        <p15:guide id="1" orient="horz" pos="2448" userDrawn="1">
          <p15:clr>
            <a:srgbClr val="FBAE40"/>
          </p15:clr>
        </p15:guide>
        <p15:guide id="2" pos="19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6884" y="4042611"/>
            <a:ext cx="9396663" cy="935689"/>
          </a:xfrm>
        </p:spPr>
        <p:txBody>
          <a:bodyPr anchor="b">
            <a:normAutofit/>
          </a:bodyPr>
          <a:lstStyle>
            <a:lvl1pPr>
              <a:defRPr sz="4400"/>
            </a:lvl1pPr>
          </a:lstStyle>
          <a:p>
            <a:r>
              <a:rPr lang="en-US"/>
              <a:t>Click to edit Master title style</a:t>
            </a:r>
            <a:endParaRPr lang="en-US" dirty="0"/>
          </a:p>
        </p:txBody>
      </p:sp>
      <p:sp>
        <p:nvSpPr>
          <p:cNvPr id="3" name="Text Placeholder 2"/>
          <p:cNvSpPr>
            <a:spLocks noGrp="1"/>
          </p:cNvSpPr>
          <p:nvPr>
            <p:ph type="body" idx="1"/>
          </p:nvPr>
        </p:nvSpPr>
        <p:spPr>
          <a:xfrm>
            <a:off x="336884" y="5008886"/>
            <a:ext cx="9396663" cy="1700212"/>
          </a:xfrm>
        </p:spPr>
        <p:txBody>
          <a:bodyPr>
            <a:normAutofit/>
          </a:bodyPr>
          <a:lstStyle>
            <a:lvl1pPr marL="0" indent="0">
              <a:buNone/>
              <a:defRPr sz="240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Edit Master text styles</a:t>
            </a:r>
          </a:p>
        </p:txBody>
      </p:sp>
      <p:sp>
        <p:nvSpPr>
          <p:cNvPr id="5"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466447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36884" y="1512920"/>
            <a:ext cx="4629451" cy="50846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57338" y="1512920"/>
            <a:ext cx="4576209" cy="50846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Placeholder 1">
            <a:extLst>
              <a:ext uri="{FF2B5EF4-FFF2-40B4-BE49-F238E27FC236}">
                <a16:creationId xmlns:a16="http://schemas.microsoft.com/office/drawing/2014/main" id="{C595FAFB-4DD6-E14A-AB6E-52FBD2381703}"/>
              </a:ext>
            </a:extLst>
          </p:cNvPr>
          <p:cNvSpPr>
            <a:spLocks noGrp="1"/>
          </p:cNvSpPr>
          <p:nvPr>
            <p:ph type="title"/>
          </p:nvPr>
        </p:nvSpPr>
        <p:spPr>
          <a:xfrm>
            <a:off x="336884" y="389272"/>
            <a:ext cx="7140362" cy="1080714"/>
          </a:xfrm>
          <a:prstGeom prst="rect">
            <a:avLst/>
          </a:prstGeom>
        </p:spPr>
        <p:txBody>
          <a:bodyPr vert="horz" lIns="0" tIns="45720" rIns="0" bIns="45720" rtlCol="0" anchor="t">
            <a:normAutofit/>
          </a:bodyPr>
          <a:lstStyle/>
          <a:p>
            <a:r>
              <a:rPr lang="en-US"/>
              <a:t>Click to edit Master title style</a:t>
            </a:r>
            <a:endParaRPr lang="en-US" dirty="0"/>
          </a:p>
        </p:txBody>
      </p:sp>
      <p:sp>
        <p:nvSpPr>
          <p:cNvPr id="6" name="Date Placeholder 3"/>
          <p:cNvSpPr>
            <a:spLocks noGrp="1"/>
          </p:cNvSpPr>
          <p:nvPr>
            <p:ph type="dt" sz="half" idx="10"/>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1561126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36884" y="1513607"/>
            <a:ext cx="4611116" cy="704005"/>
          </a:xfrm>
        </p:spPr>
        <p:txBody>
          <a:bodyPr anchor="b">
            <a:normAutofit/>
          </a:bodyPr>
          <a:lstStyle>
            <a:lvl1pPr marL="0" indent="0">
              <a:buNone/>
              <a:defRPr sz="260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Edit Master text styles</a:t>
            </a:r>
          </a:p>
        </p:txBody>
      </p:sp>
      <p:sp>
        <p:nvSpPr>
          <p:cNvPr id="4" name="Content Placeholder 3"/>
          <p:cNvSpPr>
            <a:spLocks noGrp="1"/>
          </p:cNvSpPr>
          <p:nvPr>
            <p:ph sz="half" idx="2"/>
          </p:nvPr>
        </p:nvSpPr>
        <p:spPr>
          <a:xfrm>
            <a:off x="324854" y="2378356"/>
            <a:ext cx="4611116" cy="4253936"/>
          </a:xfrm>
        </p:spPr>
        <p:txBody>
          <a:bodyPr/>
          <a:lstStyle>
            <a:lvl4pPr>
              <a:defRPr sz="1400"/>
            </a:lvl4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5" y="1513609"/>
            <a:ext cx="4641481" cy="704004"/>
          </a:xfrm>
        </p:spPr>
        <p:txBody>
          <a:bodyPr anchor="b">
            <a:normAutofit/>
          </a:bodyPr>
          <a:lstStyle>
            <a:lvl1pPr marL="0" indent="0">
              <a:buNone/>
              <a:defRPr sz="260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Edit Master text styles</a:t>
            </a:r>
          </a:p>
        </p:txBody>
      </p:sp>
      <p:sp>
        <p:nvSpPr>
          <p:cNvPr id="6" name="Content Placeholder 5"/>
          <p:cNvSpPr>
            <a:spLocks noGrp="1"/>
          </p:cNvSpPr>
          <p:nvPr>
            <p:ph sz="quarter" idx="4"/>
          </p:nvPr>
        </p:nvSpPr>
        <p:spPr>
          <a:xfrm>
            <a:off x="5092066" y="2378356"/>
            <a:ext cx="4641480" cy="4253935"/>
          </a:xfrm>
        </p:spPr>
        <p:txBody>
          <a:bodyPr/>
          <a:lstStyle>
            <a:lvl4pPr>
              <a:defRPr sz="1400"/>
            </a:lvl4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Placeholder 1">
            <a:extLst>
              <a:ext uri="{FF2B5EF4-FFF2-40B4-BE49-F238E27FC236}">
                <a16:creationId xmlns:a16="http://schemas.microsoft.com/office/drawing/2014/main" id="{BCDC107E-C743-4C48-BAD3-CC78ADD28508}"/>
              </a:ext>
            </a:extLst>
          </p:cNvPr>
          <p:cNvSpPr>
            <a:spLocks noGrp="1"/>
          </p:cNvSpPr>
          <p:nvPr>
            <p:ph type="title"/>
          </p:nvPr>
        </p:nvSpPr>
        <p:spPr>
          <a:xfrm>
            <a:off x="336884" y="389272"/>
            <a:ext cx="7140362" cy="1080714"/>
          </a:xfrm>
          <a:prstGeom prst="rect">
            <a:avLst/>
          </a:prstGeom>
        </p:spPr>
        <p:txBody>
          <a:bodyPr vert="horz" lIns="0" tIns="45720" rIns="0" bIns="45720" rtlCol="0" anchor="t">
            <a:normAutofit/>
          </a:bodyPr>
          <a:lstStyle/>
          <a:p>
            <a:r>
              <a:rPr lang="en-US"/>
              <a:t>Click to edit Master title style</a:t>
            </a:r>
            <a:endParaRPr lang="en-US" dirty="0"/>
          </a:p>
        </p:txBody>
      </p:sp>
      <p:sp>
        <p:nvSpPr>
          <p:cNvPr id="8" name="Date Placeholder 3"/>
          <p:cNvSpPr>
            <a:spLocks noGrp="1"/>
          </p:cNvSpPr>
          <p:nvPr>
            <p:ph type="dt" sz="half" idx="10"/>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4111607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a:extLst>
              <a:ext uri="{FF2B5EF4-FFF2-40B4-BE49-F238E27FC236}">
                <a16:creationId xmlns:a16="http://schemas.microsoft.com/office/drawing/2014/main" id="{34ACE832-4F39-BB44-96E8-A1109281F858}"/>
              </a:ext>
            </a:extLst>
          </p:cNvPr>
          <p:cNvSpPr>
            <a:spLocks noGrp="1"/>
          </p:cNvSpPr>
          <p:nvPr>
            <p:ph type="title"/>
          </p:nvPr>
        </p:nvSpPr>
        <p:spPr>
          <a:xfrm>
            <a:off x="336884" y="389272"/>
            <a:ext cx="7140362" cy="1080714"/>
          </a:xfrm>
          <a:prstGeom prst="rect">
            <a:avLst/>
          </a:prstGeom>
        </p:spPr>
        <p:txBody>
          <a:bodyPr vert="horz" lIns="0" tIns="45720" rIns="0" bIns="45720" rtlCol="0" anchor="t">
            <a:normAutofit/>
          </a:bodyPr>
          <a:lstStyle/>
          <a:p>
            <a:r>
              <a:rPr lang="en-US"/>
              <a:t>Click to edit Master title style</a:t>
            </a:r>
            <a:endParaRPr lang="en-US" dirty="0"/>
          </a:p>
        </p:txBody>
      </p:sp>
      <p:sp>
        <p:nvSpPr>
          <p:cNvPr id="4"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1869931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3"/>
          <p:cNvSpPr>
            <a:spLocks noGrp="1"/>
          </p:cNvSpPr>
          <p:nvPr>
            <p:ph type="dt" sz="half" idx="2"/>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563756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8915" y="1094872"/>
            <a:ext cx="3597417" cy="890337"/>
          </a:xfrm>
        </p:spPr>
        <p:txBody>
          <a:bodyPr anchor="t">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4288161" y="1094872"/>
            <a:ext cx="5445386" cy="5258893"/>
          </a:xfrm>
        </p:spPr>
        <p:txBody>
          <a:bodyPr/>
          <a:lstStyle>
            <a:lvl1pPr>
              <a:defRPr sz="2400"/>
            </a:lvl1pPr>
            <a:lvl2pPr>
              <a:defRPr sz="2000"/>
            </a:lvl2pPr>
            <a:lvl3pPr>
              <a:defRPr sz="1600"/>
            </a:lvl3pPr>
            <a:lvl4pPr>
              <a:defRPr sz="1400"/>
            </a:lvl4pPr>
            <a:lvl5pPr>
              <a:defRPr sz="1200"/>
            </a:lvl5pPr>
            <a:lvl6pPr>
              <a:defRPr sz="2200"/>
            </a:lvl6pPr>
            <a:lvl7pPr>
              <a:defRPr sz="2200"/>
            </a:lvl7pPr>
            <a:lvl8pPr>
              <a:defRPr sz="2200"/>
            </a:lvl8pPr>
            <a:lvl9pPr>
              <a:defRPr sz="2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8914" y="2053097"/>
            <a:ext cx="3597417" cy="4254367"/>
          </a:xfrm>
        </p:spPr>
        <p:txBody>
          <a:bodyPr>
            <a:normAutofit/>
          </a:bodyPr>
          <a:lstStyle>
            <a:lvl1pPr marL="0" indent="0">
              <a:buNone/>
              <a:defRPr sz="240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Edit Master text styles</a:t>
            </a:r>
          </a:p>
        </p:txBody>
      </p:sp>
      <p:sp>
        <p:nvSpPr>
          <p:cNvPr id="6" name="Date Placeholder 3"/>
          <p:cNvSpPr>
            <a:spLocks noGrp="1"/>
          </p:cNvSpPr>
          <p:nvPr>
            <p:ph type="dt" sz="half" idx="10"/>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2863156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36885" y="1118932"/>
            <a:ext cx="3597417" cy="996696"/>
          </a:xfrm>
        </p:spPr>
        <p:txBody>
          <a:bodyPr anchor="t">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8934"/>
            <a:ext cx="5457417" cy="5282957"/>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336885" y="2157608"/>
            <a:ext cx="3597417" cy="4186407"/>
          </a:xfrm>
        </p:spPr>
        <p:txBody>
          <a:bodyPr>
            <a:normAutofit/>
          </a:bodyPr>
          <a:lstStyle>
            <a:lvl1pPr marL="0" indent="0">
              <a:buNone/>
              <a:defRPr sz="240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Edit Master text styles</a:t>
            </a:r>
          </a:p>
        </p:txBody>
      </p:sp>
      <p:sp>
        <p:nvSpPr>
          <p:cNvPr id="6" name="Date Placeholder 3"/>
          <p:cNvSpPr>
            <a:spLocks noGrp="1"/>
          </p:cNvSpPr>
          <p:nvPr>
            <p:ph type="dt" sz="half" idx="10"/>
          </p:nvPr>
        </p:nvSpPr>
        <p:spPr>
          <a:xfrm>
            <a:off x="259394"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r>
              <a:rPr lang="en-US" b="1" dirty="0">
                <a:solidFill>
                  <a:schemeClr val="accent4"/>
                </a:solidFill>
              </a:rPr>
              <a:t>| </a:t>
            </a:r>
            <a:fld id="{82EBF240-A6A4-4792-91CB-7EC418E73C5C}" type="slidenum">
              <a:rPr lang="en-US" smtClean="0"/>
              <a:pPr/>
              <a:t>‹#›</a:t>
            </a:fld>
            <a:endParaRPr lang="en-US" dirty="0"/>
          </a:p>
        </p:txBody>
      </p:sp>
    </p:spTree>
    <p:extLst>
      <p:ext uri="{BB962C8B-B14F-4D97-AF65-F5344CB8AC3E}">
        <p14:creationId xmlns:p14="http://schemas.microsoft.com/office/powerpoint/2010/main" val="3972796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6884" y="389272"/>
            <a:ext cx="7140362" cy="1080714"/>
          </a:xfrm>
          <a:prstGeom prst="rect">
            <a:avLst/>
          </a:prstGeom>
        </p:spPr>
        <p:txBody>
          <a:bodyPr vert="horz" lIns="0" tIns="0" rIns="0" bIns="0" rtlCol="0" anchor="t">
            <a:normAutofit/>
          </a:bodyPr>
          <a:lstStyle/>
          <a:p>
            <a:endParaRPr lang="en-US" dirty="0"/>
          </a:p>
        </p:txBody>
      </p:sp>
      <p:sp>
        <p:nvSpPr>
          <p:cNvPr id="3" name="Text Placeholder 2"/>
          <p:cNvSpPr>
            <a:spLocks noGrp="1"/>
          </p:cNvSpPr>
          <p:nvPr>
            <p:ph type="body" idx="1"/>
          </p:nvPr>
        </p:nvSpPr>
        <p:spPr>
          <a:xfrm>
            <a:off x="336884" y="1516281"/>
            <a:ext cx="9396663" cy="5243334"/>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27F71DC8-C339-4A4D-9024-435D07206821}"/>
              </a:ext>
            </a:extLst>
          </p:cNvPr>
          <p:cNvSpPr/>
          <p:nvPr userDrawn="1"/>
        </p:nvSpPr>
        <p:spPr>
          <a:xfrm>
            <a:off x="0" y="6969572"/>
            <a:ext cx="10058400" cy="11133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485" dirty="0">
              <a:highlight>
                <a:srgbClr val="FFFF00"/>
              </a:highlight>
            </a:endParaRPr>
          </a:p>
        </p:txBody>
      </p:sp>
      <p:pic>
        <p:nvPicPr>
          <p:cNvPr id="10" name="Picture 9" descr="Text&#10;&#10;Description automatically generated">
            <a:extLst>
              <a:ext uri="{FF2B5EF4-FFF2-40B4-BE49-F238E27FC236}">
                <a16:creationId xmlns:a16="http://schemas.microsoft.com/office/drawing/2014/main" id="{F4EDA8C0-D29B-1ACD-5942-19BB70AA30C7}"/>
              </a:ext>
            </a:extLst>
          </p:cNvPr>
          <p:cNvPicPr>
            <a:picLocks noChangeAspect="1"/>
          </p:cNvPicPr>
          <p:nvPr userDrawn="1"/>
        </p:nvPicPr>
        <p:blipFill>
          <a:blip r:embed="rId14"/>
          <a:stretch>
            <a:fillRect/>
          </a:stretch>
        </p:blipFill>
        <p:spPr>
          <a:xfrm>
            <a:off x="7745328" y="7174990"/>
            <a:ext cx="2007469" cy="444682"/>
          </a:xfrm>
          <a:prstGeom prst="rect">
            <a:avLst/>
          </a:prstGeom>
        </p:spPr>
      </p:pic>
      <p:sp>
        <p:nvSpPr>
          <p:cNvPr id="9" name="Date Placeholder 3">
            <a:extLst>
              <a:ext uri="{FF2B5EF4-FFF2-40B4-BE49-F238E27FC236}">
                <a16:creationId xmlns:a16="http://schemas.microsoft.com/office/drawing/2014/main" id="{A8043F1F-1A44-284C-B98C-28865FDDD3E6}"/>
              </a:ext>
            </a:extLst>
          </p:cNvPr>
          <p:cNvSpPr>
            <a:spLocks noGrp="1"/>
          </p:cNvSpPr>
          <p:nvPr>
            <p:ph type="dt" sz="half" idx="2"/>
          </p:nvPr>
        </p:nvSpPr>
        <p:spPr>
          <a:xfrm>
            <a:off x="247364" y="7217845"/>
            <a:ext cx="2497416" cy="413808"/>
          </a:xfrm>
          <a:prstGeom prst="rect">
            <a:avLst/>
          </a:prstGeom>
        </p:spPr>
        <p:txBody>
          <a:bodyPr/>
          <a:lstStyle>
            <a:lvl1pPr>
              <a:defRPr sz="1400">
                <a:solidFill>
                  <a:schemeClr val="tx1"/>
                </a:solidFill>
              </a:defRPr>
            </a:lvl1pPr>
          </a:lstStyle>
          <a:p>
            <a:fld id="{82EBF240-A6A4-4792-91CB-7EC418E73C5C}" type="slidenum">
              <a:rPr lang="en-US" smtClean="0"/>
              <a:pPr/>
              <a:t>‹#›</a:t>
            </a:fld>
            <a:endParaRPr lang="en-US" dirty="0"/>
          </a:p>
        </p:txBody>
      </p:sp>
      <p:sp>
        <p:nvSpPr>
          <p:cNvPr id="8" name="TextBox 8">
            <a:extLst>
              <a:ext uri="{FF2B5EF4-FFF2-40B4-BE49-F238E27FC236}">
                <a16:creationId xmlns:a16="http://schemas.microsoft.com/office/drawing/2014/main" id="{FF97A51B-5ACA-47D8-B788-6BCC62B62674}"/>
              </a:ext>
            </a:extLst>
          </p:cNvPr>
          <p:cNvSpPr txBox="1"/>
          <p:nvPr userDrawn="1"/>
        </p:nvSpPr>
        <p:spPr>
          <a:xfrm>
            <a:off x="2744780" y="7243442"/>
            <a:ext cx="2568246" cy="307777"/>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sz="1400" dirty="0">
                <a:effectLst/>
                <a:latin typeface="+mj-lt"/>
                <a:ea typeface="Calibri" panose="020F0502020204030204" pitchFamily="34" charset="0"/>
                <a:cs typeface="Arial" panose="020B0604020202020204" pitchFamily="34" charset="0"/>
              </a:rPr>
              <a:t>Confidential – Internal Use Only</a:t>
            </a:r>
            <a:endParaRPr lang="en-US" dirty="0"/>
          </a:p>
        </p:txBody>
      </p:sp>
    </p:spTree>
    <p:extLst>
      <p:ext uri="{BB962C8B-B14F-4D97-AF65-F5344CB8AC3E}">
        <p14:creationId xmlns:p14="http://schemas.microsoft.com/office/powerpoint/2010/main" val="608108208"/>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61" r:id="rId12"/>
  </p:sldLayoutIdLst>
  <p:hf hdr="0" ftr="0"/>
  <p:txStyles>
    <p:titleStyle>
      <a:lvl1pPr algn="l" defTabSz="1005840" rtl="0" eaLnBrk="1" latinLnBrk="0" hangingPunct="1">
        <a:lnSpc>
          <a:spcPct val="90000"/>
        </a:lnSpc>
        <a:spcBef>
          <a:spcPct val="0"/>
        </a:spcBef>
        <a:buNone/>
        <a:defRPr sz="3600" b="1" i="0" kern="1200">
          <a:solidFill>
            <a:srgbClr val="043673"/>
          </a:solidFill>
          <a:latin typeface="Gill Sans MT" panose="020B0502020104020203" pitchFamily="34" charset="77"/>
          <a:ea typeface="+mj-ea"/>
          <a:cs typeface="+mj-cs"/>
        </a:defRPr>
      </a:lvl1pPr>
    </p:titleStyle>
    <p:bodyStyle>
      <a:lvl1pPr marL="251460" indent="-251460" algn="l" defTabSz="1005840" rtl="0" eaLnBrk="1" latinLnBrk="0" hangingPunct="1">
        <a:lnSpc>
          <a:spcPct val="90000"/>
        </a:lnSpc>
        <a:spcBef>
          <a:spcPts val="1100"/>
        </a:spcBef>
        <a:buClr>
          <a:srgbClr val="043673"/>
        </a:buClr>
        <a:buFont typeface="Arial" panose="020B0604020202020204" pitchFamily="34" charset="0"/>
        <a:buChar char="•"/>
        <a:defRPr sz="2400" b="0" i="0" kern="1200">
          <a:solidFill>
            <a:schemeClr val="tx1"/>
          </a:solidFill>
          <a:latin typeface="Gill Sans MT" panose="020B0502020104020203" pitchFamily="34" charset="77"/>
          <a:ea typeface="+mn-ea"/>
          <a:cs typeface="+mn-cs"/>
        </a:defRPr>
      </a:lvl1pPr>
      <a:lvl2pPr marL="754380" indent="-251460" algn="l" defTabSz="1005840" rtl="0" eaLnBrk="1" latinLnBrk="0" hangingPunct="1">
        <a:lnSpc>
          <a:spcPct val="90000"/>
        </a:lnSpc>
        <a:spcBef>
          <a:spcPts val="550"/>
        </a:spcBef>
        <a:buClr>
          <a:srgbClr val="043673"/>
        </a:buClr>
        <a:buFont typeface="Arial" panose="020B0604020202020204" pitchFamily="34" charset="0"/>
        <a:buChar char="•"/>
        <a:defRPr sz="2000" b="0" i="0" kern="1200">
          <a:solidFill>
            <a:schemeClr val="tx1"/>
          </a:solidFill>
          <a:latin typeface="Gill Sans MT" panose="020B0502020104020203" pitchFamily="34" charset="77"/>
          <a:ea typeface="+mn-ea"/>
          <a:cs typeface="+mn-cs"/>
        </a:defRPr>
      </a:lvl2pPr>
      <a:lvl3pPr marL="1257300" indent="-251460" algn="l" defTabSz="1005840" rtl="0" eaLnBrk="1" latinLnBrk="0" hangingPunct="1">
        <a:lnSpc>
          <a:spcPct val="90000"/>
        </a:lnSpc>
        <a:spcBef>
          <a:spcPts val="550"/>
        </a:spcBef>
        <a:buClr>
          <a:srgbClr val="043673"/>
        </a:buClr>
        <a:buFont typeface="Arial" panose="020B0604020202020204" pitchFamily="34" charset="0"/>
        <a:buChar char="•"/>
        <a:defRPr sz="1600" b="0" i="0" kern="1200">
          <a:solidFill>
            <a:schemeClr val="tx1"/>
          </a:solidFill>
          <a:latin typeface="Gill Sans MT" panose="020B0502020104020203" pitchFamily="34" charset="77"/>
          <a:ea typeface="+mn-ea"/>
          <a:cs typeface="+mn-cs"/>
        </a:defRPr>
      </a:lvl3pPr>
      <a:lvl4pPr marL="1760220" indent="-251460" algn="l" defTabSz="1005840" rtl="0" eaLnBrk="1" latinLnBrk="0" hangingPunct="1">
        <a:lnSpc>
          <a:spcPct val="90000"/>
        </a:lnSpc>
        <a:spcBef>
          <a:spcPts val="550"/>
        </a:spcBef>
        <a:buClr>
          <a:srgbClr val="043673"/>
        </a:buClr>
        <a:buFont typeface="Arial" panose="020B0604020202020204" pitchFamily="34" charset="0"/>
        <a:buChar char="•"/>
        <a:defRPr sz="1400" b="0" i="0" kern="1200">
          <a:solidFill>
            <a:schemeClr val="tx1"/>
          </a:solidFill>
          <a:latin typeface="Gill Sans MT" panose="020B0502020104020203" pitchFamily="34" charset="77"/>
          <a:ea typeface="+mn-ea"/>
          <a:cs typeface="+mn-cs"/>
        </a:defRPr>
      </a:lvl4pPr>
      <a:lvl5pPr marL="2263140" indent="-251460" algn="l" defTabSz="1005840" rtl="0" eaLnBrk="1" latinLnBrk="0" hangingPunct="1">
        <a:lnSpc>
          <a:spcPct val="90000"/>
        </a:lnSpc>
        <a:spcBef>
          <a:spcPts val="550"/>
        </a:spcBef>
        <a:buClr>
          <a:srgbClr val="043673"/>
        </a:buClr>
        <a:buFont typeface="Arial" panose="020B0604020202020204" pitchFamily="34" charset="0"/>
        <a:buChar char="•"/>
        <a:defRPr sz="1200" b="0" i="0" kern="1200">
          <a:solidFill>
            <a:schemeClr val="tx1"/>
          </a:solidFill>
          <a:latin typeface="Gill Sans MT" panose="020B0502020104020203" pitchFamily="34" charset="77"/>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48" userDrawn="1">
          <p15:clr>
            <a:srgbClr val="F26B43"/>
          </p15:clr>
        </p15:guide>
        <p15:guide id="2" pos="21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hopkinsmedicine.org/community_physicians/patient_information/direct_primary_care.html"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4853" y="4849268"/>
            <a:ext cx="9408693" cy="982091"/>
          </a:xfrm>
        </p:spPr>
        <p:txBody>
          <a:bodyPr>
            <a:normAutofit fontScale="70000" lnSpcReduction="20000"/>
          </a:bodyPr>
          <a:lstStyle/>
          <a:p>
            <a:pPr>
              <a:lnSpc>
                <a:spcPct val="120000"/>
              </a:lnSpc>
            </a:pPr>
            <a:r>
              <a:rPr lang="en-US" altLang="en-US" b="1" dirty="0">
                <a:solidFill>
                  <a:srgbClr val="5C646F"/>
                </a:solidFill>
                <a:latin typeface="+mj-lt"/>
              </a:rPr>
              <a:t>Available to: </a:t>
            </a:r>
            <a:r>
              <a:rPr lang="en-US" altLang="en-US" dirty="0">
                <a:solidFill>
                  <a:srgbClr val="5C646F"/>
                </a:solidFill>
                <a:latin typeface="+mj-lt"/>
              </a:rPr>
              <a:t>Johns Hopkins Hospital, Johns Hopkins Health System Corporation, Johns Hopkins Medical Associates, Johns Hopkins Home and Community Based Services, Johns Hopkins Bayview Medical Center, Howard County Medical Center, Sibley Memorial Hospital and Suburban Hospital</a:t>
            </a:r>
          </a:p>
        </p:txBody>
      </p:sp>
      <p:sp>
        <p:nvSpPr>
          <p:cNvPr id="3" name="Title 2"/>
          <p:cNvSpPr>
            <a:spLocks noGrp="1"/>
          </p:cNvSpPr>
          <p:nvPr>
            <p:ph type="title"/>
          </p:nvPr>
        </p:nvSpPr>
        <p:spPr>
          <a:xfrm>
            <a:off x="324853" y="2109099"/>
            <a:ext cx="8295272" cy="1080714"/>
          </a:xfrm>
        </p:spPr>
        <p:txBody>
          <a:bodyPr>
            <a:normAutofit fontScale="90000"/>
          </a:bodyPr>
          <a:lstStyle/>
          <a:p>
            <a:r>
              <a:rPr lang="en-US" dirty="0"/>
              <a:t>Johns Hopkins Direct Primary</a:t>
            </a:r>
            <a:br>
              <a:rPr lang="en-US" dirty="0"/>
            </a:br>
            <a:r>
              <a:rPr lang="en-US" dirty="0"/>
              <a:t>Care (DPC) Plan</a:t>
            </a:r>
          </a:p>
        </p:txBody>
      </p:sp>
      <p:sp>
        <p:nvSpPr>
          <p:cNvPr id="4" name="Date Placeholder 3"/>
          <p:cNvSpPr>
            <a:spLocks noGrp="1"/>
          </p:cNvSpPr>
          <p:nvPr>
            <p:ph type="dt" sz="half" idx="10"/>
          </p:nvPr>
        </p:nvSpPr>
        <p:spPr/>
        <p:txBody>
          <a:bodyPr/>
          <a:lstStyle/>
          <a:p>
            <a:fld id="{FBEE9B9C-86C9-4A1D-9FC7-946F055F473C}" type="datetime4">
              <a:rPr lang="en-US" smtClean="0"/>
              <a:pPr/>
              <a:t>September 27, 2024</a:t>
            </a:fld>
            <a:endParaRPr lang="en-US" dirty="0"/>
          </a:p>
        </p:txBody>
      </p:sp>
      <p:sp>
        <p:nvSpPr>
          <p:cNvPr id="5" name="Subtitle 1"/>
          <p:cNvSpPr txBox="1">
            <a:spLocks/>
          </p:cNvSpPr>
          <p:nvPr/>
        </p:nvSpPr>
        <p:spPr>
          <a:xfrm>
            <a:off x="324852" y="3460249"/>
            <a:ext cx="9408693" cy="982091"/>
          </a:xfrm>
          <a:prstGeom prst="rect">
            <a:avLst/>
          </a:prstGeom>
        </p:spPr>
        <p:txBody>
          <a:bodyPr vert="horz" lIns="0" tIns="0" rIns="0" bIns="0" rtlCol="0">
            <a:normAutofit/>
          </a:bodyPr>
          <a:lstStyle>
            <a:lvl1pPr marL="0" indent="0" algn="l" defTabSz="1005840" rtl="0" eaLnBrk="1" latinLnBrk="0" hangingPunct="1">
              <a:lnSpc>
                <a:spcPct val="90000"/>
              </a:lnSpc>
              <a:spcBef>
                <a:spcPts val="1100"/>
              </a:spcBef>
              <a:buClr>
                <a:srgbClr val="043673"/>
              </a:buClr>
              <a:buFont typeface="Arial" panose="020B0604020202020204" pitchFamily="34" charset="0"/>
              <a:buNone/>
              <a:defRPr sz="2400" b="0" i="0" kern="1200">
                <a:solidFill>
                  <a:schemeClr val="tx1"/>
                </a:solidFill>
                <a:latin typeface="Gill Sans MT" panose="020B0502020104020203" pitchFamily="34" charset="77"/>
                <a:ea typeface="+mn-ea"/>
                <a:cs typeface="+mn-cs"/>
              </a:defRPr>
            </a:lvl1pPr>
            <a:lvl2pPr marL="377190" indent="0" algn="ctr" defTabSz="1005840" rtl="0" eaLnBrk="1" latinLnBrk="0" hangingPunct="1">
              <a:lnSpc>
                <a:spcPct val="90000"/>
              </a:lnSpc>
              <a:spcBef>
                <a:spcPts val="550"/>
              </a:spcBef>
              <a:buClr>
                <a:srgbClr val="043673"/>
              </a:buClr>
              <a:buFont typeface="Arial" panose="020B0604020202020204" pitchFamily="34" charset="0"/>
              <a:buNone/>
              <a:defRPr sz="1650" b="0" i="0" kern="1200">
                <a:solidFill>
                  <a:schemeClr val="tx1"/>
                </a:solidFill>
                <a:latin typeface="Gill Sans MT" panose="020B0502020104020203" pitchFamily="34" charset="77"/>
                <a:ea typeface="+mn-ea"/>
                <a:cs typeface="+mn-cs"/>
              </a:defRPr>
            </a:lvl2pPr>
            <a:lvl3pPr marL="754380" indent="0" algn="ctr" defTabSz="1005840" rtl="0" eaLnBrk="1" latinLnBrk="0" hangingPunct="1">
              <a:lnSpc>
                <a:spcPct val="90000"/>
              </a:lnSpc>
              <a:spcBef>
                <a:spcPts val="550"/>
              </a:spcBef>
              <a:buClr>
                <a:srgbClr val="043673"/>
              </a:buClr>
              <a:buFont typeface="Arial" panose="020B0604020202020204" pitchFamily="34" charset="0"/>
              <a:buNone/>
              <a:defRPr sz="1485" b="0" i="0" kern="1200">
                <a:solidFill>
                  <a:schemeClr val="tx1"/>
                </a:solidFill>
                <a:latin typeface="Gill Sans MT" panose="020B0502020104020203" pitchFamily="34" charset="77"/>
                <a:ea typeface="+mn-ea"/>
                <a:cs typeface="+mn-cs"/>
              </a:defRPr>
            </a:lvl3pPr>
            <a:lvl4pPr marL="113157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4pPr>
            <a:lvl5pPr marL="1508760" indent="0" algn="ctr" defTabSz="1005840" rtl="0" eaLnBrk="1" latinLnBrk="0" hangingPunct="1">
              <a:lnSpc>
                <a:spcPct val="90000"/>
              </a:lnSpc>
              <a:spcBef>
                <a:spcPts val="550"/>
              </a:spcBef>
              <a:buClr>
                <a:srgbClr val="043673"/>
              </a:buClr>
              <a:buFont typeface="Arial" panose="020B0604020202020204" pitchFamily="34" charset="0"/>
              <a:buNone/>
              <a:defRPr sz="1320" b="0" i="0" kern="1200">
                <a:solidFill>
                  <a:schemeClr val="tx1"/>
                </a:solidFill>
                <a:latin typeface="Gill Sans MT" panose="020B0502020104020203" pitchFamily="34" charset="77"/>
                <a:ea typeface="+mn-ea"/>
                <a:cs typeface="+mn-cs"/>
              </a:defRPr>
            </a:lvl5pPr>
            <a:lvl6pPr marL="188595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6pPr>
            <a:lvl7pPr marL="226314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7pPr>
            <a:lvl8pPr marL="264033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8pPr>
            <a:lvl9pPr marL="3017520" indent="0" algn="ctr" defTabSz="1005840" rtl="0" eaLnBrk="1" latinLnBrk="0" hangingPunct="1">
              <a:lnSpc>
                <a:spcPct val="90000"/>
              </a:lnSpc>
              <a:spcBef>
                <a:spcPts val="550"/>
              </a:spcBef>
              <a:buFont typeface="Arial" panose="020B0604020202020204" pitchFamily="34" charset="0"/>
              <a:buNone/>
              <a:defRPr sz="1320" kern="1200">
                <a:solidFill>
                  <a:schemeClr val="tx1"/>
                </a:solidFill>
                <a:latin typeface="+mn-lt"/>
                <a:ea typeface="+mn-ea"/>
                <a:cs typeface="+mn-cs"/>
              </a:defRPr>
            </a:lvl9pPr>
          </a:lstStyle>
          <a:p>
            <a:pPr>
              <a:lnSpc>
                <a:spcPct val="120000"/>
              </a:lnSpc>
            </a:pPr>
            <a:r>
              <a:rPr lang="en-US" altLang="en-US" dirty="0">
                <a:latin typeface="+mj-lt"/>
              </a:rPr>
              <a:t>2025 Plan Overview</a:t>
            </a:r>
          </a:p>
        </p:txBody>
      </p:sp>
      <p:sp>
        <p:nvSpPr>
          <p:cNvPr id="7" name="TextBox 6"/>
          <p:cNvSpPr txBox="1"/>
          <p:nvPr/>
        </p:nvSpPr>
        <p:spPr>
          <a:xfrm>
            <a:off x="2787988" y="7264339"/>
            <a:ext cx="3404995" cy="307777"/>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dirty="0"/>
              <a:t>Confidential</a:t>
            </a:r>
          </a:p>
        </p:txBody>
      </p:sp>
    </p:spTree>
    <p:extLst>
      <p:ext uri="{BB962C8B-B14F-4D97-AF65-F5344CB8AC3E}">
        <p14:creationId xmlns:p14="http://schemas.microsoft.com/office/powerpoint/2010/main" val="1931367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6884" y="389272"/>
            <a:ext cx="8616616" cy="1080714"/>
          </a:xfrm>
        </p:spPr>
        <p:txBody>
          <a:bodyPr/>
          <a:lstStyle/>
          <a:p>
            <a:r>
              <a:rPr lang="en-US" dirty="0"/>
              <a:t>Johns Hopkins DPC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10</a:t>
            </a:fld>
            <a:endParaRPr lang="en-US" dirty="0"/>
          </a:p>
        </p:txBody>
      </p:sp>
      <p:sp>
        <p:nvSpPr>
          <p:cNvPr id="7" name="TextBox 16"/>
          <p:cNvSpPr txBox="1">
            <a:spLocks noGrp="1" noChangeArrowheads="1"/>
          </p:cNvSpPr>
          <p:nvPr>
            <p:ph idx="1"/>
          </p:nvPr>
        </p:nvSpPr>
        <p:spPr bwMode="auto">
          <a:xfrm>
            <a:off x="336884" y="1507303"/>
            <a:ext cx="9396663" cy="2723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631825" indent="-236538">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indent="0" defTabSz="914400" eaLnBrk="0" fontAlgn="base" hangingPunct="0">
              <a:lnSpc>
                <a:spcPct val="100000"/>
              </a:lnSpc>
              <a:spcBef>
                <a:spcPct val="0"/>
              </a:spcBef>
              <a:spcAft>
                <a:spcPts val="529"/>
              </a:spcAft>
              <a:buClrTx/>
              <a:buNone/>
              <a:defRPr/>
            </a:pPr>
            <a:r>
              <a:rPr lang="en-US" altLang="en-US" sz="2000" b="1" dirty="0">
                <a:solidFill>
                  <a:srgbClr val="FF0000"/>
                </a:solidFill>
                <a:latin typeface="+mj-lt"/>
              </a:rPr>
              <a:t>Improved for 2025</a:t>
            </a:r>
          </a:p>
          <a:p>
            <a:pPr marL="0" indent="0" defTabSz="914400" eaLnBrk="0" fontAlgn="base" hangingPunct="0">
              <a:lnSpc>
                <a:spcPct val="100000"/>
              </a:lnSpc>
              <a:spcBef>
                <a:spcPct val="0"/>
              </a:spcBef>
              <a:spcAft>
                <a:spcPts val="529"/>
              </a:spcAft>
              <a:buClrTx/>
              <a:buNone/>
              <a:defRPr/>
            </a:pPr>
            <a:r>
              <a:rPr lang="en-US" altLang="en-US" sz="2000" b="1" dirty="0">
                <a:latin typeface="+mj-lt"/>
              </a:rPr>
              <a:t>Outpatient Surgery at Ambulatory Surgery Centers (ASC)</a:t>
            </a:r>
          </a:p>
          <a:p>
            <a:pPr marL="0" indent="0" defTabSz="914400" eaLnBrk="0" fontAlgn="base" hangingPunct="0">
              <a:lnSpc>
                <a:spcPct val="100000"/>
              </a:lnSpc>
              <a:spcBef>
                <a:spcPct val="0"/>
              </a:spcBef>
              <a:spcAft>
                <a:spcPts val="529"/>
              </a:spcAft>
              <a:buClrTx/>
              <a:buNone/>
              <a:defRPr/>
            </a:pPr>
            <a:r>
              <a:rPr lang="en-US" altLang="en-US" sz="2000" dirty="0">
                <a:latin typeface="+mj-lt"/>
              </a:rPr>
              <a:t>ASCs are a convenient, lower-cost alternative to hospitals for many outpatient procedures. EHP has increased coverage for outpatient surgeries performed at ASCs.</a:t>
            </a:r>
          </a:p>
          <a:p>
            <a:pPr marL="0" indent="0" defTabSz="914400" eaLnBrk="0" fontAlgn="base" hangingPunct="0">
              <a:lnSpc>
                <a:spcPct val="100000"/>
              </a:lnSpc>
              <a:spcBef>
                <a:spcPct val="0"/>
              </a:spcBef>
              <a:spcAft>
                <a:spcPts val="529"/>
              </a:spcAft>
              <a:buClrTx/>
              <a:buNone/>
              <a:defRPr/>
            </a:pPr>
            <a:endParaRPr lang="en-US" altLang="en-US" sz="2000" dirty="0">
              <a:latin typeface="+mj-lt"/>
            </a:endParaRPr>
          </a:p>
          <a:p>
            <a:pPr defTabSz="914400" eaLnBrk="0" fontAlgn="base" hangingPunct="0">
              <a:lnSpc>
                <a:spcPct val="100000"/>
              </a:lnSpc>
              <a:spcBef>
                <a:spcPct val="0"/>
              </a:spcBef>
              <a:spcAft>
                <a:spcPts val="529"/>
              </a:spcAft>
              <a:buClrTx/>
              <a:defRPr/>
            </a:pPr>
            <a:r>
              <a:rPr lang="en-US" altLang="en-US" sz="2000" dirty="0">
                <a:latin typeface="+mj-lt"/>
              </a:rPr>
              <a:t>Professional and facility fees</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provider: covered at 95% of allowed amount, after deductible</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Network provider: covered at 85% of allowed amount, after deductible</a:t>
            </a:r>
          </a:p>
        </p:txBody>
      </p:sp>
      <p:sp>
        <p:nvSpPr>
          <p:cNvPr id="5" name="TextBox 4"/>
          <p:cNvSpPr txBox="1"/>
          <p:nvPr/>
        </p:nvSpPr>
        <p:spPr>
          <a:xfrm>
            <a:off x="2787988" y="7264339"/>
            <a:ext cx="3404995" cy="307777"/>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dirty="0"/>
              <a:t>Confidential</a:t>
            </a:r>
          </a:p>
        </p:txBody>
      </p:sp>
    </p:spTree>
    <p:extLst>
      <p:ext uri="{BB962C8B-B14F-4D97-AF65-F5344CB8AC3E}">
        <p14:creationId xmlns:p14="http://schemas.microsoft.com/office/powerpoint/2010/main" val="119714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6883" y="389272"/>
            <a:ext cx="8321341" cy="1080714"/>
          </a:xfrm>
        </p:spPr>
        <p:txBody>
          <a:bodyPr/>
          <a:lstStyle/>
          <a:p>
            <a:r>
              <a:rPr lang="en-US" dirty="0"/>
              <a:t>Johns Hopkins DPC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11</a:t>
            </a:fld>
            <a:endParaRPr lang="en-US" dirty="0"/>
          </a:p>
        </p:txBody>
      </p:sp>
      <p:sp>
        <p:nvSpPr>
          <p:cNvPr id="6" name="Content Placeholder 1"/>
          <p:cNvSpPr txBox="1">
            <a:spLocks/>
          </p:cNvSpPr>
          <p:nvPr/>
        </p:nvSpPr>
        <p:spPr>
          <a:xfrm>
            <a:off x="336884" y="1518877"/>
            <a:ext cx="9396663" cy="5407847"/>
          </a:xfrm>
          <a:prstGeom prst="rect">
            <a:avLst/>
          </a:prstGeom>
        </p:spPr>
        <p:txBody>
          <a:bodyPr vert="horz" lIns="0" tIns="0" rIns="0" bIns="0" rtlCol="0">
            <a:normAutofit/>
          </a:bodyPr>
          <a:lstStyle>
            <a:lvl1pPr marL="251460" indent="-251460" algn="l" defTabSz="1005840" rtl="0" eaLnBrk="1" latinLnBrk="0" hangingPunct="1">
              <a:lnSpc>
                <a:spcPct val="90000"/>
              </a:lnSpc>
              <a:spcBef>
                <a:spcPts val="1100"/>
              </a:spcBef>
              <a:buClr>
                <a:srgbClr val="043673"/>
              </a:buClr>
              <a:buFont typeface="Arial" panose="020B0604020202020204" pitchFamily="34" charset="0"/>
              <a:buChar char="•"/>
              <a:defRPr sz="2400" b="0" i="0" kern="1200">
                <a:solidFill>
                  <a:schemeClr val="tx1"/>
                </a:solidFill>
                <a:latin typeface="Gill Sans MT" panose="020B0502020104020203" pitchFamily="34" charset="77"/>
                <a:ea typeface="+mn-ea"/>
                <a:cs typeface="+mn-cs"/>
              </a:defRPr>
            </a:lvl1pPr>
            <a:lvl2pPr marL="754380" indent="-251460" algn="l" defTabSz="1005840" rtl="0" eaLnBrk="1" latinLnBrk="0" hangingPunct="1">
              <a:lnSpc>
                <a:spcPct val="90000"/>
              </a:lnSpc>
              <a:spcBef>
                <a:spcPts val="550"/>
              </a:spcBef>
              <a:buClr>
                <a:srgbClr val="043673"/>
              </a:buClr>
              <a:buFont typeface="Arial" panose="020B0604020202020204" pitchFamily="34" charset="0"/>
              <a:buChar char="•"/>
              <a:defRPr lang="en-US" sz="2000" b="0" i="0" kern="1200" dirty="0" smtClean="0">
                <a:solidFill>
                  <a:schemeClr val="tx1"/>
                </a:solidFill>
                <a:latin typeface="Gill Sans MT" panose="020B0502020104020203" pitchFamily="34" charset="77"/>
                <a:ea typeface="+mn-ea"/>
                <a:cs typeface="+mn-cs"/>
              </a:defRPr>
            </a:lvl2pPr>
            <a:lvl3pPr marL="1257300" indent="-251460" algn="l" defTabSz="1005840" rtl="0" eaLnBrk="1" latinLnBrk="0" hangingPunct="1">
              <a:lnSpc>
                <a:spcPct val="90000"/>
              </a:lnSpc>
              <a:spcBef>
                <a:spcPts val="550"/>
              </a:spcBef>
              <a:buClr>
                <a:srgbClr val="043673"/>
              </a:buClr>
              <a:buFont typeface="Arial" panose="020B0604020202020204" pitchFamily="34" charset="0"/>
              <a:buChar char="•"/>
              <a:defRPr sz="1600" b="0" i="0" kern="1200">
                <a:solidFill>
                  <a:schemeClr val="tx1"/>
                </a:solidFill>
                <a:latin typeface="Gill Sans MT" panose="020B0502020104020203" pitchFamily="34" charset="77"/>
                <a:ea typeface="+mn-ea"/>
                <a:cs typeface="+mn-cs"/>
              </a:defRPr>
            </a:lvl3pPr>
            <a:lvl4pPr marL="1760220" indent="-251460" algn="l" defTabSz="1005840" rtl="0" eaLnBrk="1" latinLnBrk="0" hangingPunct="1">
              <a:lnSpc>
                <a:spcPct val="90000"/>
              </a:lnSpc>
              <a:spcBef>
                <a:spcPts val="550"/>
              </a:spcBef>
              <a:buClr>
                <a:srgbClr val="043673"/>
              </a:buClr>
              <a:buFont typeface="Arial" panose="020B0604020202020204" pitchFamily="34" charset="0"/>
              <a:buChar char="•"/>
              <a:defRPr sz="1400" b="0" i="0" kern="1200">
                <a:solidFill>
                  <a:schemeClr val="tx1"/>
                </a:solidFill>
                <a:latin typeface="Gill Sans MT" panose="020B0502020104020203" pitchFamily="34" charset="77"/>
                <a:ea typeface="+mn-ea"/>
                <a:cs typeface="+mn-cs"/>
              </a:defRPr>
            </a:lvl4pPr>
            <a:lvl5pPr marL="2263140" indent="-251460" algn="l" defTabSz="1005840" rtl="0" eaLnBrk="1" latinLnBrk="0" hangingPunct="1">
              <a:lnSpc>
                <a:spcPct val="90000"/>
              </a:lnSpc>
              <a:spcBef>
                <a:spcPts val="550"/>
              </a:spcBef>
              <a:buClr>
                <a:srgbClr val="043673"/>
              </a:buClr>
              <a:buFont typeface="Arial" panose="020B0604020202020204" pitchFamily="34" charset="0"/>
              <a:buChar char="•"/>
              <a:defRPr sz="1200" b="0" i="0" kern="1200">
                <a:solidFill>
                  <a:schemeClr val="tx1"/>
                </a:solidFill>
                <a:latin typeface="Gill Sans MT" panose="020B0502020104020203" pitchFamily="34" charset="77"/>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a:lstStyle>
          <a:p>
            <a:pPr>
              <a:spcBef>
                <a:spcPct val="0"/>
              </a:spcBef>
              <a:buFont typeface="Arial" panose="020B0604020202020204" pitchFamily="34" charset="0"/>
              <a:buNone/>
            </a:pPr>
            <a:r>
              <a:rPr lang="en-US" altLang="en-US" b="1" dirty="0">
                <a:latin typeface="+mj-lt"/>
              </a:rPr>
              <a:t>Telemedicine</a:t>
            </a:r>
          </a:p>
          <a:p>
            <a:pPr>
              <a:spcBef>
                <a:spcPct val="0"/>
              </a:spcBef>
              <a:buFont typeface="Arial" panose="020B0604020202020204" pitchFamily="34" charset="0"/>
              <a:buNone/>
            </a:pPr>
            <a:endParaRPr lang="en-US" altLang="en-US" sz="1800" b="1" dirty="0">
              <a:latin typeface="+mj-lt"/>
            </a:endParaRPr>
          </a:p>
          <a:p>
            <a:pPr>
              <a:spcBef>
                <a:spcPct val="0"/>
              </a:spcBef>
              <a:buFont typeface="Wingdings" panose="05000000000000000000" pitchFamily="2" charset="2"/>
              <a:buChar char="§"/>
            </a:pPr>
            <a:r>
              <a:rPr lang="en-US" altLang="en-US" sz="1800" b="1" dirty="0">
                <a:latin typeface="+mj-lt"/>
              </a:rPr>
              <a:t>Johns Hopkins </a:t>
            </a:r>
            <a:r>
              <a:rPr lang="en-US" altLang="en-US" sz="1800" b="1" dirty="0" err="1">
                <a:latin typeface="+mj-lt"/>
              </a:rPr>
              <a:t>OnDemand</a:t>
            </a:r>
            <a:r>
              <a:rPr lang="en-US" altLang="en-US" sz="1800" b="1" dirty="0">
                <a:latin typeface="+mj-lt"/>
              </a:rPr>
              <a:t> Virtual Care</a:t>
            </a:r>
          </a:p>
          <a:p>
            <a:pPr lvl="1">
              <a:spcBef>
                <a:spcPct val="0"/>
              </a:spcBef>
              <a:spcAft>
                <a:spcPts val="525"/>
              </a:spcAft>
              <a:buFont typeface="Wingdings" panose="05000000000000000000" pitchFamily="2" charset="2"/>
              <a:buChar char="§"/>
            </a:pPr>
            <a:r>
              <a:rPr lang="en-US" altLang="en-US" sz="1600" dirty="0">
                <a:latin typeface="+mj-lt"/>
              </a:rPr>
              <a:t>In minutes, you can connect to a health care provider for a video visit, using your mobile device or computer, 24 hours a day, seven days a week. No need to schedule an appointment—a health care provider will review your symptoms and prescribe medications, as necessary. Use this service if you or your family members experience minor, urgent care concerns such as, but not limited to:</a:t>
            </a:r>
          </a:p>
          <a:p>
            <a:pPr lvl="1">
              <a:spcBef>
                <a:spcPct val="0"/>
              </a:spcBef>
              <a:spcAft>
                <a:spcPts val="525"/>
              </a:spcAft>
              <a:buFont typeface="Wingdings" panose="05000000000000000000" pitchFamily="2" charset="2"/>
              <a:buChar char="§"/>
            </a:pPr>
            <a:endParaRPr lang="en-US" altLang="en-US" sz="1600" dirty="0">
              <a:latin typeface="+mj-lt"/>
            </a:endParaRPr>
          </a:p>
          <a:p>
            <a:pPr lvl="1">
              <a:spcBef>
                <a:spcPct val="0"/>
              </a:spcBef>
              <a:spcAft>
                <a:spcPts val="525"/>
              </a:spcAft>
              <a:buFont typeface="Wingdings" panose="05000000000000000000" pitchFamily="2" charset="2"/>
              <a:buChar char="§"/>
            </a:pPr>
            <a:endParaRPr lang="en-US" altLang="en-US" sz="1600" dirty="0">
              <a:latin typeface="+mj-lt"/>
            </a:endParaRPr>
          </a:p>
          <a:p>
            <a:pPr lvl="1">
              <a:spcBef>
                <a:spcPct val="0"/>
              </a:spcBef>
              <a:spcAft>
                <a:spcPts val="525"/>
              </a:spcAft>
              <a:buFont typeface="Wingdings" panose="05000000000000000000" pitchFamily="2" charset="2"/>
              <a:buChar char="§"/>
            </a:pPr>
            <a:endParaRPr lang="en-US" altLang="en-US" sz="1600" dirty="0">
              <a:latin typeface="+mj-lt"/>
            </a:endParaRPr>
          </a:p>
          <a:p>
            <a:pPr lvl="1">
              <a:spcBef>
                <a:spcPct val="0"/>
              </a:spcBef>
              <a:spcAft>
                <a:spcPts val="525"/>
              </a:spcAft>
              <a:buFont typeface="Wingdings" panose="05000000000000000000" pitchFamily="2" charset="2"/>
              <a:buChar char="§"/>
            </a:pPr>
            <a:endParaRPr lang="en-US" altLang="en-US" sz="1600" dirty="0">
              <a:latin typeface="+mj-lt"/>
            </a:endParaRPr>
          </a:p>
          <a:p>
            <a:pPr lvl="1">
              <a:spcBef>
                <a:spcPct val="0"/>
              </a:spcBef>
              <a:spcAft>
                <a:spcPts val="525"/>
              </a:spcAft>
              <a:buFont typeface="Wingdings" panose="05000000000000000000" pitchFamily="2" charset="2"/>
              <a:buChar char="§"/>
            </a:pPr>
            <a:r>
              <a:rPr lang="en-US" altLang="en-US" sz="1600" dirty="0">
                <a:latin typeface="+mj-lt"/>
              </a:rPr>
              <a:t>Member cost-share: $0 copay; 100% covered</a:t>
            </a:r>
            <a:endParaRPr lang="en-US" altLang="en-US" sz="1800" b="1" dirty="0">
              <a:latin typeface="+mj-lt"/>
            </a:endParaRPr>
          </a:p>
          <a:p>
            <a:pPr>
              <a:spcBef>
                <a:spcPct val="0"/>
              </a:spcBef>
              <a:spcAft>
                <a:spcPts val="525"/>
              </a:spcAft>
              <a:buFont typeface="Wingdings" panose="05000000000000000000" pitchFamily="2" charset="2"/>
              <a:buChar char="§"/>
            </a:pPr>
            <a:r>
              <a:rPr lang="en-US" altLang="en-US" sz="1800" b="1" dirty="0">
                <a:latin typeface="+mj-lt"/>
              </a:rPr>
              <a:t>Medical Advice Messaging </a:t>
            </a:r>
          </a:p>
          <a:p>
            <a:pPr lvl="1">
              <a:spcBef>
                <a:spcPct val="0"/>
              </a:spcBef>
              <a:spcAft>
                <a:spcPts val="525"/>
              </a:spcAft>
              <a:buFont typeface="Wingdings" panose="05000000000000000000" pitchFamily="2" charset="2"/>
              <a:buChar char="§"/>
            </a:pPr>
            <a:r>
              <a:rPr lang="en-US" altLang="en-US" sz="1600" dirty="0">
                <a:latin typeface="+mj-lt"/>
              </a:rPr>
              <a:t>$5 copay; deductible waived for billable email messaging with provider</a:t>
            </a:r>
            <a:endParaRPr lang="en-US" altLang="en-US" sz="1800" b="1" dirty="0">
              <a:latin typeface="+mj-lt"/>
            </a:endParaRPr>
          </a:p>
          <a:p>
            <a:pPr>
              <a:spcBef>
                <a:spcPct val="0"/>
              </a:spcBef>
              <a:spcAft>
                <a:spcPts val="525"/>
              </a:spcAft>
              <a:buFont typeface="Wingdings" panose="05000000000000000000" pitchFamily="2" charset="2"/>
              <a:buChar char="§"/>
            </a:pPr>
            <a:r>
              <a:rPr lang="en-US" altLang="en-US" sz="1800" b="1" dirty="0">
                <a:latin typeface="+mj-lt"/>
              </a:rPr>
              <a:t>Virtual Care</a:t>
            </a:r>
          </a:p>
          <a:p>
            <a:pPr lvl="1">
              <a:spcBef>
                <a:spcPct val="0"/>
              </a:spcBef>
              <a:spcAft>
                <a:spcPts val="525"/>
              </a:spcAft>
              <a:buFont typeface="Wingdings" panose="05000000000000000000" pitchFamily="2" charset="2"/>
              <a:buChar char="§"/>
            </a:pPr>
            <a:r>
              <a:rPr lang="en-US" altLang="en-US" sz="1600" dirty="0">
                <a:latin typeface="+mj-lt"/>
              </a:rPr>
              <a:t>Telemedicine virtual care visits are covered the same as the in-person service</a:t>
            </a:r>
          </a:p>
          <a:p>
            <a:pPr>
              <a:spcBef>
                <a:spcPct val="0"/>
              </a:spcBef>
              <a:spcAft>
                <a:spcPts val="525"/>
              </a:spcAft>
              <a:buFont typeface="Wingdings" panose="05000000000000000000" pitchFamily="2" charset="2"/>
              <a:buChar char="§"/>
            </a:pPr>
            <a:r>
              <a:rPr lang="en-US" altLang="en-US" sz="1800" b="1" dirty="0" err="1">
                <a:latin typeface="+mj-lt"/>
                <a:ea typeface="MS PGothic" panose="020B0600070205080204" pitchFamily="34" charset="-128"/>
              </a:rPr>
              <a:t>UpLift</a:t>
            </a:r>
            <a:endParaRPr lang="en-US" altLang="en-US" sz="1800" b="1" dirty="0">
              <a:latin typeface="+mj-lt"/>
              <a:ea typeface="MS PGothic" panose="020B0600070205080204" pitchFamily="34" charset="-128"/>
            </a:endParaRPr>
          </a:p>
          <a:p>
            <a:pPr lvl="1">
              <a:spcBef>
                <a:spcPct val="0"/>
              </a:spcBef>
              <a:spcAft>
                <a:spcPts val="525"/>
              </a:spcAft>
              <a:buFont typeface="Wingdings" panose="05000000000000000000" pitchFamily="2" charset="2"/>
              <a:buChar char="§"/>
            </a:pPr>
            <a:r>
              <a:rPr lang="en-US" altLang="en-US" sz="1600" dirty="0">
                <a:latin typeface="+mj-lt"/>
                <a:ea typeface="MS PGothic" panose="020B0600070205080204" pitchFamily="34" charset="-128"/>
              </a:rPr>
              <a:t>Virtual behavioral health care practice that greatly expands EHP’s network of providers. </a:t>
            </a:r>
            <a:r>
              <a:rPr lang="en-US" altLang="en-US" sz="1600" dirty="0" err="1">
                <a:latin typeface="+mj-lt"/>
                <a:ea typeface="MS PGothic" panose="020B0600070205080204" pitchFamily="34" charset="-128"/>
              </a:rPr>
              <a:t>UpLift</a:t>
            </a:r>
            <a:r>
              <a:rPr lang="en-US" altLang="en-US" sz="1600" dirty="0">
                <a:latin typeface="+mj-lt"/>
                <a:ea typeface="MS PGothic" panose="020B0600070205080204" pitchFamily="34" charset="-128"/>
              </a:rPr>
              <a:t> matches members with a provider and offers quick, easy scheduling in just a few days on average.</a:t>
            </a:r>
          </a:p>
        </p:txBody>
      </p:sp>
      <p:sp>
        <p:nvSpPr>
          <p:cNvPr id="8" name="TextBox 7"/>
          <p:cNvSpPr txBox="1"/>
          <p:nvPr/>
        </p:nvSpPr>
        <p:spPr>
          <a:xfrm>
            <a:off x="1227492" y="3277308"/>
            <a:ext cx="2924175" cy="2222147"/>
          </a:xfrm>
          <a:prstGeom prst="rect">
            <a:avLst/>
          </a:prstGeom>
          <a:noFill/>
        </p:spPr>
        <p:txBody>
          <a:bodyPr wrap="square" numCol="2" rtlCol="0">
            <a:spAutoFit/>
          </a:bodyPr>
          <a:lstStyle/>
          <a:p>
            <a:pPr marL="342900" indent="-251460" defTabSz="1005840">
              <a:lnSpc>
                <a:spcPct val="90000"/>
              </a:lnSpc>
              <a:spcBef>
                <a:spcPct val="0"/>
              </a:spcBef>
              <a:spcAft>
                <a:spcPts val="525"/>
              </a:spcAft>
              <a:buClr>
                <a:srgbClr val="043673"/>
              </a:buClr>
              <a:buFont typeface="Wingdings" panose="05000000000000000000" pitchFamily="2" charset="2"/>
              <a:buChar char="§"/>
            </a:pPr>
            <a:r>
              <a:rPr lang="en-US" altLang="en-US" sz="1400" dirty="0">
                <a:latin typeface="+mj-lt"/>
              </a:rPr>
              <a:t>Cold, flu and sinus symptoms</a:t>
            </a:r>
          </a:p>
          <a:p>
            <a:pPr marL="342900" indent="-251460" defTabSz="1005840">
              <a:lnSpc>
                <a:spcPct val="90000"/>
              </a:lnSpc>
              <a:spcBef>
                <a:spcPct val="0"/>
              </a:spcBef>
              <a:spcAft>
                <a:spcPts val="525"/>
              </a:spcAft>
              <a:buClr>
                <a:srgbClr val="043673"/>
              </a:buClr>
              <a:buFont typeface="Wingdings" panose="05000000000000000000" pitchFamily="2" charset="2"/>
              <a:buChar char="§"/>
            </a:pPr>
            <a:r>
              <a:rPr lang="en-US" altLang="en-US" sz="1400" dirty="0">
                <a:latin typeface="+mj-lt"/>
              </a:rPr>
              <a:t>Respiratory infection</a:t>
            </a:r>
          </a:p>
          <a:p>
            <a:pPr marL="342900" indent="-251460" defTabSz="1005840">
              <a:lnSpc>
                <a:spcPct val="90000"/>
              </a:lnSpc>
              <a:spcBef>
                <a:spcPct val="0"/>
              </a:spcBef>
              <a:spcAft>
                <a:spcPts val="525"/>
              </a:spcAft>
              <a:buClr>
                <a:srgbClr val="043673"/>
              </a:buClr>
              <a:buFont typeface="Wingdings" panose="05000000000000000000" pitchFamily="2" charset="2"/>
              <a:buChar char="§"/>
            </a:pPr>
            <a:endParaRPr lang="en-US" altLang="en-US" sz="1400" dirty="0">
              <a:latin typeface="+mj-lt"/>
            </a:endParaRPr>
          </a:p>
          <a:p>
            <a:pPr marL="342900" indent="-251460" defTabSz="1005840">
              <a:lnSpc>
                <a:spcPct val="90000"/>
              </a:lnSpc>
              <a:spcBef>
                <a:spcPct val="0"/>
              </a:spcBef>
              <a:spcAft>
                <a:spcPts val="525"/>
              </a:spcAft>
              <a:buClr>
                <a:srgbClr val="043673"/>
              </a:buClr>
              <a:buFont typeface="Wingdings" panose="05000000000000000000" pitchFamily="2" charset="2"/>
              <a:buChar char="§"/>
            </a:pPr>
            <a:endParaRPr lang="en-US" altLang="en-US" sz="1400" dirty="0">
              <a:latin typeface="+mj-lt"/>
            </a:endParaRPr>
          </a:p>
          <a:p>
            <a:pPr marL="342900" indent="-251460" defTabSz="1005840">
              <a:lnSpc>
                <a:spcPct val="90000"/>
              </a:lnSpc>
              <a:spcBef>
                <a:spcPct val="0"/>
              </a:spcBef>
              <a:spcAft>
                <a:spcPts val="525"/>
              </a:spcAft>
              <a:buClr>
                <a:srgbClr val="043673"/>
              </a:buClr>
              <a:buFont typeface="Wingdings" panose="05000000000000000000" pitchFamily="2" charset="2"/>
              <a:buChar char="§"/>
            </a:pPr>
            <a:endParaRPr lang="en-US" altLang="en-US" sz="1400" dirty="0">
              <a:latin typeface="+mj-lt"/>
            </a:endParaRPr>
          </a:p>
          <a:p>
            <a:pPr marL="91440" defTabSz="1005840">
              <a:lnSpc>
                <a:spcPct val="90000"/>
              </a:lnSpc>
              <a:spcBef>
                <a:spcPct val="0"/>
              </a:spcBef>
              <a:spcAft>
                <a:spcPts val="525"/>
              </a:spcAft>
              <a:buClr>
                <a:srgbClr val="043673"/>
              </a:buClr>
            </a:pPr>
            <a:endParaRPr lang="en-US" altLang="en-US" sz="1400" dirty="0">
              <a:latin typeface="+mj-lt"/>
            </a:endParaRPr>
          </a:p>
          <a:p>
            <a:pPr marL="342900" indent="-251460" defTabSz="1005840">
              <a:lnSpc>
                <a:spcPct val="90000"/>
              </a:lnSpc>
              <a:spcBef>
                <a:spcPct val="0"/>
              </a:spcBef>
              <a:spcAft>
                <a:spcPts val="525"/>
              </a:spcAft>
              <a:buClr>
                <a:srgbClr val="043673"/>
              </a:buClr>
              <a:buFont typeface="Wingdings" panose="05000000000000000000" pitchFamily="2" charset="2"/>
              <a:buChar char="§"/>
            </a:pPr>
            <a:r>
              <a:rPr lang="en-US" altLang="en-US" sz="1400" dirty="0">
                <a:latin typeface="+mj-lt"/>
              </a:rPr>
              <a:t>Rashes</a:t>
            </a:r>
          </a:p>
          <a:p>
            <a:pPr marL="342900" indent="-251460" defTabSz="1005840">
              <a:lnSpc>
                <a:spcPct val="90000"/>
              </a:lnSpc>
              <a:spcBef>
                <a:spcPct val="0"/>
              </a:spcBef>
              <a:spcAft>
                <a:spcPts val="525"/>
              </a:spcAft>
              <a:buClr>
                <a:srgbClr val="043673"/>
              </a:buClr>
              <a:buFont typeface="Wingdings" panose="05000000000000000000" pitchFamily="2" charset="2"/>
              <a:buChar char="§"/>
            </a:pPr>
            <a:r>
              <a:rPr lang="en-US" altLang="en-US" sz="1400" dirty="0">
                <a:latin typeface="+mj-lt"/>
              </a:rPr>
              <a:t>Allergies</a:t>
            </a:r>
          </a:p>
          <a:p>
            <a:pPr marL="342900" indent="-251460" defTabSz="1005840">
              <a:lnSpc>
                <a:spcPct val="90000"/>
              </a:lnSpc>
              <a:spcBef>
                <a:spcPct val="0"/>
              </a:spcBef>
              <a:spcAft>
                <a:spcPts val="525"/>
              </a:spcAft>
              <a:buClr>
                <a:srgbClr val="043673"/>
              </a:buClr>
              <a:buFont typeface="Wingdings" panose="05000000000000000000" pitchFamily="2" charset="2"/>
              <a:buChar char="§"/>
            </a:pPr>
            <a:r>
              <a:rPr lang="en-US" altLang="en-US" sz="1400" dirty="0">
                <a:latin typeface="+mj-lt"/>
              </a:rPr>
              <a:t>Pinkeye</a:t>
            </a:r>
          </a:p>
        </p:txBody>
      </p:sp>
      <p:sp>
        <p:nvSpPr>
          <p:cNvPr id="7" name="TextBox 6"/>
          <p:cNvSpPr txBox="1"/>
          <p:nvPr/>
        </p:nvSpPr>
        <p:spPr>
          <a:xfrm>
            <a:off x="2787988" y="7264339"/>
            <a:ext cx="3404995" cy="307777"/>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dirty="0"/>
              <a:t>Confidential</a:t>
            </a:r>
          </a:p>
        </p:txBody>
      </p:sp>
    </p:spTree>
    <p:extLst>
      <p:ext uri="{BB962C8B-B14F-4D97-AF65-F5344CB8AC3E}">
        <p14:creationId xmlns:p14="http://schemas.microsoft.com/office/powerpoint/2010/main" val="3484272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6884" y="389272"/>
            <a:ext cx="8601968" cy="1080714"/>
          </a:xfrm>
        </p:spPr>
        <p:txBody>
          <a:bodyPr/>
          <a:lstStyle/>
          <a:p>
            <a:r>
              <a:rPr lang="en-US" dirty="0"/>
              <a:t>Johns Hopkins DPC Pharmacy Plan</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12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993176656"/>
              </p:ext>
            </p:extLst>
          </p:nvPr>
        </p:nvGraphicFramePr>
        <p:xfrm>
          <a:off x="1033102" y="1169083"/>
          <a:ext cx="7905750" cy="5671544"/>
        </p:xfrm>
        <a:graphic>
          <a:graphicData uri="http://schemas.openxmlformats.org/drawingml/2006/table">
            <a:tbl>
              <a:tblPr/>
              <a:tblGrid>
                <a:gridCol w="1822450">
                  <a:extLst>
                    <a:ext uri="{9D8B030D-6E8A-4147-A177-3AD203B41FA5}">
                      <a16:colId xmlns:a16="http://schemas.microsoft.com/office/drawing/2014/main" val="3040365972"/>
                    </a:ext>
                  </a:extLst>
                </a:gridCol>
                <a:gridCol w="1603375">
                  <a:extLst>
                    <a:ext uri="{9D8B030D-6E8A-4147-A177-3AD203B41FA5}">
                      <a16:colId xmlns:a16="http://schemas.microsoft.com/office/drawing/2014/main" val="2140926339"/>
                    </a:ext>
                  </a:extLst>
                </a:gridCol>
                <a:gridCol w="1338262">
                  <a:extLst>
                    <a:ext uri="{9D8B030D-6E8A-4147-A177-3AD203B41FA5}">
                      <a16:colId xmlns:a16="http://schemas.microsoft.com/office/drawing/2014/main" val="3577899909"/>
                    </a:ext>
                  </a:extLst>
                </a:gridCol>
                <a:gridCol w="1536700">
                  <a:extLst>
                    <a:ext uri="{9D8B030D-6E8A-4147-A177-3AD203B41FA5}">
                      <a16:colId xmlns:a16="http://schemas.microsoft.com/office/drawing/2014/main" val="1141185835"/>
                    </a:ext>
                  </a:extLst>
                </a:gridCol>
                <a:gridCol w="1604963">
                  <a:extLst>
                    <a:ext uri="{9D8B030D-6E8A-4147-A177-3AD203B41FA5}">
                      <a16:colId xmlns:a16="http://schemas.microsoft.com/office/drawing/2014/main" val="327425055"/>
                    </a:ext>
                  </a:extLst>
                </a:gridCol>
              </a:tblGrid>
              <a:tr h="1050914">
                <a:tc gridSpan="2">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endParaRPr>
                    </a:p>
                    <a:p>
                      <a:pPr marL="0" marR="0" lvl="0" indent="0" algn="l" defTabSz="887413"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endParaRPr>
                    </a:p>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Services and Supplies (In Alphabetical Order)</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7378"/>
                    </a:solidFill>
                  </a:tcPr>
                </a:tc>
                <a:tc h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endParaRP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In-Network Retail Pharmacy (30-day supply)</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72D5F"/>
                    </a:solidFill>
                  </a:tcPr>
                </a:tc>
                <a:tc>
                  <a:txBody>
                    <a:bodyPr/>
                    <a:lstStyle>
                      <a:lvl1pPr>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In-Network</a:t>
                      </a:r>
                      <a:b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b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Retail Pharmacy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(90-day supply)</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endParaRP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72D5F"/>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endParaRP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Mail Order </a:t>
                      </a:r>
                    </a:p>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bg1"/>
                          </a:solidFill>
                          <a:effectLst/>
                          <a:latin typeface="Gill Sans MT" panose="020B0502020104020203" pitchFamily="34" charset="0"/>
                          <a:ea typeface="MS PGothic" panose="020B0600070205080204" pitchFamily="34" charset="-128"/>
                        </a:rPr>
                        <a:t>(90-day supply)</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72D5F"/>
                    </a:solidFill>
                  </a:tcPr>
                </a:tc>
                <a:extLst>
                  <a:ext uri="{0D108BD9-81ED-4DB2-BD59-A6C34878D82A}">
                    <a16:rowId xmlns:a16="http://schemas.microsoft.com/office/drawing/2014/main" val="2609177880"/>
                  </a:ext>
                </a:extLst>
              </a:tr>
              <a:tr h="295272">
                <a:tc rowSpan="3">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Oral Contraceptives</a:t>
                      </a:r>
                    </a:p>
                  </a:txBody>
                  <a:tcPr marL="80681" marR="80681" marT="40343" marB="403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B0B6"/>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Generic</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Gill Sans MT" panose="020B0502020104020203" pitchFamily="34" charset="0"/>
                          <a:ea typeface="MS PGothic" panose="020B0600070205080204" pitchFamily="34" charset="-128"/>
                        </a:rPr>
                        <a:t>$0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230701554"/>
                  </a:ext>
                </a:extLst>
              </a:tr>
              <a:tr h="481008">
                <a:tc v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Preferred </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$40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$120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$80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437727191"/>
                  </a:ext>
                </a:extLst>
              </a:tr>
              <a:tr h="285747">
                <a:tc v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Non-Preferred</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$65</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$195</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$130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616231171"/>
                  </a:ext>
                </a:extLst>
              </a:tr>
              <a:tr h="295272">
                <a:tc rowSpan="6">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Prescriptions</a:t>
                      </a:r>
                    </a:p>
                  </a:txBody>
                  <a:tcPr marL="80681" marR="80681" marT="40343" marB="403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B0B6"/>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Generic</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Gill Sans MT" panose="020B0502020104020203" pitchFamily="34" charset="0"/>
                          <a:ea typeface="MS PGothic" panose="020B0600070205080204" pitchFamily="34" charset="-128"/>
                        </a:rPr>
                        <a:t>$10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$30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$20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15438077"/>
                  </a:ext>
                </a:extLst>
              </a:tr>
              <a:tr h="295272">
                <a:tc v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Preferred</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Gill Sans MT" panose="020B0502020104020203" pitchFamily="34" charset="0"/>
                          <a:ea typeface="MS PGothic" panose="020B0600070205080204" pitchFamily="34" charset="-128"/>
                        </a:rPr>
                        <a:t>$40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$120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$80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64252871"/>
                  </a:ext>
                </a:extLst>
              </a:tr>
              <a:tr h="295272">
                <a:tc v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Non-preferred</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Gill Sans MT" panose="020B0502020104020203" pitchFamily="34" charset="0"/>
                          <a:ea typeface="MS PGothic" panose="020B0600070205080204" pitchFamily="34" charset="-128"/>
                        </a:rPr>
                        <a:t>$65</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$195</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$130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668134420"/>
                  </a:ext>
                </a:extLst>
              </a:tr>
              <a:tr h="835015">
                <a:tc vMerge="1">
                  <a:txBody>
                    <a:bodyPr/>
                    <a:lstStyle/>
                    <a:p>
                      <a:endParaRPr lang="en-US"/>
                    </a:p>
                  </a:txBody>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l"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Brand with Generic Equivalent</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$65 plus the cost differential between generic and brand</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$195 plus the cost differential between generic and brand</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887413">
                        <a:lnSpc>
                          <a:spcPct val="90000"/>
                        </a:lnSpc>
                        <a:spcBef>
                          <a:spcPts val="975"/>
                        </a:spcBef>
                        <a:buClr>
                          <a:srgbClr val="009CA6"/>
                        </a:buClr>
                        <a:buFont typeface="Arial" panose="020B0604020202020204" pitchFamily="34" charset="0"/>
                        <a:defRPr sz="1900">
                          <a:solidFill>
                            <a:schemeClr val="tx1"/>
                          </a:solidFill>
                          <a:latin typeface="Gill Sans MT" panose="020B0502020104020203" pitchFamily="34" charset="0"/>
                        </a:defRPr>
                      </a:lvl1pPr>
                      <a:lvl2pPr marL="742950" indent="-285750" defTabSz="887413">
                        <a:lnSpc>
                          <a:spcPct val="90000"/>
                        </a:lnSpc>
                        <a:spcBef>
                          <a:spcPts val="488"/>
                        </a:spcBef>
                        <a:buClr>
                          <a:srgbClr val="009CA6"/>
                        </a:buClr>
                        <a:buFont typeface="Arial" panose="020B0604020202020204" pitchFamily="34" charset="0"/>
                        <a:defRPr sz="1500">
                          <a:solidFill>
                            <a:schemeClr val="tx1"/>
                          </a:solidFill>
                          <a:latin typeface="Gill Sans MT" panose="020B0502020104020203" pitchFamily="34" charset="0"/>
                        </a:defRPr>
                      </a:lvl2pPr>
                      <a:lvl3pPr marL="1143000" indent="-228600" defTabSz="887413">
                        <a:lnSpc>
                          <a:spcPct val="90000"/>
                        </a:lnSpc>
                        <a:spcBef>
                          <a:spcPts val="488"/>
                        </a:spcBef>
                        <a:buClr>
                          <a:srgbClr val="009CA6"/>
                        </a:buClr>
                        <a:buFont typeface="Arial" panose="020B0604020202020204" pitchFamily="34" charset="0"/>
                        <a:defRPr sz="1200">
                          <a:solidFill>
                            <a:schemeClr val="tx1"/>
                          </a:solidFill>
                          <a:latin typeface="Gill Sans MT" panose="020B0502020104020203" pitchFamily="34" charset="0"/>
                        </a:defRPr>
                      </a:lvl3pPr>
                      <a:lvl4pPr marL="1600200" indent="-228600" defTabSz="887413">
                        <a:lnSpc>
                          <a:spcPct val="90000"/>
                        </a:lnSpc>
                        <a:spcBef>
                          <a:spcPts val="488"/>
                        </a:spcBef>
                        <a:buClr>
                          <a:srgbClr val="009CA6"/>
                        </a:buClr>
                        <a:buFont typeface="Arial" panose="020B0604020202020204" pitchFamily="34" charset="0"/>
                        <a:defRPr sz="1000">
                          <a:solidFill>
                            <a:schemeClr val="tx1"/>
                          </a:solidFill>
                          <a:latin typeface="Gill Sans MT" panose="020B0502020104020203" pitchFamily="34" charset="0"/>
                        </a:defRPr>
                      </a:lvl4pPr>
                      <a:lvl5pPr marL="2057400" indent="-228600" defTabSz="887413">
                        <a:lnSpc>
                          <a:spcPct val="90000"/>
                        </a:lnSpc>
                        <a:spcBef>
                          <a:spcPts val="488"/>
                        </a:spcBef>
                        <a:buClr>
                          <a:srgbClr val="009CA6"/>
                        </a:buClr>
                        <a:buFont typeface="Arial" panose="020B0604020202020204" pitchFamily="34" charset="0"/>
                        <a:defRPr sz="900">
                          <a:solidFill>
                            <a:schemeClr val="tx1"/>
                          </a:solidFill>
                          <a:latin typeface="Gill Sans MT" panose="020B0502020104020203" pitchFamily="34" charset="0"/>
                        </a:defRPr>
                      </a:lvl5pPr>
                      <a:lvl6pPr marL="25146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6pPr>
                      <a:lvl7pPr marL="29718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7pPr>
                      <a:lvl8pPr marL="34290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8pPr>
                      <a:lvl9pPr marL="3886200" indent="-228600" defTabSz="887413" fontAlgn="base">
                        <a:lnSpc>
                          <a:spcPct val="90000"/>
                        </a:lnSpc>
                        <a:spcBef>
                          <a:spcPts val="488"/>
                        </a:spcBef>
                        <a:spcAft>
                          <a:spcPct val="0"/>
                        </a:spcAft>
                        <a:buClr>
                          <a:srgbClr val="009CA6"/>
                        </a:buClr>
                        <a:buFont typeface="Arial" panose="020B0604020202020204" pitchFamily="34" charset="0"/>
                        <a:defRPr sz="900">
                          <a:solidFill>
                            <a:schemeClr val="tx1"/>
                          </a:solidFill>
                          <a:latin typeface="Gill Sans MT" panose="020B0502020104020203" pitchFamily="34" charset="0"/>
                        </a:defRPr>
                      </a:lvl9p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$130 plus the cost differential</a:t>
                      </a:r>
                      <a:b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b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between generic and brand</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823815201"/>
                  </a:ext>
                </a:extLst>
              </a:tr>
              <a:tr h="415966">
                <a:tc vMerge="1">
                  <a:txBody>
                    <a:bodyPr/>
                    <a:lstStyle/>
                    <a:p>
                      <a:pPr marL="0" marR="0" lvl="0" indent="0" algn="l" defTabSz="887413"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rgbClr val="203864"/>
                        </a:solidFill>
                        <a:effectLst/>
                        <a:latin typeface="Gill Sans SemiBold"/>
                        <a:ea typeface="MS PGothic" panose="020B0600070205080204" pitchFamily="34" charset="-128"/>
                      </a:endParaRPr>
                    </a:p>
                  </a:txBody>
                  <a:tcPr marL="80681" marR="80681" marT="40343" marB="4034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5B9BD5"/>
                    </a:solidFill>
                  </a:tcPr>
                </a:tc>
                <a:tc>
                  <a:txBody>
                    <a:bodyPr/>
                    <a:lstStyle/>
                    <a:p>
                      <a:pPr marL="0" marR="0" lvl="0" indent="0" algn="l" defTabSz="887413" rtl="0" eaLnBrk="1" fontAlgn="base"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Specialty Medications </a:t>
                      </a:r>
                      <a:r>
                        <a:rPr kumimoji="0" lang="en-US" altLang="en-US" sz="1100" b="0" i="0" u="none" strike="noStrike" kern="1200" cap="none" normalizeH="0" baseline="0" dirty="0">
                          <a:ln>
                            <a:noFill/>
                          </a:ln>
                          <a:solidFill>
                            <a:schemeClr val="tx1"/>
                          </a:solidFill>
                          <a:effectLst/>
                          <a:latin typeface="Gill Sans MT" panose="020B0502020104020203" pitchFamily="34" charset="0"/>
                          <a:ea typeface="MS PGothic" panose="020B0600070205080204" pitchFamily="34" charset="-128"/>
                          <a:cs typeface="+mn-cs"/>
                        </a:rPr>
                        <a:t>for members enrolled in PrudentRx – medications listed at ehp.org</a:t>
                      </a:r>
                    </a:p>
                    <a:p>
                      <a:pPr marL="0" marR="0" lvl="0" indent="0" algn="l" defTabSz="887413" rtl="0" eaLnBrk="1" fontAlgn="base" latinLnBrk="0" hangingPunct="1">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endParaRP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Restricted to Retail 30-day supply</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l" defTabSz="887413" rtl="0" eaLnBrk="1" fontAlgn="base" latinLnBrk="0" hangingPunct="1">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Gill Sans SemiBold"/>
                        <a:ea typeface="MS PGothic" panose="020B0600070205080204" pitchFamily="34" charset="-128"/>
                      </a:endParaRPr>
                    </a:p>
                  </a:txBody>
                  <a:tcPr marL="80681" marR="80681" marT="40343" marB="4034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BF7"/>
                    </a:solidFill>
                  </a:tcPr>
                </a:tc>
                <a:extLst>
                  <a:ext uri="{0D108BD9-81ED-4DB2-BD59-A6C34878D82A}">
                    <a16:rowId xmlns:a16="http://schemas.microsoft.com/office/drawing/2014/main" val="1437437946"/>
                  </a:ext>
                </a:extLst>
              </a:tr>
              <a:tr h="415966">
                <a:tc vMerge="1">
                  <a:txBody>
                    <a:bodyPr/>
                    <a:lstStyle/>
                    <a:p>
                      <a:pPr marL="0" marR="0" lvl="0" indent="0" algn="l" defTabSz="887413" rtl="0" eaLnBrk="1" fontAlgn="base" latinLnBrk="0" hangingPunct="1">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endParaRPr>
                    </a:p>
                  </a:txBody>
                  <a:tcPr marL="80681" marR="80681" marT="40343" marB="4034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B0B6"/>
                    </a:solidFill>
                  </a:tcPr>
                </a:tc>
                <a:tc>
                  <a:txBody>
                    <a:bodyPr/>
                    <a:lstStyle/>
                    <a:p>
                      <a:pPr marL="0" marR="0" lvl="0" indent="0" algn="l" defTabSz="887413" rtl="0" eaLnBrk="1" fontAlgn="base" latinLnBrk="0" hangingPunct="1">
                        <a:lnSpc>
                          <a:spcPct val="100000"/>
                        </a:lnSpc>
                        <a:spcBef>
                          <a:spcPct val="0"/>
                        </a:spcBef>
                        <a:spcAft>
                          <a:spcPct val="0"/>
                        </a:spcAft>
                        <a:buClrTx/>
                        <a:buSzTx/>
                        <a:buFontTx/>
                        <a:buNone/>
                        <a:tabLst/>
                        <a:defRPr/>
                      </a:pPr>
                      <a:r>
                        <a:rPr kumimoji="0" lang="en-US" sz="1100" b="0" i="0" u="none" strike="noStrike" kern="1200" cap="none" normalizeH="0" baseline="0" dirty="0">
                          <a:ln>
                            <a:noFill/>
                          </a:ln>
                          <a:solidFill>
                            <a:schemeClr val="tx1"/>
                          </a:solidFill>
                          <a:effectLst/>
                          <a:latin typeface="Gill Sans MT" panose="020B0502020104020203" pitchFamily="34" charset="0"/>
                          <a:ea typeface="MS PGothic" panose="020B0600070205080204" pitchFamily="34" charset="-128"/>
                          <a:cs typeface="+mn-cs"/>
                        </a:rPr>
                        <a:t>Specialty Medications for members </a:t>
                      </a:r>
                      <a:r>
                        <a:rPr kumimoji="0" lang="en-US" sz="1100" b="0" i="0" u="sng" strike="noStrike" kern="1200" cap="none" normalizeH="0" baseline="0" dirty="0">
                          <a:ln>
                            <a:noFill/>
                          </a:ln>
                          <a:solidFill>
                            <a:schemeClr val="tx1"/>
                          </a:solidFill>
                          <a:effectLst/>
                          <a:latin typeface="Gill Sans MT" panose="020B0502020104020203" pitchFamily="34" charset="0"/>
                          <a:ea typeface="MS PGothic" panose="020B0600070205080204" pitchFamily="34" charset="-128"/>
                          <a:cs typeface="+mn-cs"/>
                        </a:rPr>
                        <a:t>not</a:t>
                      </a:r>
                      <a:r>
                        <a:rPr kumimoji="0" lang="en-US" sz="1100" b="0" i="0" u="none" strike="noStrike" kern="1200" cap="none" normalizeH="0" baseline="0" dirty="0">
                          <a:ln>
                            <a:noFill/>
                          </a:ln>
                          <a:solidFill>
                            <a:schemeClr val="tx1"/>
                          </a:solidFill>
                          <a:effectLst/>
                          <a:latin typeface="Gill Sans MT" panose="020B0502020104020203" pitchFamily="34" charset="0"/>
                          <a:ea typeface="MS PGothic" panose="020B0600070205080204" pitchFamily="34" charset="-128"/>
                          <a:cs typeface="+mn-cs"/>
                        </a:rPr>
                        <a:t> enrolled in PrudentRx – medications listed at ehp.org</a:t>
                      </a:r>
                      <a:endParaRPr kumimoji="0" lang="en-US" altLang="en-US" sz="1100" b="0" i="0" u="none" strike="noStrike" kern="1200" cap="none" normalizeH="0" baseline="0" dirty="0">
                        <a:ln>
                          <a:noFill/>
                        </a:ln>
                        <a:solidFill>
                          <a:schemeClr val="tx1"/>
                        </a:solidFill>
                        <a:effectLst/>
                        <a:latin typeface="Gill Sans MT" panose="020B0502020104020203" pitchFamily="34" charset="0"/>
                        <a:ea typeface="MS PGothic" panose="020B0600070205080204" pitchFamily="34" charset="-128"/>
                        <a:cs typeface="+mn-cs"/>
                      </a:endParaRPr>
                    </a:p>
                    <a:p>
                      <a:pPr marL="0" marR="0" lvl="0" indent="0" algn="l" defTabSz="887413" rtl="0" eaLnBrk="1" fontAlgn="base" latinLnBrk="0" hangingPunct="1">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endParaRP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887413"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30%</a:t>
                      </a: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887413" rtl="0" eaLnBrk="1" fontAlgn="base" latinLnBrk="0" hangingPunct="1">
                        <a:lnSpc>
                          <a:spcPct val="100000"/>
                        </a:lnSpc>
                        <a:spcBef>
                          <a:spcPct val="0"/>
                        </a:spcBef>
                        <a:spcAft>
                          <a:spcPct val="0"/>
                        </a:spcAft>
                        <a:buClrTx/>
                        <a:buSzTx/>
                        <a:buFontTx/>
                        <a:buNone/>
                        <a:tabLst/>
                        <a:defRPr/>
                      </a:pPr>
                      <a:r>
                        <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rPr>
                        <a:t>Restricted to Retail 30-day supply</a:t>
                      </a:r>
                    </a:p>
                    <a:p>
                      <a:pPr marL="0" marR="0" lvl="0" indent="0" algn="ctr" defTabSz="887413" rtl="0" eaLnBrk="1" fontAlgn="base" latinLnBrk="0" hangingPunct="1">
                        <a:lnSpc>
                          <a:spcPct val="100000"/>
                        </a:lnSpc>
                        <a:spcBef>
                          <a:spcPct val="0"/>
                        </a:spcBef>
                        <a:spcAft>
                          <a:spcPct val="0"/>
                        </a:spcAft>
                        <a:buClrTx/>
                        <a:buSzTx/>
                        <a:buFontTx/>
                        <a:buNone/>
                        <a:tabLst/>
                      </a:pPr>
                      <a:endParaRPr kumimoji="0" lang="en-US" altLang="en-US" sz="1100" b="0" i="0" u="none" strike="noStrike" cap="none" normalizeH="0" baseline="0" dirty="0">
                        <a:ln>
                          <a:noFill/>
                        </a:ln>
                        <a:solidFill>
                          <a:schemeClr val="tx1"/>
                        </a:solidFill>
                        <a:effectLst/>
                        <a:latin typeface="Gill Sans MT" panose="020B0502020104020203" pitchFamily="34" charset="0"/>
                        <a:ea typeface="MS PGothic" panose="020B0600070205080204" pitchFamily="34" charset="-128"/>
                      </a:endParaRPr>
                    </a:p>
                  </a:txBody>
                  <a:tcPr marL="80681" marR="80681" marT="40343" marB="4034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extLst>
                  <a:ext uri="{0D108BD9-81ED-4DB2-BD59-A6C34878D82A}">
                    <a16:rowId xmlns:a16="http://schemas.microsoft.com/office/drawing/2014/main" val="4153807604"/>
                  </a:ext>
                </a:extLst>
              </a:tr>
            </a:tbl>
          </a:graphicData>
        </a:graphic>
      </p:graphicFrame>
      <p:sp>
        <p:nvSpPr>
          <p:cNvPr id="6" name="TextBox 5"/>
          <p:cNvSpPr txBox="1"/>
          <p:nvPr/>
        </p:nvSpPr>
        <p:spPr>
          <a:xfrm>
            <a:off x="2787988" y="7264339"/>
            <a:ext cx="3404995" cy="307777"/>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dirty="0"/>
              <a:t>Confidential</a:t>
            </a:r>
          </a:p>
        </p:txBody>
      </p:sp>
    </p:spTree>
    <p:extLst>
      <p:ext uri="{BB962C8B-B14F-4D97-AF65-F5344CB8AC3E}">
        <p14:creationId xmlns:p14="http://schemas.microsoft.com/office/powerpoint/2010/main" val="2718934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Thank You</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13</a:t>
            </a:fld>
            <a:endParaRPr lang="en-US" dirty="0"/>
          </a:p>
        </p:txBody>
      </p:sp>
      <p:sp>
        <p:nvSpPr>
          <p:cNvPr id="6" name="TextBox 3"/>
          <p:cNvSpPr txBox="1">
            <a:spLocks noChangeArrowheads="1"/>
          </p:cNvSpPr>
          <p:nvPr/>
        </p:nvSpPr>
        <p:spPr bwMode="auto">
          <a:xfrm>
            <a:off x="381000" y="1828800"/>
            <a:ext cx="8001000" cy="3650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indent="0">
              <a:buFont typeface="Arial" panose="020B0604020202020204" pitchFamily="34" charset="0"/>
              <a:buNone/>
              <a:defRPr/>
            </a:pPr>
            <a:r>
              <a:rPr lang="en-US" sz="2000" b="1" dirty="0">
                <a:latin typeface="+mj-lt"/>
              </a:rPr>
              <a:t>Questions?</a:t>
            </a:r>
          </a:p>
          <a:p>
            <a:pPr marL="0" indent="0">
              <a:buFont typeface="Arial" panose="020B0604020202020204" pitchFamily="34" charset="0"/>
              <a:buNone/>
              <a:defRPr/>
            </a:pPr>
            <a:endParaRPr lang="en-US" sz="2000" b="1" dirty="0">
              <a:latin typeface="+mj-lt"/>
            </a:endParaRPr>
          </a:p>
          <a:p>
            <a:pPr marL="457200" lvl="1" indent="0">
              <a:buFont typeface="Arial" panose="020B0604020202020204" pitchFamily="34" charset="0"/>
              <a:buNone/>
              <a:defRPr/>
            </a:pPr>
            <a:r>
              <a:rPr lang="en-US" sz="2000" b="1" dirty="0">
                <a:latin typeface="+mj-lt"/>
              </a:rPr>
              <a:t>Website</a:t>
            </a:r>
          </a:p>
          <a:p>
            <a:pPr marL="857250" lvl="2" indent="0">
              <a:buFont typeface="Arial" panose="020B0604020202020204" pitchFamily="34" charset="0"/>
              <a:buNone/>
              <a:defRPr/>
            </a:pPr>
            <a:r>
              <a:rPr lang="en-US" sz="1600" dirty="0">
                <a:latin typeface="+mj-lt"/>
              </a:rPr>
              <a:t>ehp.org</a:t>
            </a:r>
          </a:p>
          <a:p>
            <a:pPr marL="457200" lvl="1" indent="0">
              <a:buFont typeface="Arial" panose="020B0604020202020204" pitchFamily="34" charset="0"/>
              <a:buNone/>
              <a:defRPr/>
            </a:pPr>
            <a:endParaRPr lang="en-US" sz="2000" dirty="0">
              <a:latin typeface="+mj-lt"/>
            </a:endParaRPr>
          </a:p>
          <a:p>
            <a:pPr marL="457200" lvl="1" indent="0">
              <a:buFont typeface="Arial" panose="020B0604020202020204" pitchFamily="34" charset="0"/>
              <a:buNone/>
              <a:defRPr/>
            </a:pPr>
            <a:r>
              <a:rPr lang="en-US" sz="2000" b="1" dirty="0">
                <a:latin typeface="+mj-lt"/>
              </a:rPr>
              <a:t>Customer Service</a:t>
            </a:r>
          </a:p>
          <a:p>
            <a:pPr marL="857250" lvl="2" indent="0">
              <a:spcBef>
                <a:spcPct val="0"/>
              </a:spcBef>
              <a:buFont typeface="Arial" panose="020B0604020202020204" pitchFamily="34" charset="0"/>
              <a:buNone/>
              <a:defRPr/>
            </a:pPr>
            <a:r>
              <a:rPr lang="en-US" altLang="en-US" sz="1600" dirty="0">
                <a:latin typeface="+mj-lt"/>
              </a:rPr>
              <a:t>800-261-2393</a:t>
            </a:r>
          </a:p>
          <a:p>
            <a:pPr>
              <a:spcBef>
                <a:spcPct val="0"/>
              </a:spcBef>
              <a:defRPr/>
            </a:pPr>
            <a:endParaRPr lang="en-US" altLang="en-US" sz="2000" dirty="0">
              <a:latin typeface="+mj-lt"/>
            </a:endParaRPr>
          </a:p>
          <a:p>
            <a:pPr>
              <a:spcBef>
                <a:spcPct val="0"/>
              </a:spcBef>
              <a:defRPr/>
            </a:pPr>
            <a:endParaRPr lang="en-US" altLang="en-US" sz="2000" dirty="0">
              <a:latin typeface="+mj-lt"/>
            </a:endParaRPr>
          </a:p>
          <a:p>
            <a:pPr>
              <a:spcBef>
                <a:spcPct val="0"/>
              </a:spcBef>
              <a:defRPr/>
            </a:pPr>
            <a:endParaRPr lang="en-US" altLang="en-US" sz="2000" dirty="0">
              <a:latin typeface="+mj-lt"/>
            </a:endParaRPr>
          </a:p>
          <a:p>
            <a:pPr>
              <a:spcBef>
                <a:spcPct val="0"/>
              </a:spcBef>
              <a:defRPr/>
            </a:pPr>
            <a:endParaRPr lang="en-US" altLang="en-US" sz="2000" dirty="0">
              <a:latin typeface="+mj-lt"/>
            </a:endParaRPr>
          </a:p>
        </p:txBody>
      </p:sp>
      <p:sp>
        <p:nvSpPr>
          <p:cNvPr id="5" name="TextBox 4"/>
          <p:cNvSpPr txBox="1"/>
          <p:nvPr/>
        </p:nvSpPr>
        <p:spPr>
          <a:xfrm>
            <a:off x="2787988" y="7264339"/>
            <a:ext cx="3404995" cy="307777"/>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dirty="0"/>
              <a:t>Confidential</a:t>
            </a:r>
          </a:p>
        </p:txBody>
      </p:sp>
    </p:spTree>
    <p:extLst>
      <p:ext uri="{BB962C8B-B14F-4D97-AF65-F5344CB8AC3E}">
        <p14:creationId xmlns:p14="http://schemas.microsoft.com/office/powerpoint/2010/main" val="2394332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6884" y="389272"/>
            <a:ext cx="8921416" cy="1080714"/>
          </a:xfrm>
        </p:spPr>
        <p:txBody>
          <a:bodyPr/>
          <a:lstStyle/>
          <a:p>
            <a:r>
              <a:rPr lang="en-US" dirty="0"/>
              <a:t>Johns Hopkins DPC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2</a:t>
            </a:fld>
            <a:endParaRPr lang="en-US" dirty="0"/>
          </a:p>
        </p:txBody>
      </p:sp>
      <p:sp>
        <p:nvSpPr>
          <p:cNvPr id="7" name="TextBox 16"/>
          <p:cNvSpPr txBox="1">
            <a:spLocks noGrp="1" noChangeArrowheads="1"/>
          </p:cNvSpPr>
          <p:nvPr>
            <p:ph idx="1"/>
          </p:nvPr>
        </p:nvSpPr>
        <p:spPr bwMode="auto">
          <a:xfrm>
            <a:off x="336884" y="1217933"/>
            <a:ext cx="9396663" cy="5598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631825" indent="-236538">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lvl="0" indent="0" defTabSz="914400" fontAlgn="base">
              <a:lnSpc>
                <a:spcPct val="150000"/>
              </a:lnSpc>
              <a:spcBef>
                <a:spcPts val="1100"/>
              </a:spcBef>
              <a:spcAft>
                <a:spcPct val="0"/>
              </a:spcAft>
              <a:buClr>
                <a:srgbClr val="009CA6"/>
              </a:buClr>
              <a:buNone/>
              <a:defRPr/>
            </a:pPr>
            <a:r>
              <a:rPr lang="en-US" altLang="en-US" sz="2000" b="1" dirty="0">
                <a:latin typeface="+mj-lt"/>
              </a:rPr>
              <a:t>Johns Hopkins Direct Primary Care (DPC) Plan</a:t>
            </a:r>
          </a:p>
          <a:p>
            <a:pPr marL="0" lvl="0" indent="0" defTabSz="914400" eaLnBrk="0" fontAlgn="base" hangingPunct="0">
              <a:lnSpc>
                <a:spcPct val="100000"/>
              </a:lnSpc>
              <a:spcBef>
                <a:spcPct val="0"/>
              </a:spcBef>
              <a:spcAft>
                <a:spcPct val="0"/>
              </a:spcAft>
              <a:buClrTx/>
              <a:buNone/>
            </a:pPr>
            <a:r>
              <a:rPr lang="en-US" altLang="en-US" sz="1600" dirty="0">
                <a:latin typeface="+mj-lt"/>
              </a:rPr>
              <a:t>The DPC program is offered as a stand-alone plan design, separate from the PPO and EPO plans. The DPC plan is available to all employees and dependents, but the employee must elect the DPC Practice as their primary care provider (PCP). Any dependents over the age of 18 may also elect the DPC Practice as their PCP. Employees must select the DPC plan in order for dependents to be able to join the plan. DPC enrollment is limited.</a:t>
            </a:r>
          </a:p>
          <a:p>
            <a:pPr marL="0" lvl="0" indent="0" defTabSz="914400" eaLnBrk="0" fontAlgn="base" hangingPunct="0">
              <a:lnSpc>
                <a:spcPct val="100000"/>
              </a:lnSpc>
              <a:spcBef>
                <a:spcPct val="0"/>
              </a:spcBef>
              <a:spcAft>
                <a:spcPct val="0"/>
              </a:spcAft>
              <a:buClrTx/>
              <a:buNone/>
            </a:pPr>
            <a:endParaRPr lang="en-US" altLang="en-US" sz="1600" dirty="0">
              <a:latin typeface="+mj-lt"/>
            </a:endParaRPr>
          </a:p>
          <a:p>
            <a:pPr marL="346075" lvl="1" indent="0" defTabSz="914400" fontAlgn="base">
              <a:lnSpc>
                <a:spcPct val="100000"/>
              </a:lnSpc>
              <a:spcBef>
                <a:spcPct val="0"/>
              </a:spcBef>
              <a:spcAft>
                <a:spcPts val="525"/>
              </a:spcAft>
              <a:buFont typeface="Wingdings" panose="05000000000000000000" pitchFamily="2" charset="2"/>
              <a:buChar char="§"/>
            </a:pPr>
            <a:r>
              <a:rPr lang="en-US" altLang="en-US" sz="1600" dirty="0">
                <a:latin typeface="+mj-lt"/>
              </a:rPr>
              <a:t> Same in-network member cost shares as most Johns Hopkins PPO plan services</a:t>
            </a:r>
          </a:p>
          <a:p>
            <a:pPr marL="346075" lvl="1" indent="0" defTabSz="914400" fontAlgn="base">
              <a:lnSpc>
                <a:spcPct val="100000"/>
              </a:lnSpc>
              <a:spcBef>
                <a:spcPct val="0"/>
              </a:spcBef>
              <a:spcAft>
                <a:spcPts val="525"/>
              </a:spcAft>
              <a:buFont typeface="Wingdings" panose="05000000000000000000" pitchFamily="2" charset="2"/>
              <a:buChar char="§"/>
            </a:pPr>
            <a:r>
              <a:rPr lang="en-US" altLang="en-US" sz="1600" dirty="0">
                <a:latin typeface="+mj-lt"/>
              </a:rPr>
              <a:t> No cost for office visits at the DPC Practice</a:t>
            </a:r>
          </a:p>
          <a:p>
            <a:pPr marL="346075" lvl="1" indent="0" defTabSz="914400" fontAlgn="base">
              <a:lnSpc>
                <a:spcPct val="100000"/>
              </a:lnSpc>
              <a:spcBef>
                <a:spcPct val="0"/>
              </a:spcBef>
              <a:spcAft>
                <a:spcPts val="525"/>
              </a:spcAft>
              <a:buFont typeface="Wingdings" panose="05000000000000000000" pitchFamily="2" charset="2"/>
              <a:buChar char="§"/>
            </a:pPr>
            <a:r>
              <a:rPr lang="en-US" altLang="en-US" sz="1600" dirty="0">
                <a:latin typeface="+mj-lt"/>
              </a:rPr>
              <a:t> Includes coverage for both in-network and out-of-network services</a:t>
            </a:r>
          </a:p>
          <a:p>
            <a:pPr marL="0" lvl="0" indent="0" defTabSz="914400" fontAlgn="base">
              <a:lnSpc>
                <a:spcPct val="100000"/>
              </a:lnSpc>
              <a:spcBef>
                <a:spcPct val="0"/>
              </a:spcBef>
              <a:spcAft>
                <a:spcPts val="525"/>
              </a:spcAft>
              <a:buClr>
                <a:srgbClr val="009CA6"/>
              </a:buClr>
              <a:buFont typeface="Wingdings" panose="05000000000000000000" pitchFamily="2" charset="2"/>
              <a:buChar char="§"/>
            </a:pPr>
            <a:endParaRPr lang="en-US" altLang="en-US" sz="1600" dirty="0">
              <a:latin typeface="+mj-lt"/>
            </a:endParaRPr>
          </a:p>
          <a:p>
            <a:pPr marL="0" lvl="0" indent="0" defTabSz="914400" eaLnBrk="0" fontAlgn="base" hangingPunct="0">
              <a:lnSpc>
                <a:spcPct val="100000"/>
              </a:lnSpc>
              <a:spcBef>
                <a:spcPct val="0"/>
              </a:spcBef>
              <a:spcAft>
                <a:spcPct val="0"/>
              </a:spcAft>
              <a:buClrTx/>
              <a:buNone/>
            </a:pPr>
            <a:r>
              <a:rPr lang="en-US" altLang="en-US" sz="1600" dirty="0">
                <a:latin typeface="+mj-lt"/>
              </a:rPr>
              <a:t>Services include: </a:t>
            </a:r>
          </a:p>
          <a:p>
            <a:pPr marL="346075" lvl="1" indent="0" defTabSz="914400" fontAlgn="base">
              <a:lnSpc>
                <a:spcPct val="100000"/>
              </a:lnSpc>
              <a:spcBef>
                <a:spcPct val="0"/>
              </a:spcBef>
              <a:spcAft>
                <a:spcPts val="525"/>
              </a:spcAft>
              <a:buFont typeface="Wingdings" panose="05000000000000000000" pitchFamily="2" charset="2"/>
              <a:buChar char="§"/>
            </a:pPr>
            <a:r>
              <a:rPr lang="en-US" altLang="en-US" sz="1600" dirty="0">
                <a:latin typeface="+mj-lt"/>
              </a:rPr>
              <a:t> Unlimited  primary care office or video visits with longer visits</a:t>
            </a:r>
          </a:p>
          <a:p>
            <a:pPr marL="346075" lvl="1" indent="0" defTabSz="914400" fontAlgn="base">
              <a:lnSpc>
                <a:spcPct val="100000"/>
              </a:lnSpc>
              <a:spcBef>
                <a:spcPct val="0"/>
              </a:spcBef>
              <a:spcAft>
                <a:spcPts val="525"/>
              </a:spcAft>
              <a:buFont typeface="Wingdings" panose="05000000000000000000" pitchFamily="2" charset="2"/>
              <a:buChar char="§"/>
            </a:pPr>
            <a:r>
              <a:rPr lang="en-US" altLang="en-US" sz="1600" dirty="0">
                <a:latin typeface="+mj-lt"/>
              </a:rPr>
              <a:t> Reduced specialty visit cost share with DPC Practice PCP referral </a:t>
            </a:r>
          </a:p>
          <a:p>
            <a:pPr marL="346075" lvl="1" indent="0" defTabSz="914400" fontAlgn="base">
              <a:lnSpc>
                <a:spcPct val="100000"/>
              </a:lnSpc>
              <a:spcBef>
                <a:spcPct val="0"/>
              </a:spcBef>
              <a:spcAft>
                <a:spcPts val="525"/>
              </a:spcAft>
              <a:buFont typeface="Wingdings" panose="05000000000000000000" pitchFamily="2" charset="2"/>
              <a:buChar char="§"/>
            </a:pPr>
            <a:r>
              <a:rPr lang="en-US" altLang="en-US" sz="1600" dirty="0">
                <a:latin typeface="+mj-lt"/>
              </a:rPr>
              <a:t> </a:t>
            </a:r>
            <a:r>
              <a:rPr lang="en-US" altLang="en-US" sz="1600" dirty="0">
                <a:latin typeface="Bahnschrift Condensed" panose="020B0502040204020203" pitchFamily="34" charset="0"/>
              </a:rPr>
              <a:t>1</a:t>
            </a:r>
            <a:r>
              <a:rPr lang="en-US" altLang="en-US" sz="1600" dirty="0">
                <a:latin typeface="+mj-lt"/>
              </a:rPr>
              <a:t> annual physical (annual labs with this visit are free)</a:t>
            </a:r>
          </a:p>
          <a:p>
            <a:pPr marL="346075" lvl="1" indent="0" defTabSz="914400" fontAlgn="base">
              <a:lnSpc>
                <a:spcPct val="100000"/>
              </a:lnSpc>
              <a:spcBef>
                <a:spcPct val="0"/>
              </a:spcBef>
              <a:spcAft>
                <a:spcPts val="525"/>
              </a:spcAft>
              <a:buFont typeface="Wingdings" panose="05000000000000000000" pitchFamily="2" charset="2"/>
              <a:buChar char="§"/>
            </a:pPr>
            <a:r>
              <a:rPr lang="en-US" altLang="en-US" sz="1600" dirty="0">
                <a:latin typeface="+mj-lt"/>
              </a:rPr>
              <a:t> </a:t>
            </a:r>
            <a:r>
              <a:rPr lang="en-US" altLang="en-US" sz="1600" dirty="0">
                <a:latin typeface="Bahnschrift Condensed" panose="020B0502040204020203" pitchFamily="34" charset="0"/>
              </a:rPr>
              <a:t>1</a:t>
            </a:r>
            <a:r>
              <a:rPr lang="en-US" altLang="en-US" sz="1600" dirty="0">
                <a:latin typeface="+mj-lt"/>
              </a:rPr>
              <a:t> flu vaccine</a:t>
            </a:r>
          </a:p>
          <a:p>
            <a:pPr marL="346075" lvl="1" indent="0" defTabSz="914400" fontAlgn="base">
              <a:lnSpc>
                <a:spcPct val="100000"/>
              </a:lnSpc>
              <a:spcBef>
                <a:spcPct val="0"/>
              </a:spcBef>
              <a:spcAft>
                <a:spcPts val="525"/>
              </a:spcAft>
              <a:buFont typeface="Wingdings" panose="05000000000000000000" pitchFamily="2" charset="2"/>
              <a:buChar char="§"/>
            </a:pPr>
            <a:r>
              <a:rPr lang="en-US" altLang="en-US" sz="1600" dirty="0">
                <a:latin typeface="+mj-lt"/>
              </a:rPr>
              <a:t> 6 rapid tests (any combination of flu, strep, urine, pregnancy, A1c)</a:t>
            </a:r>
          </a:p>
          <a:p>
            <a:pPr marL="346075" lvl="1" indent="0" defTabSz="914400" fontAlgn="base">
              <a:lnSpc>
                <a:spcPct val="100000"/>
              </a:lnSpc>
              <a:spcBef>
                <a:spcPct val="0"/>
              </a:spcBef>
              <a:spcAft>
                <a:spcPts val="525"/>
              </a:spcAft>
              <a:buFont typeface="Wingdings" panose="05000000000000000000" pitchFamily="2" charset="2"/>
              <a:buChar char="§"/>
            </a:pPr>
            <a:r>
              <a:rPr lang="en-US" altLang="en-US" sz="1600" dirty="0">
                <a:latin typeface="+mj-lt"/>
              </a:rPr>
              <a:t> </a:t>
            </a:r>
            <a:r>
              <a:rPr lang="en-US" altLang="en-US" sz="1600" dirty="0">
                <a:latin typeface="Bahnschrift Condensed" panose="020B0502040204020203" pitchFamily="34" charset="0"/>
              </a:rPr>
              <a:t>1</a:t>
            </a:r>
            <a:r>
              <a:rPr lang="en-US" altLang="en-US" sz="1600" dirty="0">
                <a:latin typeface="+mj-lt"/>
              </a:rPr>
              <a:t> EKG</a:t>
            </a:r>
          </a:p>
          <a:p>
            <a:pPr marL="346075" lvl="1" indent="0" defTabSz="914400" fontAlgn="base">
              <a:lnSpc>
                <a:spcPct val="100000"/>
              </a:lnSpc>
              <a:spcBef>
                <a:spcPct val="0"/>
              </a:spcBef>
              <a:spcAft>
                <a:spcPts val="525"/>
              </a:spcAft>
              <a:buFont typeface="Wingdings" panose="05000000000000000000" pitchFamily="2" charset="2"/>
              <a:buChar char="§"/>
            </a:pPr>
            <a:r>
              <a:rPr lang="en-US" altLang="en-US" sz="1600" dirty="0">
                <a:latin typeface="+mj-lt"/>
              </a:rPr>
              <a:t> Unlimited prior authorizations of medications</a:t>
            </a:r>
          </a:p>
          <a:p>
            <a:pPr marL="346075" lvl="1" indent="0" defTabSz="914400" fontAlgn="base">
              <a:lnSpc>
                <a:spcPct val="100000"/>
              </a:lnSpc>
              <a:spcBef>
                <a:spcPct val="0"/>
              </a:spcBef>
              <a:spcAft>
                <a:spcPts val="525"/>
              </a:spcAft>
              <a:buFont typeface="Wingdings" panose="05000000000000000000" pitchFamily="2" charset="2"/>
              <a:buChar char="§"/>
            </a:pPr>
            <a:r>
              <a:rPr lang="en-US" altLang="en-US" sz="1600" dirty="0">
                <a:latin typeface="+mj-lt"/>
              </a:rPr>
              <a:t> Robust care coordination</a:t>
            </a:r>
          </a:p>
        </p:txBody>
      </p:sp>
      <p:sp>
        <p:nvSpPr>
          <p:cNvPr id="5" name="TextBox 4"/>
          <p:cNvSpPr txBox="1"/>
          <p:nvPr/>
        </p:nvSpPr>
        <p:spPr>
          <a:xfrm>
            <a:off x="2787988" y="7264339"/>
            <a:ext cx="3404995" cy="307777"/>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dirty="0"/>
              <a:t>Confidential</a:t>
            </a:r>
          </a:p>
        </p:txBody>
      </p:sp>
    </p:spTree>
    <p:extLst>
      <p:ext uri="{BB962C8B-B14F-4D97-AF65-F5344CB8AC3E}">
        <p14:creationId xmlns:p14="http://schemas.microsoft.com/office/powerpoint/2010/main" val="2445996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6884" y="389272"/>
            <a:ext cx="8788066" cy="1080714"/>
          </a:xfrm>
        </p:spPr>
        <p:txBody>
          <a:bodyPr/>
          <a:lstStyle/>
          <a:p>
            <a:r>
              <a:rPr lang="en-US" dirty="0"/>
              <a:t>Johns Hopkins DPC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3</a:t>
            </a:fld>
            <a:endParaRPr lang="en-US" dirty="0"/>
          </a:p>
        </p:txBody>
      </p:sp>
      <p:sp>
        <p:nvSpPr>
          <p:cNvPr id="6" name="Content Placeholder 1"/>
          <p:cNvSpPr txBox="1">
            <a:spLocks/>
          </p:cNvSpPr>
          <p:nvPr/>
        </p:nvSpPr>
        <p:spPr bwMode="auto">
          <a:xfrm>
            <a:off x="362350" y="1122363"/>
            <a:ext cx="8197850" cy="267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1004888">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501650" indent="-285750" defTabSz="1004888">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004888" indent="-228600" defTabSz="1004888">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508125" indent="-228600" defTabSz="1004888">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11363" indent="-228600" defTabSz="1004888">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468563" indent="-228600" defTabSz="10048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25763" indent="-228600" defTabSz="10048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382963" indent="-228600" defTabSz="10048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40163" indent="-228600" defTabSz="10048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spcAft>
                <a:spcPts val="1200"/>
              </a:spcAft>
              <a:buClr>
                <a:srgbClr val="043673"/>
              </a:buClr>
              <a:buNone/>
              <a:defRPr/>
            </a:pPr>
            <a:r>
              <a:rPr lang="en-US" altLang="en-US" sz="2000" b="1" dirty="0">
                <a:latin typeface="+mj-lt"/>
              </a:rPr>
              <a:t>DPC Practice</a:t>
            </a:r>
            <a:endParaRPr lang="en-US" altLang="en-US" sz="2000" dirty="0">
              <a:latin typeface="+mj-lt"/>
            </a:endParaRPr>
          </a:p>
          <a:p>
            <a:pPr>
              <a:spcBef>
                <a:spcPct val="0"/>
              </a:spcBef>
              <a:spcAft>
                <a:spcPts val="1200"/>
              </a:spcAft>
              <a:buClr>
                <a:srgbClr val="043673"/>
              </a:buClr>
              <a:buNone/>
              <a:defRPr/>
            </a:pPr>
            <a:r>
              <a:rPr lang="en-US" altLang="en-US" sz="1800" dirty="0">
                <a:latin typeface="+mj-lt"/>
              </a:rPr>
              <a:t>Three providers located in the DPC Practice deliver personalized care that addresses your needs so that you can maintain your health on your time. If you select the DPC plan and elect the DPC Practice as your primary care provider, you must use them for your primary care. </a:t>
            </a:r>
          </a:p>
          <a:p>
            <a:pPr>
              <a:spcBef>
                <a:spcPct val="0"/>
              </a:spcBef>
              <a:defRPr/>
            </a:pPr>
            <a:endParaRPr lang="en-US" altLang="en-US" sz="1600" dirty="0">
              <a:latin typeface="+mj-lt"/>
            </a:endParaRPr>
          </a:p>
        </p:txBody>
      </p:sp>
      <p:pic>
        <p:nvPicPr>
          <p:cNvPr id="8" name="Picture 1"/>
          <p:cNvPicPr>
            <a:picLocks noChangeAspect="1"/>
          </p:cNvPicPr>
          <p:nvPr/>
        </p:nvPicPr>
        <p:blipFill>
          <a:blip r:embed="rId2">
            <a:extLst>
              <a:ext uri="{28A0092B-C50C-407E-A947-70E740481C1C}">
                <a14:useLocalDpi xmlns:a14="http://schemas.microsoft.com/office/drawing/2010/main" val="0"/>
              </a:ext>
            </a:extLst>
          </a:blip>
          <a:srcRect t="4762" b="2380"/>
          <a:stretch>
            <a:fillRect/>
          </a:stretch>
        </p:blipFill>
        <p:spPr bwMode="auto">
          <a:xfrm>
            <a:off x="628650" y="2914894"/>
            <a:ext cx="3190875"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12"/>
          <p:cNvSpPr txBox="1">
            <a:spLocks noChangeArrowheads="1"/>
          </p:cNvSpPr>
          <p:nvPr/>
        </p:nvSpPr>
        <p:spPr bwMode="auto">
          <a:xfrm>
            <a:off x="944301" y="6175684"/>
            <a:ext cx="83733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en-US" sz="1600" dirty="0">
                <a:latin typeface="+mj-lt"/>
                <a:hlinkClick r:id="rId3"/>
              </a:rPr>
              <a:t>www.hopkinsmedicine.org/community_physicians/patient_information/direct_primary_care.html</a:t>
            </a:r>
            <a:endParaRPr lang="en-US" altLang="en-US" sz="1600" dirty="0">
              <a:latin typeface="+mj-lt"/>
            </a:endParaRPr>
          </a:p>
        </p:txBody>
      </p:sp>
      <p:sp>
        <p:nvSpPr>
          <p:cNvPr id="10" name="TextBox 2"/>
          <p:cNvSpPr txBox="1">
            <a:spLocks noChangeArrowheads="1"/>
          </p:cNvSpPr>
          <p:nvPr/>
        </p:nvSpPr>
        <p:spPr bwMode="auto">
          <a:xfrm>
            <a:off x="4383087" y="2914894"/>
            <a:ext cx="3996983"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en-US" altLang="en-US" sz="1600" b="1" dirty="0">
                <a:latin typeface="+mj-lt"/>
              </a:rPr>
              <a:t>Location:</a:t>
            </a:r>
          </a:p>
          <a:p>
            <a:pPr>
              <a:spcBef>
                <a:spcPct val="0"/>
              </a:spcBef>
              <a:buFontTx/>
              <a:buNone/>
            </a:pPr>
            <a:endParaRPr lang="en-US" altLang="en-US" sz="1600" b="1" dirty="0">
              <a:latin typeface="+mj-lt"/>
            </a:endParaRPr>
          </a:p>
          <a:p>
            <a:pPr>
              <a:spcBef>
                <a:spcPct val="0"/>
              </a:spcBef>
              <a:buFontTx/>
              <a:buNone/>
            </a:pPr>
            <a:r>
              <a:rPr lang="en-US" altLang="en-US" sz="1600" dirty="0">
                <a:latin typeface="+mj-lt"/>
              </a:rPr>
              <a:t>Howard County Medical Center campus in the Medical Arts Building (MAB)</a:t>
            </a:r>
          </a:p>
          <a:p>
            <a:pPr>
              <a:spcBef>
                <a:spcPct val="0"/>
              </a:spcBef>
              <a:buFontTx/>
              <a:buNone/>
            </a:pPr>
            <a:endParaRPr lang="en-US" altLang="en-US" sz="1600" dirty="0">
              <a:latin typeface="+mj-lt"/>
            </a:endParaRPr>
          </a:p>
          <a:p>
            <a:pPr>
              <a:spcBef>
                <a:spcPct val="0"/>
              </a:spcBef>
              <a:buFontTx/>
              <a:buNone/>
            </a:pPr>
            <a:r>
              <a:rPr lang="en-US" altLang="en-US" sz="1600" dirty="0">
                <a:latin typeface="Bahnschrift Condensed" panose="020B0502040204020203" pitchFamily="34" charset="0"/>
              </a:rPr>
              <a:t>1 1 </a:t>
            </a:r>
            <a:r>
              <a:rPr lang="en-US" altLang="en-US" sz="1600" dirty="0">
                <a:latin typeface="+mj-lt"/>
              </a:rPr>
              <a:t>085 Little Patuxent Parkway, Suite 103</a:t>
            </a:r>
          </a:p>
          <a:p>
            <a:pPr>
              <a:spcBef>
                <a:spcPct val="0"/>
              </a:spcBef>
              <a:buFontTx/>
              <a:buNone/>
            </a:pPr>
            <a:r>
              <a:rPr lang="en-US" altLang="en-US" sz="1600" dirty="0">
                <a:latin typeface="+mj-lt"/>
              </a:rPr>
              <a:t>Columbia, Maryland 21044</a:t>
            </a:r>
          </a:p>
        </p:txBody>
      </p:sp>
      <p:sp>
        <p:nvSpPr>
          <p:cNvPr id="11" name="TextBox 10"/>
          <p:cNvSpPr txBox="1"/>
          <p:nvPr/>
        </p:nvSpPr>
        <p:spPr>
          <a:xfrm>
            <a:off x="2787988" y="7264339"/>
            <a:ext cx="3404995" cy="307777"/>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dirty="0"/>
              <a:t>Confidential</a:t>
            </a:r>
          </a:p>
        </p:txBody>
      </p:sp>
    </p:spTree>
    <p:extLst>
      <p:ext uri="{BB962C8B-B14F-4D97-AF65-F5344CB8AC3E}">
        <p14:creationId xmlns:p14="http://schemas.microsoft.com/office/powerpoint/2010/main" val="1839910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6884" y="389272"/>
            <a:ext cx="9226216" cy="1080714"/>
          </a:xfrm>
        </p:spPr>
        <p:txBody>
          <a:bodyPr/>
          <a:lstStyle/>
          <a:p>
            <a:r>
              <a:rPr lang="en-US" dirty="0"/>
              <a:t>Johns Hopkins DPC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4</a:t>
            </a:fld>
            <a:endParaRPr lang="en-US" dirty="0"/>
          </a:p>
        </p:txBody>
      </p:sp>
      <p:sp>
        <p:nvSpPr>
          <p:cNvPr id="7" name="TextBox 16"/>
          <p:cNvSpPr txBox="1">
            <a:spLocks noGrp="1" noChangeArrowheads="1"/>
          </p:cNvSpPr>
          <p:nvPr>
            <p:ph idx="1"/>
          </p:nvPr>
        </p:nvSpPr>
        <p:spPr bwMode="auto">
          <a:xfrm>
            <a:off x="336885" y="1264233"/>
            <a:ext cx="8946012" cy="5384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631825" indent="-236538">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None/>
              <a:defRPr/>
            </a:pPr>
            <a:r>
              <a:rPr lang="en-US" altLang="en-US" sz="2000" b="1" dirty="0">
                <a:latin typeface="+mj-lt"/>
              </a:rPr>
              <a:t>Primary Care Services</a:t>
            </a:r>
          </a:p>
          <a:p>
            <a:pPr>
              <a:spcBef>
                <a:spcPct val="0"/>
              </a:spcBef>
              <a:buFont typeface="Wingdings" panose="05000000000000000000" pitchFamily="2" charset="2"/>
              <a:buChar char="§"/>
              <a:defRPr/>
            </a:pPr>
            <a:endParaRPr lang="en-US" altLang="en-US" sz="1600" b="1" dirty="0">
              <a:latin typeface="+mj-lt"/>
            </a:endParaRPr>
          </a:p>
          <a:p>
            <a:pPr lvl="1">
              <a:lnSpc>
                <a:spcPct val="100000"/>
              </a:lnSpc>
              <a:spcBef>
                <a:spcPct val="0"/>
              </a:spcBef>
              <a:spcAft>
                <a:spcPts val="529"/>
              </a:spcAft>
              <a:buFont typeface="Wingdings" panose="05000000000000000000" pitchFamily="2" charset="2"/>
              <a:buChar char="§"/>
              <a:defRPr/>
            </a:pPr>
            <a:r>
              <a:rPr lang="en-US" altLang="en-US" sz="1800" dirty="0">
                <a:latin typeface="+mj-lt"/>
              </a:rPr>
              <a:t>The employee must select the DPC plan and elect the DPC Practice as PCP to allow spouse/dependents (age 18 and older) to select DPC Practice as their PCP</a:t>
            </a:r>
          </a:p>
          <a:p>
            <a:pPr lvl="1">
              <a:lnSpc>
                <a:spcPct val="100000"/>
              </a:lnSpc>
              <a:spcBef>
                <a:spcPct val="0"/>
              </a:spcBef>
              <a:spcAft>
                <a:spcPts val="529"/>
              </a:spcAft>
              <a:buFont typeface="Wingdings" panose="05000000000000000000" pitchFamily="2" charset="2"/>
              <a:buChar char="§"/>
              <a:defRPr/>
            </a:pPr>
            <a:r>
              <a:rPr lang="en-US" altLang="en-US" sz="1800" dirty="0">
                <a:latin typeface="+mj-lt"/>
              </a:rPr>
              <a:t>Spouse/dependents are not required to have the DPC Practice as their PCP</a:t>
            </a:r>
          </a:p>
          <a:p>
            <a:pPr lvl="1">
              <a:lnSpc>
                <a:spcPct val="100000"/>
              </a:lnSpc>
              <a:spcBef>
                <a:spcPct val="0"/>
              </a:spcBef>
              <a:spcAft>
                <a:spcPts val="529"/>
              </a:spcAft>
              <a:buFont typeface="Wingdings" panose="05000000000000000000" pitchFamily="2" charset="2"/>
              <a:buChar char="§"/>
              <a:defRPr/>
            </a:pPr>
            <a:r>
              <a:rPr lang="en-US" altLang="en-US" sz="1800" dirty="0">
                <a:latin typeface="+mj-lt"/>
              </a:rPr>
              <a:t>Members with the DPC Practice as their designated PCP will have all other primary care services denied from all other PCPs</a:t>
            </a:r>
          </a:p>
          <a:p>
            <a:pPr lvl="1">
              <a:lnSpc>
                <a:spcPct val="100000"/>
              </a:lnSpc>
              <a:spcBef>
                <a:spcPct val="0"/>
              </a:spcBef>
              <a:spcAft>
                <a:spcPts val="529"/>
              </a:spcAft>
              <a:buFont typeface="Wingdings" panose="05000000000000000000" pitchFamily="2" charset="2"/>
              <a:buChar char="§"/>
              <a:defRPr/>
            </a:pPr>
            <a:r>
              <a:rPr lang="en-US" altLang="en-US" sz="1800" dirty="0">
                <a:latin typeface="+mj-lt"/>
              </a:rPr>
              <a:t>Spouse/dependents without the DPC Practice as their designated PCP can access in-network primary care services through the following providers:</a:t>
            </a:r>
          </a:p>
          <a:p>
            <a:pPr marL="1125213" lvl="3" indent="-285750">
              <a:lnSpc>
                <a:spcPct val="100000"/>
              </a:lnSpc>
              <a:spcBef>
                <a:spcPct val="0"/>
              </a:spcBef>
              <a:spcAft>
                <a:spcPts val="529"/>
              </a:spcAft>
              <a:buFont typeface="Wingdings" panose="05000000000000000000" pitchFamily="2" charset="2"/>
              <a:buChar char="§"/>
              <a:defRPr/>
            </a:pPr>
            <a:r>
              <a:rPr lang="en-US" altLang="en-US" sz="1600" b="1" dirty="0">
                <a:latin typeface="+mj-lt"/>
              </a:rPr>
              <a:t>EHP Preferred Network</a:t>
            </a:r>
            <a:r>
              <a:rPr lang="en-US" altLang="en-US" sz="1600" dirty="0">
                <a:latin typeface="+mj-lt"/>
              </a:rPr>
              <a:t>: A provider or facility in the EHP network that is deemed a preferred provider</a:t>
            </a:r>
          </a:p>
          <a:p>
            <a:pPr marL="1125213" lvl="3" indent="-285750">
              <a:lnSpc>
                <a:spcPct val="100000"/>
              </a:lnSpc>
              <a:spcBef>
                <a:spcPct val="0"/>
              </a:spcBef>
              <a:spcAft>
                <a:spcPts val="529"/>
              </a:spcAft>
              <a:buFont typeface="Wingdings" panose="05000000000000000000" pitchFamily="2" charset="2"/>
              <a:buChar char="§"/>
              <a:defRPr/>
            </a:pPr>
            <a:r>
              <a:rPr lang="en-US" altLang="en-US" sz="1600" b="1" dirty="0">
                <a:latin typeface="+mj-lt"/>
              </a:rPr>
              <a:t>EHP Network</a:t>
            </a:r>
            <a:r>
              <a:rPr lang="en-US" altLang="en-US" sz="1600" dirty="0">
                <a:latin typeface="+mj-lt"/>
              </a:rPr>
              <a:t>: Direct access to any EHP or Cigna PPO network participating provider </a:t>
            </a:r>
          </a:p>
          <a:p>
            <a:pPr marL="1125213" lvl="3" indent="-285750">
              <a:lnSpc>
                <a:spcPct val="100000"/>
              </a:lnSpc>
              <a:spcBef>
                <a:spcPct val="0"/>
              </a:spcBef>
              <a:spcAft>
                <a:spcPts val="529"/>
              </a:spcAft>
              <a:buFont typeface="Wingdings" panose="05000000000000000000" pitchFamily="2" charset="2"/>
              <a:buChar char="§"/>
              <a:defRPr/>
            </a:pPr>
            <a:endParaRPr lang="en-US" altLang="en-US" sz="1600" dirty="0">
              <a:latin typeface="+mj-lt"/>
            </a:endParaRPr>
          </a:p>
          <a:p>
            <a:pPr>
              <a:spcBef>
                <a:spcPct val="0"/>
              </a:spcBef>
              <a:buNone/>
              <a:defRPr/>
            </a:pPr>
            <a:r>
              <a:rPr lang="en-US" altLang="en-US" sz="2000" b="1" dirty="0">
                <a:latin typeface="+mj-lt"/>
              </a:rPr>
              <a:t>Specialty Care Services</a:t>
            </a:r>
          </a:p>
          <a:p>
            <a:pPr>
              <a:spcBef>
                <a:spcPct val="0"/>
              </a:spcBef>
              <a:defRPr/>
            </a:pPr>
            <a:endParaRPr lang="en-US" altLang="en-US" sz="1600" dirty="0">
              <a:latin typeface="+mj-lt"/>
            </a:endParaRPr>
          </a:p>
          <a:p>
            <a:pPr lvl="1">
              <a:spcBef>
                <a:spcPct val="0"/>
              </a:spcBef>
              <a:spcAft>
                <a:spcPts val="529"/>
              </a:spcAft>
              <a:buFont typeface="Wingdings" panose="05000000000000000000" pitchFamily="2" charset="2"/>
              <a:buChar char="§"/>
              <a:defRPr/>
            </a:pPr>
            <a:r>
              <a:rPr lang="en-US" altLang="en-US" sz="1800" dirty="0">
                <a:latin typeface="+mj-lt"/>
              </a:rPr>
              <a:t>Members can access in-network services through the following providers:</a:t>
            </a:r>
            <a:endParaRPr lang="en-US" altLang="en-US" sz="2000" dirty="0">
              <a:latin typeface="+mj-lt"/>
            </a:endParaRPr>
          </a:p>
          <a:p>
            <a:pPr marL="1068063" lvl="3">
              <a:spcBef>
                <a:spcPct val="0"/>
              </a:spcBef>
              <a:spcAft>
                <a:spcPts val="529"/>
              </a:spcAft>
              <a:buFont typeface="Wingdings" panose="05000000000000000000" pitchFamily="2" charset="2"/>
              <a:buChar char="§"/>
              <a:defRPr/>
            </a:pPr>
            <a:r>
              <a:rPr lang="en-US" altLang="en-US" sz="1600" b="1" dirty="0">
                <a:latin typeface="+mj-lt"/>
              </a:rPr>
              <a:t>EHP Preferred Network: </a:t>
            </a:r>
            <a:r>
              <a:rPr lang="en-US" altLang="en-US" sz="1600" dirty="0">
                <a:latin typeface="+mj-lt"/>
              </a:rPr>
              <a:t>A provider or facility in the EHP network that is deemed a preferred provider that has a lower member co-insurance amount</a:t>
            </a:r>
            <a:endParaRPr lang="en-US" altLang="en-US" sz="1600" b="1" dirty="0">
              <a:latin typeface="+mj-lt"/>
            </a:endParaRPr>
          </a:p>
          <a:p>
            <a:pPr marL="1068063" lvl="3">
              <a:spcBef>
                <a:spcPct val="0"/>
              </a:spcBef>
              <a:spcAft>
                <a:spcPts val="529"/>
              </a:spcAft>
              <a:buFont typeface="Wingdings" panose="05000000000000000000" pitchFamily="2" charset="2"/>
              <a:buChar char="§"/>
              <a:defRPr/>
            </a:pPr>
            <a:r>
              <a:rPr lang="en-US" altLang="en-US" sz="1600" b="1" dirty="0">
                <a:latin typeface="+mj-lt"/>
              </a:rPr>
              <a:t>EHP Network: </a:t>
            </a:r>
            <a:r>
              <a:rPr lang="en-US" altLang="en-US" sz="1600" dirty="0">
                <a:latin typeface="+mj-lt"/>
              </a:rPr>
              <a:t>Direct access to any EHP or Cigna PPO network participating provider </a:t>
            </a:r>
          </a:p>
        </p:txBody>
      </p:sp>
      <p:sp>
        <p:nvSpPr>
          <p:cNvPr id="5" name="TextBox 4"/>
          <p:cNvSpPr txBox="1"/>
          <p:nvPr/>
        </p:nvSpPr>
        <p:spPr>
          <a:xfrm>
            <a:off x="2787988" y="7264339"/>
            <a:ext cx="3404995" cy="307777"/>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dirty="0"/>
              <a:t>Confidential</a:t>
            </a:r>
          </a:p>
        </p:txBody>
      </p:sp>
    </p:spTree>
    <p:extLst>
      <p:ext uri="{BB962C8B-B14F-4D97-AF65-F5344CB8AC3E}">
        <p14:creationId xmlns:p14="http://schemas.microsoft.com/office/powerpoint/2010/main" val="1824310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6883" y="389272"/>
            <a:ext cx="8397541" cy="1080714"/>
          </a:xfrm>
        </p:spPr>
        <p:txBody>
          <a:bodyPr/>
          <a:lstStyle/>
          <a:p>
            <a:r>
              <a:rPr lang="en-US" dirty="0"/>
              <a:t>Johns Hopkins DPC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5</a:t>
            </a:fld>
            <a:endParaRPr lang="en-US" dirty="0"/>
          </a:p>
        </p:txBody>
      </p:sp>
      <p:sp>
        <p:nvSpPr>
          <p:cNvPr id="7" name="TextBox 6"/>
          <p:cNvSpPr txBox="1"/>
          <p:nvPr/>
        </p:nvSpPr>
        <p:spPr>
          <a:xfrm>
            <a:off x="875466" y="6099121"/>
            <a:ext cx="6858000" cy="261610"/>
          </a:xfrm>
          <a:prstGeom prst="rect">
            <a:avLst/>
          </a:prstGeom>
          <a:noFill/>
        </p:spPr>
        <p:txBody>
          <a:bodyPr>
            <a:spAutoFit/>
          </a:bodyPr>
          <a:lstStyle/>
          <a:p>
            <a:pPr>
              <a:defRPr/>
            </a:pPr>
            <a:r>
              <a:rPr lang="en-US" sz="1100" i="1" dirty="0">
                <a:latin typeface="+mj-lt"/>
              </a:rPr>
              <a:t>** You can locate providers in the Preferred Network and the EHP/Cigna network at ehp.org.	</a:t>
            </a:r>
          </a:p>
        </p:txBody>
      </p:sp>
      <p:sp>
        <p:nvSpPr>
          <p:cNvPr id="9" name="Content Placeholder 1"/>
          <p:cNvSpPr txBox="1">
            <a:spLocks/>
          </p:cNvSpPr>
          <p:nvPr/>
        </p:nvSpPr>
        <p:spPr bwMode="auto">
          <a:xfrm>
            <a:off x="6800850" y="1404584"/>
            <a:ext cx="2090738"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887413">
              <a:lnSpc>
                <a:spcPct val="90000"/>
              </a:lnSpc>
              <a:spcBef>
                <a:spcPts val="975"/>
              </a:spcBef>
              <a:buClr>
                <a:srgbClr val="009CA6"/>
              </a:buClr>
              <a:buFont typeface="Arial" panose="020B0604020202020204" pitchFamily="34" charset="0"/>
              <a:buChar char="•"/>
              <a:defRPr sz="2100">
                <a:solidFill>
                  <a:schemeClr val="tx1"/>
                </a:solidFill>
                <a:latin typeface="Gill Sans MT" panose="020B0502020104020203" pitchFamily="34" charset="0"/>
              </a:defRPr>
            </a:lvl1pPr>
            <a:lvl2pPr marL="501650" indent="-220663" defTabSz="887413">
              <a:lnSpc>
                <a:spcPct val="90000"/>
              </a:lnSpc>
              <a:spcBef>
                <a:spcPts val="488"/>
              </a:spcBef>
              <a:buClr>
                <a:srgbClr val="009CA6"/>
              </a:buClr>
              <a:buFont typeface="Arial" panose="020B0604020202020204" pitchFamily="34" charset="0"/>
              <a:buChar char="•"/>
              <a:defRPr sz="1700">
                <a:solidFill>
                  <a:schemeClr val="tx1"/>
                </a:solidFill>
                <a:latin typeface="Gill Sans MT" panose="020B0502020104020203" pitchFamily="34" charset="0"/>
              </a:defRPr>
            </a:lvl2pPr>
            <a:lvl3pPr marL="1004888" indent="-220663" defTabSz="887413">
              <a:lnSpc>
                <a:spcPct val="90000"/>
              </a:lnSpc>
              <a:spcBef>
                <a:spcPts val="488"/>
              </a:spcBef>
              <a:buClr>
                <a:srgbClr val="009CA6"/>
              </a:buClr>
              <a:buFont typeface="Arial" panose="020B0604020202020204" pitchFamily="34" charset="0"/>
              <a:buChar char="•"/>
              <a:defRPr sz="1400">
                <a:solidFill>
                  <a:schemeClr val="tx1"/>
                </a:solidFill>
                <a:latin typeface="Gill Sans MT" panose="020B0502020104020203" pitchFamily="34" charset="0"/>
              </a:defRPr>
            </a:lvl3pPr>
            <a:lvl4pPr marL="1508125" indent="-220663" defTabSz="887413">
              <a:lnSpc>
                <a:spcPct val="90000"/>
              </a:lnSpc>
              <a:spcBef>
                <a:spcPts val="488"/>
              </a:spcBef>
              <a:buClr>
                <a:srgbClr val="009CA6"/>
              </a:buClr>
              <a:buFont typeface="Arial" panose="020B0604020202020204" pitchFamily="34" charset="0"/>
              <a:buChar char="•"/>
              <a:defRPr sz="1200">
                <a:solidFill>
                  <a:schemeClr val="tx1"/>
                </a:solidFill>
                <a:latin typeface="Gill Sans MT" panose="020B0502020104020203" pitchFamily="34" charset="0"/>
              </a:defRPr>
            </a:lvl4pPr>
            <a:lvl5pPr marL="2011363" indent="-220663" defTabSz="887413">
              <a:lnSpc>
                <a:spcPct val="90000"/>
              </a:lnSpc>
              <a:spcBef>
                <a:spcPts val="488"/>
              </a:spcBef>
              <a:buClr>
                <a:srgbClr val="009CA6"/>
              </a:buClr>
              <a:buFont typeface="Arial" panose="020B0604020202020204" pitchFamily="34" charset="0"/>
              <a:buChar char="•"/>
              <a:defRPr sz="1000">
                <a:solidFill>
                  <a:schemeClr val="tx1"/>
                </a:solidFill>
                <a:latin typeface="Gill Sans MT" panose="020B0502020104020203" pitchFamily="34" charset="0"/>
              </a:defRPr>
            </a:lvl5pPr>
            <a:lvl6pPr marL="24685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6pPr>
            <a:lvl7pPr marL="29257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7pPr>
            <a:lvl8pPr marL="33829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8pPr>
            <a:lvl9pPr marL="38401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9pPr>
          </a:lstStyle>
          <a:p>
            <a:pPr eaLnBrk="1" hangingPunct="1">
              <a:lnSpc>
                <a:spcPct val="100000"/>
              </a:lnSpc>
              <a:spcBef>
                <a:spcPct val="0"/>
              </a:spcBef>
              <a:buFont typeface="Arial" panose="020B0604020202020204" pitchFamily="34" charset="0"/>
              <a:buNone/>
              <a:defRPr/>
            </a:pPr>
            <a:r>
              <a:rPr lang="en-US" altLang="en-US" sz="1600" b="1" dirty="0">
                <a:latin typeface="+mj-lt"/>
              </a:rPr>
              <a:t>Deductible: </a:t>
            </a:r>
            <a:r>
              <a:rPr lang="en-US" altLang="en-US" sz="1600" dirty="0">
                <a:latin typeface="+mj-lt"/>
              </a:rPr>
              <a:t>The amount you must pay within the plan year, before EHP begins to pay benefits</a:t>
            </a:r>
          </a:p>
          <a:p>
            <a:pPr eaLnBrk="1" hangingPunct="1">
              <a:lnSpc>
                <a:spcPct val="100000"/>
              </a:lnSpc>
              <a:spcBef>
                <a:spcPct val="0"/>
              </a:spcBef>
              <a:buFont typeface="Arial" panose="020B0604020202020204" pitchFamily="34" charset="0"/>
              <a:buNone/>
              <a:defRPr/>
            </a:pPr>
            <a:endParaRPr lang="en-US" altLang="en-US" sz="1600" b="1" dirty="0">
              <a:latin typeface="+mj-lt"/>
            </a:endParaRPr>
          </a:p>
          <a:p>
            <a:pPr eaLnBrk="1" hangingPunct="1">
              <a:lnSpc>
                <a:spcPct val="100000"/>
              </a:lnSpc>
              <a:spcBef>
                <a:spcPct val="0"/>
              </a:spcBef>
              <a:buFont typeface="Arial" panose="020B0604020202020204" pitchFamily="34" charset="0"/>
              <a:buNone/>
              <a:defRPr/>
            </a:pPr>
            <a:r>
              <a:rPr lang="en-US" altLang="en-US" sz="1600" b="1" dirty="0">
                <a:latin typeface="+mj-lt"/>
              </a:rPr>
              <a:t>Co-insurance: </a:t>
            </a:r>
            <a:r>
              <a:rPr lang="en-US" altLang="en-US" sz="1600" dirty="0">
                <a:latin typeface="+mj-lt"/>
              </a:rPr>
              <a:t>A percentage of medical costs that you share with EHP</a:t>
            </a:r>
          </a:p>
          <a:p>
            <a:pPr eaLnBrk="1" hangingPunct="1">
              <a:lnSpc>
                <a:spcPct val="100000"/>
              </a:lnSpc>
              <a:spcBef>
                <a:spcPct val="0"/>
              </a:spcBef>
              <a:buFont typeface="Arial" panose="020B0604020202020204" pitchFamily="34" charset="0"/>
              <a:buNone/>
              <a:defRPr/>
            </a:pPr>
            <a:endParaRPr lang="en-US" altLang="en-US" sz="1600" b="1" dirty="0">
              <a:latin typeface="+mj-lt"/>
            </a:endParaRPr>
          </a:p>
          <a:p>
            <a:pPr eaLnBrk="1" hangingPunct="1">
              <a:lnSpc>
                <a:spcPct val="100000"/>
              </a:lnSpc>
              <a:spcBef>
                <a:spcPct val="0"/>
              </a:spcBef>
              <a:buFont typeface="Arial" panose="020B0604020202020204" pitchFamily="34" charset="0"/>
              <a:buNone/>
              <a:defRPr/>
            </a:pPr>
            <a:r>
              <a:rPr lang="en-US" altLang="en-US" sz="1600" b="1" dirty="0">
                <a:latin typeface="+mj-lt"/>
              </a:rPr>
              <a:t>Copay: </a:t>
            </a:r>
            <a:r>
              <a:rPr lang="en-US" altLang="en-US" sz="1600" dirty="0">
                <a:latin typeface="+mj-lt"/>
              </a:rPr>
              <a:t>A flat fee you must pay to the provider at the time of service</a:t>
            </a:r>
          </a:p>
        </p:txBody>
      </p:sp>
      <p:graphicFrame>
        <p:nvGraphicFramePr>
          <p:cNvPr id="10" name="Table 9"/>
          <p:cNvGraphicFramePr>
            <a:graphicFrameLocks noGrp="1"/>
          </p:cNvGraphicFramePr>
          <p:nvPr>
            <p:extLst>
              <p:ext uri="{D42A27DB-BD31-4B8C-83A1-F6EECF244321}">
                <p14:modId xmlns:p14="http://schemas.microsoft.com/office/powerpoint/2010/main" val="4221805997"/>
              </p:ext>
            </p:extLst>
          </p:nvPr>
        </p:nvGraphicFramePr>
        <p:xfrm>
          <a:off x="914400" y="1458913"/>
          <a:ext cx="5613721" cy="4579966"/>
        </p:xfrm>
        <a:graphic>
          <a:graphicData uri="http://schemas.openxmlformats.org/drawingml/2006/table">
            <a:tbl>
              <a:tblPr>
                <a:tableStyleId>{5C22544A-7EE6-4342-B048-85BDC9FD1C3A}</a:tableStyleId>
              </a:tblPr>
              <a:tblGrid>
                <a:gridCol w="2113494">
                  <a:extLst>
                    <a:ext uri="{9D8B030D-6E8A-4147-A177-3AD203B41FA5}">
                      <a16:colId xmlns:a16="http://schemas.microsoft.com/office/drawing/2014/main" val="925778200"/>
                    </a:ext>
                  </a:extLst>
                </a:gridCol>
                <a:gridCol w="1183631">
                  <a:extLst>
                    <a:ext uri="{9D8B030D-6E8A-4147-A177-3AD203B41FA5}">
                      <a16:colId xmlns:a16="http://schemas.microsoft.com/office/drawing/2014/main" val="3471351127"/>
                    </a:ext>
                  </a:extLst>
                </a:gridCol>
                <a:gridCol w="1158298">
                  <a:extLst>
                    <a:ext uri="{9D8B030D-6E8A-4147-A177-3AD203B41FA5}">
                      <a16:colId xmlns:a16="http://schemas.microsoft.com/office/drawing/2014/main" val="2576817612"/>
                    </a:ext>
                  </a:extLst>
                </a:gridCol>
                <a:gridCol w="1158298">
                  <a:extLst>
                    <a:ext uri="{9D8B030D-6E8A-4147-A177-3AD203B41FA5}">
                      <a16:colId xmlns:a16="http://schemas.microsoft.com/office/drawing/2014/main" val="1387597305"/>
                    </a:ext>
                  </a:extLst>
                </a:gridCol>
              </a:tblGrid>
              <a:tr h="465126">
                <a:tc>
                  <a:txBody>
                    <a:bodyPr/>
                    <a:lstStyle/>
                    <a:p>
                      <a:pPr algn="l" fontAlgn="b"/>
                      <a:endParaRPr lang="en-US" sz="1400" b="1" i="0" u="none" strike="noStrike" dirty="0">
                        <a:solidFill>
                          <a:srgbClr val="FFFFFF"/>
                        </a:solidFill>
                        <a:effectLst/>
                        <a:latin typeface="+mj-lt"/>
                      </a:endParaRPr>
                    </a:p>
                  </a:txBody>
                  <a:tcPr marL="8029" marR="8029" marT="8029"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fontAlgn="b"/>
                      <a:r>
                        <a:rPr lang="en-US" sz="1400" b="1" u="none" strike="noStrike" dirty="0">
                          <a:solidFill>
                            <a:schemeClr val="bg1"/>
                          </a:solidFill>
                          <a:effectLst/>
                          <a:latin typeface="+mj-lt"/>
                        </a:rPr>
                        <a:t>Johns</a:t>
                      </a:r>
                      <a:r>
                        <a:rPr lang="en-US" sz="1400" b="1" u="none" strike="noStrike" baseline="0" dirty="0">
                          <a:solidFill>
                            <a:schemeClr val="bg1"/>
                          </a:solidFill>
                          <a:effectLst/>
                          <a:latin typeface="+mj-lt"/>
                        </a:rPr>
                        <a:t> Hopkins</a:t>
                      </a:r>
                      <a:r>
                        <a:rPr lang="en-US" sz="1400" b="1" u="none" strike="noStrike" dirty="0">
                          <a:solidFill>
                            <a:schemeClr val="bg1"/>
                          </a:solidFill>
                          <a:effectLst/>
                          <a:latin typeface="+mj-lt"/>
                        </a:rPr>
                        <a:t> DPC Plan</a:t>
                      </a:r>
                      <a:endParaRPr lang="en-US" sz="1400" b="1" i="0" u="none" strike="noStrike" dirty="0">
                        <a:solidFill>
                          <a:schemeClr val="bg1"/>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72D5F"/>
                    </a:solidFill>
                  </a:tcPr>
                </a:tc>
                <a:tc hMerge="1">
                  <a:txBody>
                    <a:bodyPr/>
                    <a:lstStyle/>
                    <a:p>
                      <a:endParaRPr lang="en-US"/>
                    </a:p>
                  </a:txBody>
                  <a:tcPr/>
                </a:tc>
                <a:tc hMerge="1">
                  <a:txBody>
                    <a:bodyPr/>
                    <a:lstStyle/>
                    <a:p>
                      <a:pPr algn="ctr" fontAlgn="b"/>
                      <a:endParaRPr lang="en-US" sz="1400" b="1" i="0" u="none" strike="noStrike" dirty="0">
                        <a:solidFill>
                          <a:schemeClr val="bg1"/>
                        </a:solidFill>
                        <a:effectLst/>
                        <a:latin typeface="Calibri" panose="020F0502020204030204" pitchFamily="34" charset="0"/>
                      </a:endParaRPr>
                    </a:p>
                  </a:txBody>
                  <a:tcPr marL="8029" marR="8029" marT="8029" marB="0" anchor="ctr">
                    <a:lnL w="1270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72D5F"/>
                    </a:solidFill>
                  </a:tcPr>
                </a:tc>
                <a:extLst>
                  <a:ext uri="{0D108BD9-81ED-4DB2-BD59-A6C34878D82A}">
                    <a16:rowId xmlns:a16="http://schemas.microsoft.com/office/drawing/2014/main" val="428680524"/>
                  </a:ext>
                </a:extLst>
              </a:tr>
              <a:tr h="443253">
                <a:tc>
                  <a:txBody>
                    <a:bodyPr/>
                    <a:lstStyle/>
                    <a:p>
                      <a:pPr lvl="0" algn="ctr" fontAlgn="b"/>
                      <a:r>
                        <a:rPr lang="en-US" sz="1400" b="1" u="none" strike="noStrike" dirty="0">
                          <a:solidFill>
                            <a:schemeClr val="bg1"/>
                          </a:solidFill>
                          <a:effectLst/>
                          <a:latin typeface="+mj-lt"/>
                        </a:rPr>
                        <a:t>Coverage Details</a:t>
                      </a:r>
                      <a:endParaRPr lang="en-US" sz="1400" b="1" i="0" u="none" strike="noStrike" dirty="0">
                        <a:solidFill>
                          <a:schemeClr val="bg1"/>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378"/>
                    </a:solidFill>
                  </a:tcPr>
                </a:tc>
                <a:tc>
                  <a:txBody>
                    <a:bodyPr/>
                    <a:lstStyle/>
                    <a:p>
                      <a:pPr algn="ctr" fontAlgn="b"/>
                      <a:r>
                        <a:rPr lang="en-US" sz="1200" u="none" strike="noStrike" dirty="0">
                          <a:solidFill>
                            <a:schemeClr val="bg1"/>
                          </a:solidFill>
                          <a:effectLst/>
                          <a:latin typeface="+mj-lt"/>
                        </a:rPr>
                        <a:t>EHP Preferred </a:t>
                      </a:r>
                      <a:br>
                        <a:rPr lang="en-US" sz="1200" u="none" strike="noStrike" dirty="0">
                          <a:solidFill>
                            <a:schemeClr val="bg1"/>
                          </a:solidFill>
                          <a:effectLst/>
                          <a:latin typeface="+mj-lt"/>
                        </a:rPr>
                      </a:br>
                      <a:r>
                        <a:rPr lang="en-US" sz="1200" u="none" strike="noStrike" dirty="0">
                          <a:solidFill>
                            <a:schemeClr val="bg1"/>
                          </a:solidFill>
                          <a:effectLst/>
                          <a:latin typeface="+mj-lt"/>
                        </a:rPr>
                        <a:t>Network**</a:t>
                      </a:r>
                      <a:endParaRPr lang="en-US" sz="1200" b="1" i="0" u="none" strike="noStrike" dirty="0">
                        <a:solidFill>
                          <a:schemeClr val="bg1"/>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9A9BB"/>
                    </a:solidFill>
                  </a:tcPr>
                </a:tc>
                <a:tc>
                  <a:txBody>
                    <a:bodyPr/>
                    <a:lstStyle/>
                    <a:p>
                      <a:pPr algn="ctr" fontAlgn="b"/>
                      <a:r>
                        <a:rPr lang="en-US" sz="1200" u="none" strike="noStrike" dirty="0">
                          <a:solidFill>
                            <a:schemeClr val="bg1"/>
                          </a:solidFill>
                          <a:effectLst/>
                          <a:latin typeface="+mj-lt"/>
                        </a:rPr>
                        <a:t>EHP </a:t>
                      </a:r>
                      <a:br>
                        <a:rPr lang="en-US" sz="1200" u="none" strike="noStrike" dirty="0">
                          <a:solidFill>
                            <a:schemeClr val="bg1"/>
                          </a:solidFill>
                          <a:effectLst/>
                          <a:latin typeface="+mj-lt"/>
                        </a:rPr>
                      </a:br>
                      <a:r>
                        <a:rPr lang="en-US" sz="1200" u="none" strike="noStrike" dirty="0">
                          <a:solidFill>
                            <a:schemeClr val="bg1"/>
                          </a:solidFill>
                          <a:effectLst/>
                          <a:latin typeface="+mj-lt"/>
                        </a:rPr>
                        <a:t>Network**</a:t>
                      </a:r>
                      <a:endParaRPr lang="en-US" sz="1200" b="1" i="0" u="none" strike="noStrike" dirty="0">
                        <a:solidFill>
                          <a:schemeClr val="bg1"/>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9A9BB"/>
                    </a:solidFill>
                  </a:tcPr>
                </a:tc>
                <a:tc>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en-US" sz="1200" b="0" u="none" strike="noStrike" kern="1200" dirty="0">
                          <a:solidFill>
                            <a:schemeClr val="bg1"/>
                          </a:solidFill>
                          <a:effectLst/>
                          <a:latin typeface="+mj-lt"/>
                          <a:ea typeface="+mn-ea"/>
                          <a:cs typeface="+mn-cs"/>
                        </a:rPr>
                        <a:t>Out-of-Network</a:t>
                      </a:r>
                      <a:endParaRPr lang="en-US" sz="1200" b="0" i="0" u="none" strike="noStrike" kern="1200" dirty="0">
                        <a:solidFill>
                          <a:schemeClr val="bg1"/>
                        </a:solidFill>
                        <a:effectLst/>
                        <a:latin typeface="+mj-lt"/>
                        <a:ea typeface="+mn-ea"/>
                        <a:cs typeface="+mn-cs"/>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9A9BB"/>
                    </a:solidFill>
                  </a:tcPr>
                </a:tc>
                <a:extLst>
                  <a:ext uri="{0D108BD9-81ED-4DB2-BD59-A6C34878D82A}">
                    <a16:rowId xmlns:a16="http://schemas.microsoft.com/office/drawing/2014/main" val="1536732303"/>
                  </a:ext>
                </a:extLst>
              </a:tr>
              <a:tr h="258718">
                <a:tc gridSpan="4">
                  <a:txBody>
                    <a:bodyPr/>
                    <a:lstStyle/>
                    <a:p>
                      <a:pPr lvl="0" algn="l" fontAlgn="b"/>
                      <a:r>
                        <a:rPr lang="en-US" sz="1100" b="1" u="none" strike="noStrike" dirty="0">
                          <a:effectLst/>
                          <a:latin typeface="+mj-lt"/>
                        </a:rPr>
                        <a:t>Annual Deductible</a:t>
                      </a:r>
                      <a:endParaRPr lang="en-US" sz="1100" b="1"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BB0B6"/>
                    </a:solidFill>
                  </a:tcPr>
                </a:tc>
                <a:tc hMerge="1">
                  <a:txBody>
                    <a:bodyPr/>
                    <a:lstStyle/>
                    <a:p>
                      <a:pPr algn="ctr" fontAlgn="b"/>
                      <a:endParaRPr lang="en-US" sz="1100" b="0" i="1" u="none" strike="noStrike" dirty="0">
                        <a:solidFill>
                          <a:srgbClr val="000000"/>
                        </a:solidFill>
                        <a:effectLst/>
                        <a:latin typeface="Calibri" panose="020F0502020204030204" pitchFamily="34" charset="0"/>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pPr algn="ctr" fontAlgn="b"/>
                      <a:endParaRPr lang="en-US" sz="1100" b="0" i="1" u="none" strike="noStrike" dirty="0">
                        <a:solidFill>
                          <a:srgbClr val="000000"/>
                        </a:solidFill>
                        <a:effectLst/>
                        <a:latin typeface="Calibri" panose="020F0502020204030204" pitchFamily="34" charset="0"/>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22485044"/>
                  </a:ext>
                </a:extLst>
              </a:tr>
              <a:tr h="546652">
                <a:tc>
                  <a:txBody>
                    <a:bodyPr/>
                    <a:lstStyle/>
                    <a:p>
                      <a:pPr lvl="0" algn="ctr" fontAlgn="b"/>
                      <a:r>
                        <a:rPr lang="en-US" sz="1100" u="none" strike="noStrike" dirty="0">
                          <a:effectLst/>
                          <a:latin typeface="+mj-lt"/>
                        </a:rPr>
                        <a:t>Per Person</a:t>
                      </a:r>
                      <a:endParaRPr lang="en-US" sz="1100" b="1" i="0" u="none" strike="noStrike" dirty="0">
                        <a:solidFill>
                          <a:srgbClr val="000000"/>
                        </a:solidFill>
                        <a:effectLst/>
                        <a:latin typeface="+mj-lt"/>
                      </a:endParaRPr>
                    </a:p>
                  </a:txBody>
                  <a:tcPr marL="72257"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nn-NO" sz="1100" u="none" strike="noStrike" dirty="0">
                          <a:effectLst/>
                          <a:latin typeface="+mj-lt"/>
                        </a:rPr>
                        <a:t>(</a:t>
                      </a:r>
                      <a:r>
                        <a:rPr lang="en-US" sz="1100" i="1" u="none" strike="noStrike" dirty="0">
                          <a:effectLst/>
                          <a:latin typeface="+mj-lt"/>
                        </a:rPr>
                        <a:t>Determined by Salary Tier)</a:t>
                      </a:r>
                      <a:endParaRPr lang="nn-NO" sz="1100" u="none" strike="noStrike" dirty="0">
                        <a:effectLst/>
                        <a:latin typeface="+mj-lt"/>
                      </a:endParaRPr>
                    </a:p>
                    <a:p>
                      <a:pPr algn="ctr" fontAlgn="b"/>
                      <a:r>
                        <a:rPr lang="nn-NO" sz="1100" u="none" strike="noStrike" dirty="0">
                          <a:effectLst/>
                          <a:latin typeface="+mj-lt"/>
                        </a:rPr>
                        <a:t>$150 (&lt;$50K)</a:t>
                      </a:r>
                    </a:p>
                    <a:p>
                      <a:pPr algn="ctr" fontAlgn="b"/>
                      <a:r>
                        <a:rPr lang="nn-NO" sz="1100" u="none" strike="noStrike" dirty="0">
                          <a:effectLst/>
                          <a:latin typeface="+mj-lt"/>
                        </a:rPr>
                        <a:t>$200 ($50K-$119K)</a:t>
                      </a:r>
                    </a:p>
                    <a:p>
                      <a:pPr algn="ctr" fontAlgn="b"/>
                      <a:r>
                        <a:rPr lang="nn-NO" sz="1100" u="none" strike="noStrike" dirty="0">
                          <a:effectLst/>
                          <a:latin typeface="+mj-lt"/>
                        </a:rPr>
                        <a:t>$300 (&gt;=$120K)</a:t>
                      </a:r>
                      <a:endParaRPr lang="nn-NO" sz="1100" b="0"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algn="ctr" fontAlgn="b"/>
                      <a:r>
                        <a:rPr lang="nn-NO" sz="1100" b="0" i="0" u="none" strike="noStrike" dirty="0">
                          <a:solidFill>
                            <a:srgbClr val="000000"/>
                          </a:solidFill>
                          <a:effectLst/>
                          <a:latin typeface="+mj-lt"/>
                        </a:rPr>
                        <a:t>$750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06350100"/>
                  </a:ext>
                </a:extLst>
              </a:tr>
              <a:tr h="546652">
                <a:tc>
                  <a:txBody>
                    <a:bodyPr/>
                    <a:lstStyle/>
                    <a:p>
                      <a:pPr lvl="0" algn="ctr" fontAlgn="b"/>
                      <a:r>
                        <a:rPr lang="en-US" sz="1100" u="none" strike="noStrike" dirty="0">
                          <a:effectLst/>
                          <a:latin typeface="+mj-lt"/>
                        </a:rPr>
                        <a:t>Per Family</a:t>
                      </a:r>
                      <a:endParaRPr lang="en-US" sz="1100" b="1" i="0" u="none" strike="noStrike" dirty="0">
                        <a:solidFill>
                          <a:srgbClr val="000000"/>
                        </a:solidFill>
                        <a:effectLst/>
                        <a:latin typeface="+mj-lt"/>
                      </a:endParaRPr>
                    </a:p>
                  </a:txBody>
                  <a:tcPr marL="72257"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nn-NO" sz="1100" u="none" strike="noStrike" dirty="0">
                          <a:effectLst/>
                          <a:latin typeface="+mj-lt"/>
                        </a:rPr>
                        <a:t>(</a:t>
                      </a:r>
                      <a:r>
                        <a:rPr lang="en-US" sz="1100" i="1" u="none" strike="noStrike" dirty="0">
                          <a:effectLst/>
                          <a:latin typeface="+mj-lt"/>
                        </a:rPr>
                        <a:t>Determined by Salary Tier)</a:t>
                      </a:r>
                      <a:endParaRPr lang="nn-NO" sz="1100" u="none" strike="noStrike" dirty="0">
                        <a:effectLst/>
                        <a:latin typeface="+mj-lt"/>
                      </a:endParaRPr>
                    </a:p>
                    <a:p>
                      <a:pPr algn="ctr" fontAlgn="b"/>
                      <a:r>
                        <a:rPr lang="nn-NO" sz="1100" u="none" strike="noStrike" dirty="0">
                          <a:effectLst/>
                          <a:latin typeface="+mj-lt"/>
                        </a:rPr>
                        <a:t>$300 (&lt;$50K)</a:t>
                      </a:r>
                    </a:p>
                    <a:p>
                      <a:pPr algn="ctr" fontAlgn="b"/>
                      <a:r>
                        <a:rPr lang="nn-NO" sz="1100" u="none" strike="noStrike" dirty="0">
                          <a:effectLst/>
                          <a:latin typeface="+mj-lt"/>
                        </a:rPr>
                        <a:t>$400 ($50K-$119K)</a:t>
                      </a:r>
                    </a:p>
                    <a:p>
                      <a:pPr algn="ctr" fontAlgn="b"/>
                      <a:r>
                        <a:rPr lang="nn-NO" sz="1100" u="none" strike="noStrike" dirty="0">
                          <a:effectLst/>
                          <a:latin typeface="+mj-lt"/>
                        </a:rPr>
                        <a:t>$600 (&gt;$120K)</a:t>
                      </a:r>
                      <a:endParaRPr lang="nn-NO" sz="1100" b="0"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algn="ctr" fontAlgn="b"/>
                      <a:r>
                        <a:rPr lang="nn-NO" sz="1100" b="0" i="0" u="none" strike="noStrike" dirty="0">
                          <a:solidFill>
                            <a:srgbClr val="000000"/>
                          </a:solidFill>
                          <a:effectLst/>
                          <a:latin typeface="+mj-lt"/>
                        </a:rPr>
                        <a:t>$1,500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795009"/>
                  </a:ext>
                </a:extLst>
              </a:tr>
              <a:tr h="359350">
                <a:tc gridSpan="4">
                  <a:txBody>
                    <a:bodyPr/>
                    <a:lstStyle/>
                    <a:p>
                      <a:pPr lvl="0" algn="l" fontAlgn="b"/>
                      <a:r>
                        <a:rPr lang="en-US" sz="1100" b="1" u="none" strike="noStrike" dirty="0">
                          <a:effectLst/>
                          <a:latin typeface="+mj-lt"/>
                        </a:rPr>
                        <a:t>Annual Out-of-Pocket Max.</a:t>
                      </a:r>
                      <a:endParaRPr lang="en-US" sz="1100" b="1"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BB0B6"/>
                    </a:solidFill>
                  </a:tcPr>
                </a:tc>
                <a:tc hMerge="1">
                  <a:txBody>
                    <a:bodyPr/>
                    <a:lstStyle/>
                    <a:p>
                      <a:pPr marL="0" marR="0" lvl="0" indent="0" algn="ctr" defTabSz="887553"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alibri" panose="020F0502020204030204" pitchFamily="34" charset="0"/>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pPr marL="0" marR="0" lvl="0" indent="0" algn="ctr" defTabSz="887553"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alibri" panose="020F0502020204030204" pitchFamily="34" charset="0"/>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7696156"/>
                  </a:ext>
                </a:extLst>
              </a:tr>
              <a:tr h="546652">
                <a:tc>
                  <a:txBody>
                    <a:bodyPr/>
                    <a:lstStyle/>
                    <a:p>
                      <a:pPr lvl="0" algn="ctr" fontAlgn="b"/>
                      <a:r>
                        <a:rPr lang="en-US" sz="1100" u="none" strike="noStrike" dirty="0">
                          <a:effectLst/>
                          <a:latin typeface="+mj-lt"/>
                        </a:rPr>
                        <a:t>Per Person</a:t>
                      </a:r>
                      <a:endParaRPr lang="en-US" sz="1100" b="1" i="0" u="none" strike="noStrike" dirty="0">
                        <a:solidFill>
                          <a:srgbClr val="000000"/>
                        </a:solidFill>
                        <a:effectLst/>
                        <a:latin typeface="+mj-lt"/>
                      </a:endParaRPr>
                    </a:p>
                  </a:txBody>
                  <a:tcPr marL="72257"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nn-NO" sz="1100" u="none" strike="noStrike" dirty="0">
                          <a:effectLst/>
                          <a:latin typeface="+mj-lt"/>
                        </a:rPr>
                        <a:t>(</a:t>
                      </a:r>
                      <a:r>
                        <a:rPr lang="en-US" sz="1100" i="1" u="none" strike="noStrike" dirty="0">
                          <a:effectLst/>
                          <a:latin typeface="+mj-lt"/>
                        </a:rPr>
                        <a:t>Determined by Salary Tier)</a:t>
                      </a:r>
                      <a:endParaRPr lang="nn-NO" sz="1100" u="none" strike="noStrike" dirty="0">
                        <a:effectLst/>
                        <a:latin typeface="+mj-lt"/>
                      </a:endParaRPr>
                    </a:p>
                    <a:p>
                      <a:pPr algn="ctr" fontAlgn="b"/>
                      <a:r>
                        <a:rPr lang="nn-NO" sz="1100" u="none" strike="noStrike" dirty="0">
                          <a:effectLst/>
                          <a:latin typeface="+mj-lt"/>
                        </a:rPr>
                        <a:t>$1,500 (&lt;$50K)</a:t>
                      </a:r>
                    </a:p>
                    <a:p>
                      <a:pPr algn="ctr" fontAlgn="b"/>
                      <a:r>
                        <a:rPr lang="nn-NO" sz="1100" u="none" strike="noStrike" dirty="0">
                          <a:effectLst/>
                          <a:latin typeface="+mj-lt"/>
                        </a:rPr>
                        <a:t>$2,000 ($50K-$119K)</a:t>
                      </a:r>
                    </a:p>
                    <a:p>
                      <a:pPr algn="ctr" fontAlgn="b"/>
                      <a:r>
                        <a:rPr lang="nn-NO" sz="1100" u="none" strike="noStrike" dirty="0">
                          <a:effectLst/>
                          <a:latin typeface="+mj-lt"/>
                        </a:rPr>
                        <a:t>$3,000 (&gt;=$120K)</a:t>
                      </a:r>
                      <a:endParaRPr lang="nn-NO" sz="1100" b="0"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algn="ctr" fontAlgn="b"/>
                      <a:r>
                        <a:rPr lang="nn-NO" sz="1100" b="0" i="0" u="none" strike="noStrike" dirty="0">
                          <a:solidFill>
                            <a:srgbClr val="000000"/>
                          </a:solidFill>
                          <a:effectLst/>
                          <a:latin typeface="+mj-lt"/>
                        </a:rPr>
                        <a:t>$3,500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5847249"/>
                  </a:ext>
                </a:extLst>
              </a:tr>
              <a:tr h="546652">
                <a:tc>
                  <a:txBody>
                    <a:bodyPr/>
                    <a:lstStyle/>
                    <a:p>
                      <a:pPr lvl="0" algn="ctr" fontAlgn="b"/>
                      <a:r>
                        <a:rPr lang="en-US" sz="1100" u="none" strike="noStrike" dirty="0">
                          <a:effectLst/>
                          <a:latin typeface="+mj-lt"/>
                        </a:rPr>
                        <a:t>Per Family</a:t>
                      </a:r>
                      <a:endParaRPr lang="en-US" sz="1100" b="1" i="0" u="none" strike="noStrike" dirty="0">
                        <a:solidFill>
                          <a:srgbClr val="000000"/>
                        </a:solidFill>
                        <a:effectLst/>
                        <a:latin typeface="+mj-lt"/>
                      </a:endParaRPr>
                    </a:p>
                  </a:txBody>
                  <a:tcPr marL="72257"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nn-NO" sz="1100" u="none" strike="noStrike" dirty="0">
                          <a:effectLst/>
                          <a:latin typeface="+mj-lt"/>
                        </a:rPr>
                        <a:t>(</a:t>
                      </a:r>
                      <a:r>
                        <a:rPr lang="en-US" sz="1100" i="1" u="none" strike="noStrike" dirty="0">
                          <a:effectLst/>
                          <a:latin typeface="+mj-lt"/>
                        </a:rPr>
                        <a:t>Determined by Salary Tier)</a:t>
                      </a:r>
                      <a:endParaRPr lang="nn-NO" sz="1100" u="none" strike="noStrike" dirty="0">
                        <a:effectLst/>
                        <a:latin typeface="+mj-lt"/>
                      </a:endParaRPr>
                    </a:p>
                    <a:p>
                      <a:pPr algn="ctr" fontAlgn="b"/>
                      <a:r>
                        <a:rPr lang="nn-NO" sz="1100" u="none" strike="noStrike" dirty="0">
                          <a:effectLst/>
                          <a:latin typeface="+mj-lt"/>
                        </a:rPr>
                        <a:t>$3,000 (&lt;$50K)</a:t>
                      </a:r>
                    </a:p>
                    <a:p>
                      <a:pPr algn="ctr" fontAlgn="b"/>
                      <a:r>
                        <a:rPr lang="nn-NO" sz="1100" u="none" strike="noStrike" dirty="0">
                          <a:effectLst/>
                          <a:latin typeface="+mj-lt"/>
                        </a:rPr>
                        <a:t>$4,000 ($50K-$119K)</a:t>
                      </a:r>
                    </a:p>
                    <a:p>
                      <a:pPr algn="ctr" fontAlgn="b"/>
                      <a:r>
                        <a:rPr lang="nn-NO" sz="1100" u="none" strike="noStrike" dirty="0">
                          <a:effectLst/>
                          <a:latin typeface="+mj-lt"/>
                        </a:rPr>
                        <a:t>$6,000 (&gt;=$120K)</a:t>
                      </a:r>
                      <a:endParaRPr lang="nn-NO" sz="1100" b="0"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algn="ctr" fontAlgn="b"/>
                      <a:r>
                        <a:rPr lang="nn-NO" sz="1100" b="0" i="0" u="none" strike="noStrike" dirty="0">
                          <a:solidFill>
                            <a:srgbClr val="000000"/>
                          </a:solidFill>
                          <a:effectLst/>
                          <a:latin typeface="+mj-lt"/>
                        </a:rPr>
                        <a:t>$7,000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22543673"/>
                  </a:ext>
                </a:extLst>
              </a:tr>
              <a:tr h="339163">
                <a:tc>
                  <a:txBody>
                    <a:bodyPr/>
                    <a:lstStyle/>
                    <a:p>
                      <a:pPr lvl="0" algn="ctr" fontAlgn="b"/>
                      <a:r>
                        <a:rPr lang="en-US" sz="1100" b="1" u="none" strike="noStrike" dirty="0">
                          <a:effectLst/>
                          <a:latin typeface="+mj-lt"/>
                        </a:rPr>
                        <a:t>Co-insurance</a:t>
                      </a:r>
                      <a:endParaRPr lang="en-US" sz="1100" b="1"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BB0B6"/>
                    </a:solidFill>
                  </a:tcPr>
                </a:tc>
                <a:tc>
                  <a:txBody>
                    <a:bodyPr/>
                    <a:lstStyle/>
                    <a:p>
                      <a:pPr algn="ctr" fontAlgn="b"/>
                      <a:r>
                        <a:rPr lang="en-US" sz="1100" u="none" strike="noStrike" dirty="0">
                          <a:effectLst/>
                          <a:latin typeface="+mj-lt"/>
                        </a:rPr>
                        <a:t>pay 10%</a:t>
                      </a:r>
                      <a:endParaRPr lang="en-US" sz="1100" b="1"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100" u="none" strike="noStrike" dirty="0">
                          <a:effectLst/>
                          <a:latin typeface="+mj-lt"/>
                        </a:rPr>
                        <a:t>pay 20%</a:t>
                      </a:r>
                      <a:endParaRPr lang="en-US" sz="1100" b="1" i="0" u="none" strike="noStrike" dirty="0">
                        <a:solidFill>
                          <a:srgbClr val="000000"/>
                        </a:solidFill>
                        <a:effectLst/>
                        <a:latin typeface="+mj-lt"/>
                      </a:endParaRP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100" b="0" i="0" u="none" strike="noStrike" dirty="0">
                          <a:solidFill>
                            <a:srgbClr val="000000"/>
                          </a:solidFill>
                          <a:effectLst/>
                          <a:latin typeface="+mj-lt"/>
                        </a:rPr>
                        <a:t>pay 30%</a:t>
                      </a:r>
                    </a:p>
                  </a:txBody>
                  <a:tcPr marL="8029" marR="8029" marT="802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43694887"/>
                  </a:ext>
                </a:extLst>
              </a:tr>
            </a:tbl>
          </a:graphicData>
        </a:graphic>
      </p:graphicFrame>
      <p:sp>
        <p:nvSpPr>
          <p:cNvPr id="8" name="TextBox 7"/>
          <p:cNvSpPr txBox="1"/>
          <p:nvPr/>
        </p:nvSpPr>
        <p:spPr>
          <a:xfrm>
            <a:off x="2787988" y="7264339"/>
            <a:ext cx="3404995" cy="307777"/>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dirty="0"/>
              <a:t>Confidential</a:t>
            </a:r>
          </a:p>
        </p:txBody>
      </p:sp>
    </p:spTree>
    <p:extLst>
      <p:ext uri="{BB962C8B-B14F-4D97-AF65-F5344CB8AC3E}">
        <p14:creationId xmlns:p14="http://schemas.microsoft.com/office/powerpoint/2010/main" val="17636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6884" y="389272"/>
            <a:ext cx="8918028" cy="1080714"/>
          </a:xfrm>
        </p:spPr>
        <p:txBody>
          <a:bodyPr/>
          <a:lstStyle/>
          <a:p>
            <a:r>
              <a:rPr lang="en-US" dirty="0"/>
              <a:t>Johns Hopkins DPC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6</a:t>
            </a:fld>
            <a:endParaRPr lang="en-US" dirty="0"/>
          </a:p>
        </p:txBody>
      </p:sp>
      <p:sp>
        <p:nvSpPr>
          <p:cNvPr id="6" name="TextBox 5"/>
          <p:cNvSpPr txBox="1"/>
          <p:nvPr/>
        </p:nvSpPr>
        <p:spPr>
          <a:xfrm>
            <a:off x="810225" y="6093105"/>
            <a:ext cx="6858000" cy="430887"/>
          </a:xfrm>
          <a:prstGeom prst="rect">
            <a:avLst/>
          </a:prstGeom>
          <a:noFill/>
        </p:spPr>
        <p:txBody>
          <a:bodyPr>
            <a:spAutoFit/>
          </a:bodyPr>
          <a:lstStyle/>
          <a:p>
            <a:pPr>
              <a:defRPr/>
            </a:pPr>
            <a:r>
              <a:rPr lang="en-US" sz="1100" i="1" dirty="0">
                <a:latin typeface="+mj-lt"/>
              </a:rPr>
              <a:t>* For select services such as hospitalization, coverage begins once you have met the deductible for the year.</a:t>
            </a:r>
          </a:p>
          <a:p>
            <a:pPr>
              <a:defRPr/>
            </a:pPr>
            <a:r>
              <a:rPr lang="en-US" sz="1100" i="1" dirty="0">
                <a:latin typeface="+mj-lt"/>
              </a:rPr>
              <a:t>** You can locate providers in the Preferred Network and the EHP/Cigna network at ehp.org.	</a:t>
            </a:r>
          </a:p>
        </p:txBody>
      </p:sp>
      <p:sp>
        <p:nvSpPr>
          <p:cNvPr id="11" name="Content Placeholder 1"/>
          <p:cNvSpPr txBox="1">
            <a:spLocks/>
          </p:cNvSpPr>
          <p:nvPr/>
        </p:nvSpPr>
        <p:spPr bwMode="auto">
          <a:xfrm>
            <a:off x="7343562" y="1184133"/>
            <a:ext cx="1911350"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887413">
              <a:lnSpc>
                <a:spcPct val="90000"/>
              </a:lnSpc>
              <a:spcBef>
                <a:spcPts val="975"/>
              </a:spcBef>
              <a:buClr>
                <a:srgbClr val="009CA6"/>
              </a:buClr>
              <a:buFont typeface="Arial" panose="020B0604020202020204" pitchFamily="34" charset="0"/>
              <a:buChar char="•"/>
              <a:defRPr sz="2100">
                <a:solidFill>
                  <a:schemeClr val="tx1"/>
                </a:solidFill>
                <a:latin typeface="Gill Sans MT" panose="020B0502020104020203" pitchFamily="34" charset="0"/>
              </a:defRPr>
            </a:lvl1pPr>
            <a:lvl2pPr marL="501650" indent="-220663" defTabSz="887413">
              <a:lnSpc>
                <a:spcPct val="90000"/>
              </a:lnSpc>
              <a:spcBef>
                <a:spcPts val="488"/>
              </a:spcBef>
              <a:buClr>
                <a:srgbClr val="009CA6"/>
              </a:buClr>
              <a:buFont typeface="Arial" panose="020B0604020202020204" pitchFamily="34" charset="0"/>
              <a:buChar char="•"/>
              <a:defRPr sz="1700">
                <a:solidFill>
                  <a:schemeClr val="tx1"/>
                </a:solidFill>
                <a:latin typeface="Gill Sans MT" panose="020B0502020104020203" pitchFamily="34" charset="0"/>
              </a:defRPr>
            </a:lvl2pPr>
            <a:lvl3pPr marL="1004888" indent="-220663" defTabSz="887413">
              <a:lnSpc>
                <a:spcPct val="90000"/>
              </a:lnSpc>
              <a:spcBef>
                <a:spcPts val="488"/>
              </a:spcBef>
              <a:buClr>
                <a:srgbClr val="009CA6"/>
              </a:buClr>
              <a:buFont typeface="Arial" panose="020B0604020202020204" pitchFamily="34" charset="0"/>
              <a:buChar char="•"/>
              <a:defRPr sz="1400">
                <a:solidFill>
                  <a:schemeClr val="tx1"/>
                </a:solidFill>
                <a:latin typeface="Gill Sans MT" panose="020B0502020104020203" pitchFamily="34" charset="0"/>
              </a:defRPr>
            </a:lvl3pPr>
            <a:lvl4pPr marL="1508125" indent="-220663" defTabSz="887413">
              <a:lnSpc>
                <a:spcPct val="90000"/>
              </a:lnSpc>
              <a:spcBef>
                <a:spcPts val="488"/>
              </a:spcBef>
              <a:buClr>
                <a:srgbClr val="009CA6"/>
              </a:buClr>
              <a:buFont typeface="Arial" panose="020B0604020202020204" pitchFamily="34" charset="0"/>
              <a:buChar char="•"/>
              <a:defRPr sz="1200">
                <a:solidFill>
                  <a:schemeClr val="tx1"/>
                </a:solidFill>
                <a:latin typeface="Gill Sans MT" panose="020B0502020104020203" pitchFamily="34" charset="0"/>
              </a:defRPr>
            </a:lvl4pPr>
            <a:lvl5pPr marL="2011363" indent="-220663" defTabSz="887413">
              <a:lnSpc>
                <a:spcPct val="90000"/>
              </a:lnSpc>
              <a:spcBef>
                <a:spcPts val="488"/>
              </a:spcBef>
              <a:buClr>
                <a:srgbClr val="009CA6"/>
              </a:buClr>
              <a:buFont typeface="Arial" panose="020B0604020202020204" pitchFamily="34" charset="0"/>
              <a:buChar char="•"/>
              <a:defRPr sz="1000">
                <a:solidFill>
                  <a:schemeClr val="tx1"/>
                </a:solidFill>
                <a:latin typeface="Gill Sans MT" panose="020B0502020104020203" pitchFamily="34" charset="0"/>
              </a:defRPr>
            </a:lvl5pPr>
            <a:lvl6pPr marL="24685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6pPr>
            <a:lvl7pPr marL="29257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7pPr>
            <a:lvl8pPr marL="33829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8pPr>
            <a:lvl9pPr marL="38401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9pPr>
          </a:lstStyle>
          <a:p>
            <a:pPr eaLnBrk="1" hangingPunct="1">
              <a:lnSpc>
                <a:spcPct val="100000"/>
              </a:lnSpc>
              <a:spcBef>
                <a:spcPct val="0"/>
              </a:spcBef>
              <a:buFont typeface="Arial" panose="020B0604020202020204" pitchFamily="34" charset="0"/>
              <a:buNone/>
              <a:defRPr/>
            </a:pPr>
            <a:r>
              <a:rPr lang="en-US" altLang="en-US" sz="1600" b="1" dirty="0">
                <a:latin typeface="+mj-lt"/>
              </a:rPr>
              <a:t>Deductible: </a:t>
            </a:r>
            <a:r>
              <a:rPr lang="en-US" altLang="en-US" sz="1600" dirty="0">
                <a:latin typeface="+mj-lt"/>
              </a:rPr>
              <a:t>The amount you must pay within the plan year, before EHP begins to pay benefits</a:t>
            </a:r>
          </a:p>
          <a:p>
            <a:pPr eaLnBrk="1" hangingPunct="1">
              <a:lnSpc>
                <a:spcPct val="100000"/>
              </a:lnSpc>
              <a:spcBef>
                <a:spcPct val="0"/>
              </a:spcBef>
              <a:buFont typeface="Arial" panose="020B0604020202020204" pitchFamily="34" charset="0"/>
              <a:buNone/>
              <a:defRPr/>
            </a:pPr>
            <a:endParaRPr lang="en-US" altLang="en-US" sz="1600" b="1" dirty="0">
              <a:latin typeface="+mj-lt"/>
            </a:endParaRPr>
          </a:p>
          <a:p>
            <a:pPr eaLnBrk="1" hangingPunct="1">
              <a:lnSpc>
                <a:spcPct val="100000"/>
              </a:lnSpc>
              <a:spcBef>
                <a:spcPct val="0"/>
              </a:spcBef>
              <a:buFont typeface="Arial" panose="020B0604020202020204" pitchFamily="34" charset="0"/>
              <a:buNone/>
              <a:defRPr/>
            </a:pPr>
            <a:r>
              <a:rPr lang="en-US" altLang="en-US" sz="1600" b="1" dirty="0">
                <a:latin typeface="+mj-lt"/>
              </a:rPr>
              <a:t>Co-insurance: </a:t>
            </a:r>
            <a:r>
              <a:rPr lang="en-US" altLang="en-US" sz="1600" dirty="0">
                <a:latin typeface="+mj-lt"/>
              </a:rPr>
              <a:t>A percentage of medical costs that you share with EHP</a:t>
            </a:r>
          </a:p>
          <a:p>
            <a:pPr eaLnBrk="1" hangingPunct="1">
              <a:lnSpc>
                <a:spcPct val="100000"/>
              </a:lnSpc>
              <a:spcBef>
                <a:spcPct val="0"/>
              </a:spcBef>
              <a:buFont typeface="Arial" panose="020B0604020202020204" pitchFamily="34" charset="0"/>
              <a:buNone/>
              <a:defRPr/>
            </a:pPr>
            <a:endParaRPr lang="en-US" altLang="en-US" sz="1600" b="1" dirty="0">
              <a:latin typeface="+mj-lt"/>
            </a:endParaRPr>
          </a:p>
          <a:p>
            <a:pPr eaLnBrk="1" hangingPunct="1">
              <a:lnSpc>
                <a:spcPct val="100000"/>
              </a:lnSpc>
              <a:spcBef>
                <a:spcPct val="0"/>
              </a:spcBef>
              <a:buFont typeface="Arial" panose="020B0604020202020204" pitchFamily="34" charset="0"/>
              <a:buNone/>
              <a:defRPr/>
            </a:pPr>
            <a:r>
              <a:rPr lang="en-US" altLang="en-US" sz="1600" b="1" dirty="0">
                <a:latin typeface="+mj-lt"/>
              </a:rPr>
              <a:t>Copay: </a:t>
            </a:r>
            <a:r>
              <a:rPr lang="en-US" altLang="en-US" sz="1600" dirty="0">
                <a:latin typeface="+mj-lt"/>
              </a:rPr>
              <a:t>A flat fee you must pay to the provider at the time of service</a:t>
            </a:r>
          </a:p>
        </p:txBody>
      </p:sp>
      <p:graphicFrame>
        <p:nvGraphicFramePr>
          <p:cNvPr id="7" name="Table 6"/>
          <p:cNvGraphicFramePr>
            <a:graphicFrameLocks noGrp="1"/>
          </p:cNvGraphicFramePr>
          <p:nvPr>
            <p:extLst>
              <p:ext uri="{D42A27DB-BD31-4B8C-83A1-F6EECF244321}">
                <p14:modId xmlns:p14="http://schemas.microsoft.com/office/powerpoint/2010/main" val="258614861"/>
              </p:ext>
            </p:extLst>
          </p:nvPr>
        </p:nvGraphicFramePr>
        <p:xfrm>
          <a:off x="914399" y="1251732"/>
          <a:ext cx="6029326" cy="4841372"/>
        </p:xfrm>
        <a:graphic>
          <a:graphicData uri="http://schemas.openxmlformats.org/drawingml/2006/table">
            <a:tbl>
              <a:tblPr>
                <a:tableStyleId>{5C22544A-7EE6-4342-B048-85BDC9FD1C3A}</a:tableStyleId>
              </a:tblPr>
              <a:tblGrid>
                <a:gridCol w="1790701">
                  <a:extLst>
                    <a:ext uri="{9D8B030D-6E8A-4147-A177-3AD203B41FA5}">
                      <a16:colId xmlns:a16="http://schemas.microsoft.com/office/drawing/2014/main" val="1262073218"/>
                    </a:ext>
                  </a:extLst>
                </a:gridCol>
                <a:gridCol w="1352550">
                  <a:extLst>
                    <a:ext uri="{9D8B030D-6E8A-4147-A177-3AD203B41FA5}">
                      <a16:colId xmlns:a16="http://schemas.microsoft.com/office/drawing/2014/main" val="2163627162"/>
                    </a:ext>
                  </a:extLst>
                </a:gridCol>
                <a:gridCol w="1409700">
                  <a:extLst>
                    <a:ext uri="{9D8B030D-6E8A-4147-A177-3AD203B41FA5}">
                      <a16:colId xmlns:a16="http://schemas.microsoft.com/office/drawing/2014/main" val="852308010"/>
                    </a:ext>
                  </a:extLst>
                </a:gridCol>
                <a:gridCol w="1476375">
                  <a:extLst>
                    <a:ext uri="{9D8B030D-6E8A-4147-A177-3AD203B41FA5}">
                      <a16:colId xmlns:a16="http://schemas.microsoft.com/office/drawing/2014/main" val="1097883356"/>
                    </a:ext>
                  </a:extLst>
                </a:gridCol>
              </a:tblGrid>
              <a:tr h="320980">
                <a:tc>
                  <a:txBody>
                    <a:bodyPr/>
                    <a:lstStyle/>
                    <a:p>
                      <a:pPr algn="l" fontAlgn="b"/>
                      <a:r>
                        <a:rPr lang="en-US" sz="1500" u="none" strike="noStrike" dirty="0">
                          <a:effectLst/>
                          <a:latin typeface="+mj-lt"/>
                        </a:rPr>
                        <a:t> </a:t>
                      </a:r>
                      <a:endParaRPr lang="en-US" sz="1500" b="1" i="0" u="none" strike="noStrike" dirty="0">
                        <a:solidFill>
                          <a:srgbClr val="FFFFFF"/>
                        </a:solidFill>
                        <a:effectLst/>
                        <a:latin typeface="+mj-lt"/>
                      </a:endParaRPr>
                    </a:p>
                  </a:txBody>
                  <a:tcPr marL="7394" marR="7394" marT="7394"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fontAlgn="b"/>
                      <a:r>
                        <a:rPr lang="en-US" sz="1300" b="1" u="none" strike="noStrike" dirty="0">
                          <a:solidFill>
                            <a:schemeClr val="bg1"/>
                          </a:solidFill>
                          <a:effectLst/>
                          <a:latin typeface="+mj-lt"/>
                        </a:rPr>
                        <a:t>Johns</a:t>
                      </a:r>
                      <a:r>
                        <a:rPr lang="en-US" sz="1300" b="1" u="none" strike="noStrike" baseline="0" dirty="0">
                          <a:solidFill>
                            <a:schemeClr val="bg1"/>
                          </a:solidFill>
                          <a:effectLst/>
                          <a:latin typeface="+mj-lt"/>
                        </a:rPr>
                        <a:t> Hopkins</a:t>
                      </a:r>
                      <a:r>
                        <a:rPr lang="en-US" sz="1300" b="1" u="none" strike="noStrike" dirty="0">
                          <a:solidFill>
                            <a:schemeClr val="bg1"/>
                          </a:solidFill>
                          <a:effectLst/>
                          <a:latin typeface="+mj-lt"/>
                        </a:rPr>
                        <a:t> DPC Plan</a:t>
                      </a:r>
                      <a:endParaRPr lang="en-US" sz="1300" b="1" i="0" u="none" strike="noStrike" dirty="0">
                        <a:solidFill>
                          <a:schemeClr val="bg1"/>
                        </a:solidFill>
                        <a:effectLst/>
                        <a:latin typeface="+mj-lt"/>
                      </a:endParaRP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72D5F"/>
                    </a:solidFill>
                  </a:tcPr>
                </a:tc>
                <a:tc hMerge="1">
                  <a:txBody>
                    <a:bodyPr/>
                    <a:lstStyle/>
                    <a:p>
                      <a:endParaRPr lang="en-US"/>
                    </a:p>
                  </a:txBody>
                  <a:tcPr/>
                </a:tc>
                <a:tc hMerge="1">
                  <a:txBody>
                    <a:bodyPr/>
                    <a:lstStyle/>
                    <a:p>
                      <a:pPr algn="ctr" fontAlgn="b"/>
                      <a:endParaRPr lang="en-US" sz="1400" b="1" i="0" u="none" strike="noStrike" dirty="0">
                        <a:solidFill>
                          <a:schemeClr val="bg1"/>
                        </a:solidFill>
                        <a:effectLst/>
                        <a:latin typeface="Calibri" panose="020F0502020204030204" pitchFamily="34" charset="0"/>
                      </a:endParaRPr>
                    </a:p>
                  </a:txBody>
                  <a:tcPr marL="7735" marR="7735" marT="7735"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72D5F"/>
                    </a:solidFill>
                  </a:tcPr>
                </a:tc>
                <a:extLst>
                  <a:ext uri="{0D108BD9-81ED-4DB2-BD59-A6C34878D82A}">
                    <a16:rowId xmlns:a16="http://schemas.microsoft.com/office/drawing/2014/main" val="4218566229"/>
                  </a:ext>
                </a:extLst>
              </a:tr>
              <a:tr h="418250">
                <a:tc>
                  <a:txBody>
                    <a:bodyPr/>
                    <a:lstStyle/>
                    <a:p>
                      <a:pPr algn="ctr" fontAlgn="b"/>
                      <a:r>
                        <a:rPr lang="en-US" sz="1100" b="1" u="none" strike="noStrike" dirty="0">
                          <a:solidFill>
                            <a:schemeClr val="bg1"/>
                          </a:solidFill>
                          <a:effectLst/>
                          <a:latin typeface="+mj-lt"/>
                        </a:rPr>
                        <a:t>Office Visits</a:t>
                      </a:r>
                      <a:endParaRPr lang="en-US" sz="1100" b="1" i="0" u="none" strike="noStrike" dirty="0">
                        <a:solidFill>
                          <a:schemeClr val="bg1"/>
                        </a:solidFill>
                        <a:effectLst/>
                        <a:latin typeface="+mj-lt"/>
                      </a:endParaRP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378"/>
                    </a:solidFill>
                  </a:tcPr>
                </a:tc>
                <a:tc>
                  <a:txBody>
                    <a:bodyPr/>
                    <a:lstStyle/>
                    <a:p>
                      <a:pPr algn="ctr" fontAlgn="b"/>
                      <a:r>
                        <a:rPr lang="en-US" sz="1100" u="none" strike="noStrike" dirty="0">
                          <a:solidFill>
                            <a:schemeClr val="bg1"/>
                          </a:solidFill>
                          <a:effectLst/>
                          <a:latin typeface="+mj-lt"/>
                        </a:rPr>
                        <a:t>EHP Preferred </a:t>
                      </a:r>
                      <a:br>
                        <a:rPr lang="en-US" sz="1100" u="none" strike="noStrike" dirty="0">
                          <a:solidFill>
                            <a:schemeClr val="bg1"/>
                          </a:solidFill>
                          <a:effectLst/>
                          <a:latin typeface="+mj-lt"/>
                        </a:rPr>
                      </a:br>
                      <a:r>
                        <a:rPr lang="en-US" sz="1100" u="none" strike="noStrike" dirty="0">
                          <a:solidFill>
                            <a:schemeClr val="bg1"/>
                          </a:solidFill>
                          <a:effectLst/>
                          <a:latin typeface="+mj-lt"/>
                        </a:rPr>
                        <a:t>Network**</a:t>
                      </a:r>
                      <a:endParaRPr lang="en-US" sz="1100" b="1" i="0" u="none" strike="noStrike" dirty="0">
                        <a:solidFill>
                          <a:schemeClr val="bg1"/>
                        </a:solidFill>
                        <a:effectLst/>
                        <a:latin typeface="+mj-lt"/>
                      </a:endParaRP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72D5F"/>
                    </a:solidFill>
                  </a:tcPr>
                </a:tc>
                <a:tc>
                  <a:txBody>
                    <a:bodyPr/>
                    <a:lstStyle/>
                    <a:p>
                      <a:pPr algn="ctr" fontAlgn="b"/>
                      <a:r>
                        <a:rPr lang="en-US" sz="1100" u="none" strike="noStrike" dirty="0">
                          <a:solidFill>
                            <a:schemeClr val="bg1"/>
                          </a:solidFill>
                          <a:effectLst/>
                          <a:latin typeface="+mj-lt"/>
                        </a:rPr>
                        <a:t>EHP Network**</a:t>
                      </a:r>
                      <a:endParaRPr lang="en-US" sz="1100" b="1" i="0" u="none" strike="noStrike" dirty="0">
                        <a:solidFill>
                          <a:schemeClr val="bg1"/>
                        </a:solidFill>
                        <a:effectLst/>
                        <a:latin typeface="+mj-lt"/>
                      </a:endParaRP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72D5F"/>
                    </a:solidFill>
                  </a:tcPr>
                </a:tc>
                <a:tc>
                  <a:txBody>
                    <a:bodyPr/>
                    <a:lstStyle/>
                    <a:p>
                      <a:pPr algn="ctr" fontAlgn="b"/>
                      <a:r>
                        <a:rPr lang="en-US" sz="1100" b="0" i="0" u="none" strike="noStrike" dirty="0">
                          <a:solidFill>
                            <a:schemeClr val="bg1"/>
                          </a:solidFill>
                          <a:effectLst/>
                          <a:latin typeface="+mj-lt"/>
                        </a:rPr>
                        <a:t>Out-of-Network</a:t>
                      </a: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72D5F"/>
                    </a:solidFill>
                  </a:tcPr>
                </a:tc>
                <a:extLst>
                  <a:ext uri="{0D108BD9-81ED-4DB2-BD59-A6C34878D82A}">
                    <a16:rowId xmlns:a16="http://schemas.microsoft.com/office/drawing/2014/main" val="2620776079"/>
                  </a:ext>
                </a:extLst>
              </a:tr>
              <a:tr h="706646">
                <a:tc>
                  <a:txBody>
                    <a:bodyPr/>
                    <a:lstStyle/>
                    <a:p>
                      <a:pPr algn="ctr" fontAlgn="b"/>
                      <a:r>
                        <a:rPr lang="en-US" sz="1100" b="1" u="none" strike="noStrike" dirty="0">
                          <a:effectLst/>
                          <a:latin typeface="+mj-lt"/>
                        </a:rPr>
                        <a:t>Primary Care</a:t>
                      </a:r>
                    </a:p>
                    <a:p>
                      <a:pPr algn="ctr" fontAlgn="b"/>
                      <a:r>
                        <a:rPr lang="en-US" sz="1100" b="1" u="none" strike="noStrike" dirty="0">
                          <a:effectLst/>
                          <a:latin typeface="+mj-lt"/>
                        </a:rPr>
                        <a:t>Office Visit</a:t>
                      </a:r>
                    </a:p>
                    <a:p>
                      <a:pPr algn="ctr" fontAlgn="b"/>
                      <a:r>
                        <a:rPr lang="en-US" sz="1100" b="0" u="none" strike="noStrike" dirty="0">
                          <a:effectLst/>
                          <a:latin typeface="+mj-lt"/>
                        </a:rPr>
                        <a:t>(Adult with DPC as PCP)</a:t>
                      </a:r>
                      <a:endParaRPr lang="en-US" sz="1100" b="0" i="0" u="none" strike="noStrike" dirty="0">
                        <a:solidFill>
                          <a:srgbClr val="000000"/>
                        </a:solidFill>
                        <a:effectLst/>
                        <a:latin typeface="+mj-lt"/>
                      </a:endParaRPr>
                    </a:p>
                  </a:txBody>
                  <a:tcPr marL="7394" marR="7394" marT="739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100" u="none" strike="noStrike" dirty="0">
                          <a:effectLst/>
                          <a:latin typeface="+mj-lt"/>
                        </a:rPr>
                        <a:t>DPC visit: $0 copay</a:t>
                      </a:r>
                      <a:endParaRPr lang="en-US" sz="1100" b="1" i="0" u="none" strike="noStrike" dirty="0">
                        <a:solidFill>
                          <a:srgbClr val="000000"/>
                        </a:solidFill>
                        <a:effectLst/>
                        <a:latin typeface="+mj-lt"/>
                      </a:endParaRP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100" u="none" strike="noStrike" dirty="0">
                          <a:effectLst/>
                          <a:latin typeface="+mj-lt"/>
                        </a:rPr>
                        <a:t>Not applicable</a:t>
                      </a:r>
                      <a:endParaRPr lang="en-US" sz="1100" b="1" i="0" u="none" strike="noStrike" dirty="0">
                        <a:solidFill>
                          <a:srgbClr val="000000"/>
                        </a:solidFill>
                        <a:effectLst/>
                        <a:latin typeface="+mj-lt"/>
                      </a:endParaRP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en-US" sz="1100" u="none" strike="noStrike" dirty="0">
                          <a:effectLst/>
                          <a:latin typeface="+mj-lt"/>
                        </a:rPr>
                        <a:t>Not applicable</a:t>
                      </a:r>
                      <a:endParaRPr lang="en-US" sz="1100" b="1" i="0" u="none" strike="noStrike" dirty="0">
                        <a:solidFill>
                          <a:srgbClr val="000000"/>
                        </a:solidFill>
                        <a:effectLst/>
                        <a:latin typeface="+mj-lt"/>
                      </a:endParaRP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9390084"/>
                  </a:ext>
                </a:extLst>
              </a:tr>
              <a:tr h="706647">
                <a:tc>
                  <a:txBody>
                    <a:bodyPr/>
                    <a:lstStyle/>
                    <a:p>
                      <a:pPr algn="ctr" fontAlgn="b"/>
                      <a:r>
                        <a:rPr lang="en-US" sz="1100" b="1" u="none" strike="noStrike" dirty="0">
                          <a:effectLst/>
                          <a:latin typeface="+mj-lt"/>
                        </a:rPr>
                        <a:t>Primary Care</a:t>
                      </a:r>
                    </a:p>
                    <a:p>
                      <a:pPr algn="ctr" fontAlgn="b"/>
                      <a:r>
                        <a:rPr lang="en-US" sz="1100" b="1" u="none" strike="noStrike" dirty="0">
                          <a:effectLst/>
                          <a:latin typeface="+mj-lt"/>
                        </a:rPr>
                        <a:t>Office Visit </a:t>
                      </a:r>
                      <a:r>
                        <a:rPr lang="en-US" sz="1100" b="0" u="none" strike="noStrike" dirty="0">
                          <a:effectLst/>
                          <a:latin typeface="+mj-lt"/>
                        </a:rPr>
                        <a:t>(Spouse/Dependent without DPC as PCP)</a:t>
                      </a:r>
                      <a:endParaRPr lang="en-US" sz="1100" b="0" i="0" u="none" strike="noStrike" dirty="0">
                        <a:solidFill>
                          <a:srgbClr val="000000"/>
                        </a:solidFill>
                        <a:effectLst/>
                        <a:latin typeface="+mj-lt"/>
                      </a:endParaRPr>
                    </a:p>
                  </a:txBody>
                  <a:tcPr marL="7394" marR="7394" marT="739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fontAlgn="b"/>
                      <a:r>
                        <a:rPr lang="en-US" sz="1100" u="none" strike="noStrike" dirty="0">
                          <a:effectLst/>
                          <a:latin typeface="+mj-lt"/>
                        </a:rPr>
                        <a:t>$10 copay</a:t>
                      </a: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algn="ctr" fontAlgn="b"/>
                      <a:r>
                        <a:rPr lang="en-US" sz="1100" b="0" i="0" u="none" strike="noStrike" dirty="0">
                          <a:solidFill>
                            <a:srgbClr val="000000"/>
                          </a:solidFill>
                          <a:effectLst/>
                          <a:latin typeface="+mj-lt"/>
                        </a:rPr>
                        <a:t>Pay 30%*</a:t>
                      </a: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20415152"/>
                  </a:ext>
                </a:extLst>
              </a:tr>
              <a:tr h="706647">
                <a:tc>
                  <a:txBody>
                    <a:bodyPr/>
                    <a:lstStyle/>
                    <a:p>
                      <a:pPr algn="ctr" fontAlgn="b"/>
                      <a:r>
                        <a:rPr lang="en-US" sz="1100" b="1" u="none" strike="noStrike" dirty="0">
                          <a:effectLst/>
                          <a:latin typeface="+mj-lt"/>
                        </a:rPr>
                        <a:t>Primary Care</a:t>
                      </a:r>
                    </a:p>
                    <a:p>
                      <a:pPr algn="ctr" fontAlgn="b"/>
                      <a:r>
                        <a:rPr lang="en-US" sz="1100" b="1" u="none" strike="noStrike" dirty="0">
                          <a:effectLst/>
                          <a:latin typeface="+mj-lt"/>
                        </a:rPr>
                        <a:t>Office Visit</a:t>
                      </a:r>
                    </a:p>
                    <a:p>
                      <a:pPr algn="ctr" fontAlgn="b"/>
                      <a:r>
                        <a:rPr lang="en-US" sz="1100" b="0" u="none" strike="noStrike" dirty="0">
                          <a:effectLst/>
                          <a:latin typeface="+mj-lt"/>
                        </a:rPr>
                        <a:t>(Dependent, age 19 and under without DPC as PCP)</a:t>
                      </a:r>
                      <a:endParaRPr lang="en-US" sz="1100" b="0" i="0" u="none" strike="noStrike" dirty="0">
                        <a:solidFill>
                          <a:srgbClr val="000000"/>
                        </a:solidFill>
                        <a:effectLst/>
                        <a:latin typeface="+mj-lt"/>
                      </a:endParaRPr>
                    </a:p>
                  </a:txBody>
                  <a:tcPr marL="7394" marR="7394" marT="739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fontAlgn="b"/>
                      <a:r>
                        <a:rPr lang="en-US" sz="1100" u="none" strike="noStrike" dirty="0">
                          <a:effectLst/>
                          <a:latin typeface="+mj-lt"/>
                        </a:rPr>
                        <a:t>$10 copay</a:t>
                      </a: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a:txBody>
                    <a:bodyPr/>
                    <a:lstStyle/>
                    <a:p>
                      <a:pPr algn="ctr" fontAlgn="b"/>
                      <a:r>
                        <a:rPr lang="en-US" sz="1100" b="0" i="0" u="none" strike="noStrike" kern="1200" dirty="0">
                          <a:solidFill>
                            <a:srgbClr val="000000"/>
                          </a:solidFill>
                          <a:effectLst/>
                          <a:latin typeface="+mn-lt"/>
                          <a:ea typeface="+mn-ea"/>
                          <a:cs typeface="+mn-cs"/>
                        </a:rPr>
                        <a:t>Pay 30%*</a:t>
                      </a: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76414042"/>
                  </a:ext>
                </a:extLst>
              </a:tr>
              <a:tr h="531834">
                <a:tc>
                  <a:txBody>
                    <a:bodyPr/>
                    <a:lstStyle/>
                    <a:p>
                      <a:pPr algn="ctr" fontAlgn="b"/>
                      <a:r>
                        <a:rPr lang="en-US" sz="1100" b="1" u="none" strike="noStrike" dirty="0">
                          <a:effectLst/>
                          <a:latin typeface="+mj-lt"/>
                        </a:rPr>
                        <a:t>Specialist</a:t>
                      </a:r>
                    </a:p>
                    <a:p>
                      <a:pPr algn="ctr" fontAlgn="b"/>
                      <a:r>
                        <a:rPr lang="en-US" sz="1100" b="1" u="none" strike="noStrike" dirty="0">
                          <a:effectLst/>
                          <a:latin typeface="+mj-lt"/>
                        </a:rPr>
                        <a:t>Office Visit</a:t>
                      </a:r>
                      <a:endParaRPr lang="en-US" sz="1100" b="1" i="0" u="none" strike="noStrike" dirty="0">
                        <a:solidFill>
                          <a:srgbClr val="000000"/>
                        </a:solidFill>
                        <a:effectLst/>
                        <a:latin typeface="+mj-lt"/>
                      </a:endParaRP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100" u="none" strike="noStrike" dirty="0">
                          <a:effectLst/>
                          <a:latin typeface="+mj-lt"/>
                        </a:rPr>
                        <a:t>pay 10%*,</a:t>
                      </a:r>
                    </a:p>
                    <a:p>
                      <a:pPr algn="ctr" fontAlgn="b"/>
                      <a:r>
                        <a:rPr lang="en-US" sz="1100" b="0" i="0" u="none" strike="noStrike" dirty="0">
                          <a:solidFill>
                            <a:srgbClr val="000000"/>
                          </a:solidFill>
                          <a:effectLst/>
                          <a:latin typeface="+mj-lt"/>
                        </a:rPr>
                        <a:t>5% with DPC referral</a:t>
                      </a:r>
                    </a:p>
                  </a:txBody>
                  <a:tcPr marL="7394" marR="7394" marT="739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en-US" sz="1100" u="none" strike="noStrike" dirty="0">
                          <a:effectLst/>
                          <a:latin typeface="+mj-lt"/>
                        </a:rPr>
                        <a:t>pay 20%*, 1</a:t>
                      </a:r>
                      <a:r>
                        <a:rPr lang="en-US" sz="1100" b="0" i="0" u="none" strike="noStrike" kern="1200" dirty="0">
                          <a:solidFill>
                            <a:srgbClr val="000000"/>
                          </a:solidFill>
                          <a:effectLst/>
                          <a:latin typeface="+mj-lt"/>
                          <a:ea typeface="+mn-ea"/>
                          <a:cs typeface="+mn-cs"/>
                        </a:rPr>
                        <a:t>5% with DPC referral</a:t>
                      </a:r>
                    </a:p>
                  </a:txBody>
                  <a:tcPr marL="7394" marR="7394" marT="739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mn-lt"/>
                          <a:ea typeface="+mn-ea"/>
                          <a:cs typeface="+mn-cs"/>
                        </a:rPr>
                        <a:t>Pay 30%*</a:t>
                      </a: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63174005"/>
                  </a:ext>
                </a:extLst>
              </a:tr>
              <a:tr h="531834">
                <a:tc>
                  <a:txBody>
                    <a:bodyPr/>
                    <a:lstStyle/>
                    <a:p>
                      <a:pPr algn="ctr" fontAlgn="b"/>
                      <a:r>
                        <a:rPr lang="en-US" sz="1100" b="1" u="none" strike="noStrike" dirty="0">
                          <a:effectLst/>
                          <a:latin typeface="+mj-lt"/>
                        </a:rPr>
                        <a:t>Mental Health</a:t>
                      </a:r>
                    </a:p>
                    <a:p>
                      <a:pPr algn="ctr" fontAlgn="b"/>
                      <a:r>
                        <a:rPr lang="en-US" sz="1100" b="1" u="none" strike="noStrike" dirty="0">
                          <a:effectLst/>
                          <a:latin typeface="+mj-lt"/>
                        </a:rPr>
                        <a:t>Visit</a:t>
                      </a:r>
                      <a:endParaRPr lang="en-US" sz="1100" b="1" i="0" u="none" strike="noStrike" dirty="0">
                        <a:solidFill>
                          <a:srgbClr val="000000"/>
                        </a:solidFill>
                        <a:effectLst/>
                        <a:latin typeface="+mj-lt"/>
                      </a:endParaRP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100" u="none" strike="noStrike" dirty="0">
                          <a:effectLst/>
                          <a:latin typeface="+mj-lt"/>
                        </a:rPr>
                        <a:t>$5 copay, then 100%, deductible waived</a:t>
                      </a:r>
                      <a:endParaRPr lang="en-US" sz="1100" b="1" i="0" u="none" strike="noStrike" dirty="0">
                        <a:solidFill>
                          <a:srgbClr val="000000"/>
                        </a:solidFill>
                        <a:effectLst/>
                        <a:latin typeface="+mj-lt"/>
                      </a:endParaRPr>
                    </a:p>
                  </a:txBody>
                  <a:tcPr marL="7394" marR="7394" marT="739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en-US" sz="1100" u="none" strike="noStrike" dirty="0">
                          <a:effectLst/>
                          <a:latin typeface="+mj-lt"/>
                        </a:rPr>
                        <a:t>$5 copay, then 100%, deductible waived</a:t>
                      </a:r>
                      <a:endParaRPr lang="en-US" sz="1100" b="1" i="0" u="none" strike="noStrike" dirty="0">
                        <a:solidFill>
                          <a:srgbClr val="000000"/>
                        </a:solidFill>
                        <a:effectLst/>
                        <a:latin typeface="+mj-lt"/>
                      </a:endParaRPr>
                    </a:p>
                  </a:txBody>
                  <a:tcPr marL="7394" marR="7394" marT="739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100" b="0" i="0" u="none" strike="noStrike" kern="1200" dirty="0">
                          <a:solidFill>
                            <a:srgbClr val="000000"/>
                          </a:solidFill>
                          <a:effectLst/>
                          <a:latin typeface="+mn-lt"/>
                          <a:ea typeface="+mn-ea"/>
                          <a:cs typeface="+mn-cs"/>
                        </a:rPr>
                        <a:t>Pay 30%*</a:t>
                      </a: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40286781"/>
                  </a:ext>
                </a:extLst>
              </a:tr>
              <a:tr h="386701">
                <a:tc>
                  <a:txBody>
                    <a:bodyPr/>
                    <a:lstStyle/>
                    <a:p>
                      <a:pPr algn="ctr" fontAlgn="b"/>
                      <a:r>
                        <a:rPr lang="en-US" sz="1100" b="1" u="none" strike="noStrike" dirty="0">
                          <a:effectLst/>
                          <a:latin typeface="+mj-lt"/>
                        </a:rPr>
                        <a:t>Wellness</a:t>
                      </a:r>
                      <a:r>
                        <a:rPr lang="en-US" sz="1100" b="1" u="none" strike="noStrike" baseline="0" dirty="0">
                          <a:effectLst/>
                          <a:latin typeface="+mj-lt"/>
                        </a:rPr>
                        <a:t> </a:t>
                      </a:r>
                      <a:r>
                        <a:rPr lang="en-US" sz="1100" b="1" u="none" strike="noStrike" dirty="0">
                          <a:effectLst/>
                          <a:latin typeface="+mj-lt"/>
                        </a:rPr>
                        <a:t>Visit</a:t>
                      </a:r>
                      <a:endParaRPr lang="en-US" sz="1100" b="1" i="0" u="none" strike="noStrike" dirty="0">
                        <a:solidFill>
                          <a:srgbClr val="000000"/>
                        </a:solidFill>
                        <a:effectLst/>
                        <a:latin typeface="+mj-lt"/>
                      </a:endParaRP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100" u="none" strike="noStrike" dirty="0">
                          <a:effectLst/>
                          <a:latin typeface="+mj-lt"/>
                        </a:rPr>
                        <a:t>$0 copay</a:t>
                      </a:r>
                      <a:endParaRPr lang="en-US" sz="1100" b="1" i="0" u="none" strike="noStrike" dirty="0">
                        <a:solidFill>
                          <a:srgbClr val="000000"/>
                        </a:solidFill>
                        <a:effectLst/>
                        <a:latin typeface="+mj-lt"/>
                      </a:endParaRPr>
                    </a:p>
                  </a:txBody>
                  <a:tcPr marL="7394" marR="7394" marT="739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100" u="none" strike="noStrike" dirty="0">
                          <a:effectLst/>
                          <a:latin typeface="+mj-lt"/>
                        </a:rPr>
                        <a:t>$0 copay</a:t>
                      </a:r>
                      <a:endParaRPr lang="en-US" sz="1100" b="1" i="0" u="none" strike="noStrike" dirty="0">
                        <a:solidFill>
                          <a:srgbClr val="000000"/>
                        </a:solidFill>
                        <a:effectLst/>
                        <a:latin typeface="+mj-lt"/>
                      </a:endParaRPr>
                    </a:p>
                  </a:txBody>
                  <a:tcPr marL="7394" marR="7394" marT="739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mn-lt"/>
                          <a:ea typeface="+mn-ea"/>
                          <a:cs typeface="+mn-cs"/>
                        </a:rPr>
                        <a:t>Pay 30%*</a:t>
                      </a: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5723337"/>
                  </a:ext>
                </a:extLst>
              </a:tr>
              <a:tr h="531833">
                <a:tc>
                  <a:txBody>
                    <a:bodyPr/>
                    <a:lstStyle/>
                    <a:p>
                      <a:pPr algn="ctr" fontAlgn="b"/>
                      <a:r>
                        <a:rPr lang="en-US" sz="1100" b="1" i="0" u="none" strike="noStrike" dirty="0">
                          <a:solidFill>
                            <a:srgbClr val="000000"/>
                          </a:solidFill>
                          <a:effectLst/>
                          <a:latin typeface="+mj-lt"/>
                        </a:rPr>
                        <a:t>Johns Hopkins </a:t>
                      </a:r>
                      <a:r>
                        <a:rPr lang="en-US" sz="1100" b="1" i="0" u="none" strike="noStrike" dirty="0" err="1">
                          <a:solidFill>
                            <a:srgbClr val="000000"/>
                          </a:solidFill>
                          <a:effectLst/>
                          <a:latin typeface="+mj-lt"/>
                        </a:rPr>
                        <a:t>OnDemand</a:t>
                      </a:r>
                      <a:r>
                        <a:rPr lang="en-US" sz="1100" b="1" i="0" u="none" strike="noStrike" dirty="0">
                          <a:solidFill>
                            <a:srgbClr val="000000"/>
                          </a:solidFill>
                          <a:effectLst/>
                          <a:latin typeface="+mj-lt"/>
                        </a:rPr>
                        <a:t> Virtual Care</a:t>
                      </a: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fontAlgn="b"/>
                      <a:r>
                        <a:rPr lang="en-US" sz="1100" b="0" i="0" u="none" strike="noStrike" dirty="0">
                          <a:solidFill>
                            <a:srgbClr val="000000"/>
                          </a:solidFill>
                          <a:effectLst/>
                          <a:latin typeface="+mj-lt"/>
                        </a:rPr>
                        <a:t>$0 copay; 100% covered</a:t>
                      </a:r>
                    </a:p>
                  </a:txBody>
                  <a:tcPr marL="7394" marR="7394" marT="73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pPr algn="ctr" fontAlgn="b"/>
                      <a:endParaRPr lang="en-US" sz="1200" b="0" i="0" u="none" strike="noStrike" dirty="0">
                        <a:solidFill>
                          <a:srgbClr val="000000"/>
                        </a:solidFill>
                        <a:effectLst/>
                        <a:latin typeface="Calibri" panose="020F0502020204030204" pitchFamily="34" charset="0"/>
                      </a:endParaRPr>
                    </a:p>
                  </a:txBody>
                  <a:tcPr marL="7735" marR="7735" marT="773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B9A9BB"/>
                    </a:solidFill>
                  </a:tcPr>
                </a:tc>
                <a:extLst>
                  <a:ext uri="{0D108BD9-81ED-4DB2-BD59-A6C34878D82A}">
                    <a16:rowId xmlns:a16="http://schemas.microsoft.com/office/drawing/2014/main" val="1968043863"/>
                  </a:ext>
                </a:extLst>
              </a:tr>
            </a:tbl>
          </a:graphicData>
        </a:graphic>
      </p:graphicFrame>
      <p:sp>
        <p:nvSpPr>
          <p:cNvPr id="8" name="TextBox 7"/>
          <p:cNvSpPr txBox="1"/>
          <p:nvPr/>
        </p:nvSpPr>
        <p:spPr>
          <a:xfrm>
            <a:off x="2787988" y="7264339"/>
            <a:ext cx="3404995" cy="307777"/>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dirty="0"/>
              <a:t>Confidential</a:t>
            </a:r>
          </a:p>
        </p:txBody>
      </p:sp>
    </p:spTree>
    <p:extLst>
      <p:ext uri="{BB962C8B-B14F-4D97-AF65-F5344CB8AC3E}">
        <p14:creationId xmlns:p14="http://schemas.microsoft.com/office/powerpoint/2010/main" val="3980310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6884" y="389272"/>
            <a:ext cx="8456126" cy="1080714"/>
          </a:xfrm>
        </p:spPr>
        <p:txBody>
          <a:bodyPr/>
          <a:lstStyle/>
          <a:p>
            <a:r>
              <a:rPr lang="en-US" dirty="0"/>
              <a:t>Johns Hopkins DPC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7</a:t>
            </a:fld>
            <a:endParaRPr lang="en-US" dirty="0"/>
          </a:p>
        </p:txBody>
      </p:sp>
      <p:sp>
        <p:nvSpPr>
          <p:cNvPr id="6" name="TextBox 5"/>
          <p:cNvSpPr txBox="1"/>
          <p:nvPr/>
        </p:nvSpPr>
        <p:spPr>
          <a:xfrm>
            <a:off x="1111167" y="6093105"/>
            <a:ext cx="6858000" cy="430887"/>
          </a:xfrm>
          <a:prstGeom prst="rect">
            <a:avLst/>
          </a:prstGeom>
          <a:noFill/>
        </p:spPr>
        <p:txBody>
          <a:bodyPr>
            <a:spAutoFit/>
          </a:bodyPr>
          <a:lstStyle/>
          <a:p>
            <a:pPr>
              <a:defRPr/>
            </a:pPr>
            <a:r>
              <a:rPr lang="en-US" sz="1100" i="1" dirty="0">
                <a:latin typeface="+mj-lt"/>
              </a:rPr>
              <a:t>* For select services such as hospitalization, coverage begins once you have met the deductible for the year.</a:t>
            </a:r>
          </a:p>
          <a:p>
            <a:pPr>
              <a:defRPr/>
            </a:pPr>
            <a:r>
              <a:rPr lang="en-US" sz="1100" i="1" dirty="0">
                <a:latin typeface="+mj-lt"/>
              </a:rPr>
              <a:t>** You can locate providers in the Preferred Network and the EHP/Cigna network at ehp.org.	</a:t>
            </a:r>
          </a:p>
        </p:txBody>
      </p:sp>
      <p:sp>
        <p:nvSpPr>
          <p:cNvPr id="11" name="Content Placeholder 1"/>
          <p:cNvSpPr txBox="1">
            <a:spLocks/>
          </p:cNvSpPr>
          <p:nvPr/>
        </p:nvSpPr>
        <p:spPr bwMode="auto">
          <a:xfrm>
            <a:off x="6881660" y="1361373"/>
            <a:ext cx="1911350"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887413">
              <a:lnSpc>
                <a:spcPct val="90000"/>
              </a:lnSpc>
              <a:spcBef>
                <a:spcPts val="975"/>
              </a:spcBef>
              <a:buClr>
                <a:srgbClr val="009CA6"/>
              </a:buClr>
              <a:buFont typeface="Arial" panose="020B0604020202020204" pitchFamily="34" charset="0"/>
              <a:buChar char="•"/>
              <a:defRPr sz="2100">
                <a:solidFill>
                  <a:schemeClr val="tx1"/>
                </a:solidFill>
                <a:latin typeface="Gill Sans MT" panose="020B0502020104020203" pitchFamily="34" charset="0"/>
              </a:defRPr>
            </a:lvl1pPr>
            <a:lvl2pPr marL="501650" indent="-220663" defTabSz="887413">
              <a:lnSpc>
                <a:spcPct val="90000"/>
              </a:lnSpc>
              <a:spcBef>
                <a:spcPts val="488"/>
              </a:spcBef>
              <a:buClr>
                <a:srgbClr val="009CA6"/>
              </a:buClr>
              <a:buFont typeface="Arial" panose="020B0604020202020204" pitchFamily="34" charset="0"/>
              <a:buChar char="•"/>
              <a:defRPr sz="1700">
                <a:solidFill>
                  <a:schemeClr val="tx1"/>
                </a:solidFill>
                <a:latin typeface="Gill Sans MT" panose="020B0502020104020203" pitchFamily="34" charset="0"/>
              </a:defRPr>
            </a:lvl2pPr>
            <a:lvl3pPr marL="1004888" indent="-220663" defTabSz="887413">
              <a:lnSpc>
                <a:spcPct val="90000"/>
              </a:lnSpc>
              <a:spcBef>
                <a:spcPts val="488"/>
              </a:spcBef>
              <a:buClr>
                <a:srgbClr val="009CA6"/>
              </a:buClr>
              <a:buFont typeface="Arial" panose="020B0604020202020204" pitchFamily="34" charset="0"/>
              <a:buChar char="•"/>
              <a:defRPr sz="1400">
                <a:solidFill>
                  <a:schemeClr val="tx1"/>
                </a:solidFill>
                <a:latin typeface="Gill Sans MT" panose="020B0502020104020203" pitchFamily="34" charset="0"/>
              </a:defRPr>
            </a:lvl3pPr>
            <a:lvl4pPr marL="1508125" indent="-220663" defTabSz="887413">
              <a:lnSpc>
                <a:spcPct val="90000"/>
              </a:lnSpc>
              <a:spcBef>
                <a:spcPts val="488"/>
              </a:spcBef>
              <a:buClr>
                <a:srgbClr val="009CA6"/>
              </a:buClr>
              <a:buFont typeface="Arial" panose="020B0604020202020204" pitchFamily="34" charset="0"/>
              <a:buChar char="•"/>
              <a:defRPr sz="1200">
                <a:solidFill>
                  <a:schemeClr val="tx1"/>
                </a:solidFill>
                <a:latin typeface="Gill Sans MT" panose="020B0502020104020203" pitchFamily="34" charset="0"/>
              </a:defRPr>
            </a:lvl4pPr>
            <a:lvl5pPr marL="2011363" indent="-220663" defTabSz="887413">
              <a:lnSpc>
                <a:spcPct val="90000"/>
              </a:lnSpc>
              <a:spcBef>
                <a:spcPts val="488"/>
              </a:spcBef>
              <a:buClr>
                <a:srgbClr val="009CA6"/>
              </a:buClr>
              <a:buFont typeface="Arial" panose="020B0604020202020204" pitchFamily="34" charset="0"/>
              <a:buChar char="•"/>
              <a:defRPr sz="1000">
                <a:solidFill>
                  <a:schemeClr val="tx1"/>
                </a:solidFill>
                <a:latin typeface="Gill Sans MT" panose="020B0502020104020203" pitchFamily="34" charset="0"/>
              </a:defRPr>
            </a:lvl5pPr>
            <a:lvl6pPr marL="24685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6pPr>
            <a:lvl7pPr marL="29257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7pPr>
            <a:lvl8pPr marL="33829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8pPr>
            <a:lvl9pPr marL="3840163" indent="-220663" defTabSz="887413" eaLnBrk="0" fontAlgn="base" hangingPunct="0">
              <a:lnSpc>
                <a:spcPct val="90000"/>
              </a:lnSpc>
              <a:spcBef>
                <a:spcPts val="488"/>
              </a:spcBef>
              <a:spcAft>
                <a:spcPct val="0"/>
              </a:spcAft>
              <a:buClr>
                <a:srgbClr val="009CA6"/>
              </a:buClr>
              <a:buFont typeface="Arial" panose="020B0604020202020204" pitchFamily="34" charset="0"/>
              <a:buChar char="•"/>
              <a:defRPr sz="1000">
                <a:solidFill>
                  <a:schemeClr val="tx1"/>
                </a:solidFill>
                <a:latin typeface="Gill Sans MT" panose="020B0502020104020203" pitchFamily="34" charset="0"/>
              </a:defRPr>
            </a:lvl9pPr>
          </a:lstStyle>
          <a:p>
            <a:pPr eaLnBrk="1" hangingPunct="1">
              <a:lnSpc>
                <a:spcPct val="100000"/>
              </a:lnSpc>
              <a:spcBef>
                <a:spcPct val="0"/>
              </a:spcBef>
              <a:buFont typeface="Arial" panose="020B0604020202020204" pitchFamily="34" charset="0"/>
              <a:buNone/>
              <a:defRPr/>
            </a:pPr>
            <a:r>
              <a:rPr lang="en-US" altLang="en-US" sz="1600" b="1" dirty="0">
                <a:latin typeface="+mj-lt"/>
              </a:rPr>
              <a:t>Deductible: </a:t>
            </a:r>
            <a:r>
              <a:rPr lang="en-US" altLang="en-US" sz="1600" dirty="0">
                <a:latin typeface="+mj-lt"/>
              </a:rPr>
              <a:t>The amount you must pay within the plan year, before EHP begins to pay benefits</a:t>
            </a:r>
          </a:p>
          <a:p>
            <a:pPr eaLnBrk="1" hangingPunct="1">
              <a:lnSpc>
                <a:spcPct val="100000"/>
              </a:lnSpc>
              <a:spcBef>
                <a:spcPct val="0"/>
              </a:spcBef>
              <a:buFont typeface="Arial" panose="020B0604020202020204" pitchFamily="34" charset="0"/>
              <a:buNone/>
              <a:defRPr/>
            </a:pPr>
            <a:endParaRPr lang="en-US" altLang="en-US" sz="1600" b="1" dirty="0">
              <a:latin typeface="+mj-lt"/>
            </a:endParaRPr>
          </a:p>
          <a:p>
            <a:pPr eaLnBrk="1" hangingPunct="1">
              <a:lnSpc>
                <a:spcPct val="100000"/>
              </a:lnSpc>
              <a:spcBef>
                <a:spcPct val="0"/>
              </a:spcBef>
              <a:buFont typeface="Arial" panose="020B0604020202020204" pitchFamily="34" charset="0"/>
              <a:buNone/>
              <a:defRPr/>
            </a:pPr>
            <a:r>
              <a:rPr lang="en-US" altLang="en-US" sz="1600" b="1" dirty="0">
                <a:latin typeface="+mj-lt"/>
              </a:rPr>
              <a:t>Co-insurance: </a:t>
            </a:r>
            <a:r>
              <a:rPr lang="en-US" altLang="en-US" sz="1600" dirty="0">
                <a:latin typeface="+mj-lt"/>
              </a:rPr>
              <a:t>A percentage of medical costs that you share with EHP</a:t>
            </a:r>
          </a:p>
          <a:p>
            <a:pPr eaLnBrk="1" hangingPunct="1">
              <a:lnSpc>
                <a:spcPct val="100000"/>
              </a:lnSpc>
              <a:spcBef>
                <a:spcPct val="0"/>
              </a:spcBef>
              <a:buFont typeface="Arial" panose="020B0604020202020204" pitchFamily="34" charset="0"/>
              <a:buNone/>
              <a:defRPr/>
            </a:pPr>
            <a:endParaRPr lang="en-US" altLang="en-US" sz="1600" b="1" dirty="0">
              <a:latin typeface="+mj-lt"/>
            </a:endParaRPr>
          </a:p>
          <a:p>
            <a:pPr eaLnBrk="1" hangingPunct="1">
              <a:lnSpc>
                <a:spcPct val="100000"/>
              </a:lnSpc>
              <a:spcBef>
                <a:spcPct val="0"/>
              </a:spcBef>
              <a:buFont typeface="Arial" panose="020B0604020202020204" pitchFamily="34" charset="0"/>
              <a:buNone/>
              <a:defRPr/>
            </a:pPr>
            <a:r>
              <a:rPr lang="en-US" altLang="en-US" sz="1600" b="1" dirty="0">
                <a:latin typeface="+mj-lt"/>
              </a:rPr>
              <a:t>Copay: </a:t>
            </a:r>
            <a:r>
              <a:rPr lang="en-US" altLang="en-US" sz="1600" dirty="0">
                <a:latin typeface="+mj-lt"/>
              </a:rPr>
              <a:t>A flat fee you must pay to the provider at the time of service</a:t>
            </a:r>
          </a:p>
        </p:txBody>
      </p:sp>
      <p:graphicFrame>
        <p:nvGraphicFramePr>
          <p:cNvPr id="8" name="Table 7"/>
          <p:cNvGraphicFramePr>
            <a:graphicFrameLocks noGrp="1"/>
          </p:cNvGraphicFramePr>
          <p:nvPr>
            <p:extLst>
              <p:ext uri="{D42A27DB-BD31-4B8C-83A1-F6EECF244321}">
                <p14:modId xmlns:p14="http://schemas.microsoft.com/office/powerpoint/2010/main" val="639588960"/>
              </p:ext>
            </p:extLst>
          </p:nvPr>
        </p:nvGraphicFramePr>
        <p:xfrm>
          <a:off x="1219200" y="1379537"/>
          <a:ext cx="5429250" cy="4627723"/>
        </p:xfrm>
        <a:graphic>
          <a:graphicData uri="http://schemas.openxmlformats.org/drawingml/2006/table">
            <a:tbl>
              <a:tblPr>
                <a:tableStyleId>{5C22544A-7EE6-4342-B048-85BDC9FD1C3A}</a:tableStyleId>
              </a:tblPr>
              <a:tblGrid>
                <a:gridCol w="1564596">
                  <a:extLst>
                    <a:ext uri="{9D8B030D-6E8A-4147-A177-3AD203B41FA5}">
                      <a16:colId xmlns:a16="http://schemas.microsoft.com/office/drawing/2014/main" val="1262073218"/>
                    </a:ext>
                  </a:extLst>
                </a:gridCol>
                <a:gridCol w="1187701">
                  <a:extLst>
                    <a:ext uri="{9D8B030D-6E8A-4147-A177-3AD203B41FA5}">
                      <a16:colId xmlns:a16="http://schemas.microsoft.com/office/drawing/2014/main" val="2163627162"/>
                    </a:ext>
                  </a:extLst>
                </a:gridCol>
                <a:gridCol w="1410128">
                  <a:extLst>
                    <a:ext uri="{9D8B030D-6E8A-4147-A177-3AD203B41FA5}">
                      <a16:colId xmlns:a16="http://schemas.microsoft.com/office/drawing/2014/main" val="3897442914"/>
                    </a:ext>
                  </a:extLst>
                </a:gridCol>
                <a:gridCol w="1266825">
                  <a:extLst>
                    <a:ext uri="{9D8B030D-6E8A-4147-A177-3AD203B41FA5}">
                      <a16:colId xmlns:a16="http://schemas.microsoft.com/office/drawing/2014/main" val="1440033274"/>
                    </a:ext>
                  </a:extLst>
                </a:gridCol>
              </a:tblGrid>
              <a:tr h="473496">
                <a:tc>
                  <a:txBody>
                    <a:bodyPr/>
                    <a:lstStyle/>
                    <a:p>
                      <a:pPr algn="l" fontAlgn="b"/>
                      <a:r>
                        <a:rPr lang="en-US" sz="1600" u="none" strike="noStrike" dirty="0">
                          <a:effectLst/>
                          <a:latin typeface="+mj-lt"/>
                        </a:rPr>
                        <a:t> </a:t>
                      </a:r>
                      <a:endParaRPr lang="en-US" sz="1600" b="1" i="0" u="none" strike="noStrike" dirty="0">
                        <a:solidFill>
                          <a:srgbClr val="FFFFFF"/>
                        </a:solidFill>
                        <a:effectLst/>
                        <a:latin typeface="+mj-lt"/>
                      </a:endParaRPr>
                    </a:p>
                  </a:txBody>
                  <a:tcPr marL="7733" marR="7733" marT="7733"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fontAlgn="b"/>
                      <a:r>
                        <a:rPr lang="en-US" sz="1400" b="1" u="none" strike="noStrike" dirty="0">
                          <a:solidFill>
                            <a:schemeClr val="bg1"/>
                          </a:solidFill>
                          <a:effectLst/>
                          <a:latin typeface="+mj-lt"/>
                        </a:rPr>
                        <a:t>Johns</a:t>
                      </a:r>
                      <a:r>
                        <a:rPr lang="en-US" sz="1400" b="1" u="none" strike="noStrike" baseline="0" dirty="0">
                          <a:solidFill>
                            <a:schemeClr val="bg1"/>
                          </a:solidFill>
                          <a:effectLst/>
                          <a:latin typeface="+mj-lt"/>
                        </a:rPr>
                        <a:t> Hopkins</a:t>
                      </a:r>
                      <a:r>
                        <a:rPr lang="en-US" sz="1400" b="1" u="none" strike="noStrike" dirty="0">
                          <a:solidFill>
                            <a:schemeClr val="bg1"/>
                          </a:solidFill>
                          <a:effectLst/>
                          <a:latin typeface="+mj-lt"/>
                        </a:rPr>
                        <a:t> DPC PPO Plan</a:t>
                      </a:r>
                      <a:endParaRPr lang="en-US" sz="1400" b="1" i="0" u="none" strike="noStrike" dirty="0">
                        <a:solidFill>
                          <a:schemeClr val="bg1"/>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72D5F"/>
                    </a:solidFill>
                  </a:tcPr>
                </a:tc>
                <a:tc hMerge="1">
                  <a:txBody>
                    <a:bodyPr/>
                    <a:lstStyle/>
                    <a:p>
                      <a:endParaRPr lang="en-US"/>
                    </a:p>
                  </a:txBody>
                  <a:tcPr/>
                </a:tc>
                <a:tc hMerge="1">
                  <a:txBody>
                    <a:bodyPr/>
                    <a:lstStyle/>
                    <a:p>
                      <a:pPr algn="ctr" fontAlgn="b"/>
                      <a:endParaRPr lang="en-US" sz="1400" b="1" i="0" u="none" strike="noStrike" dirty="0">
                        <a:solidFill>
                          <a:schemeClr val="bg1"/>
                        </a:solidFill>
                        <a:effectLst/>
                        <a:latin typeface="Calibri" panose="020F0502020204030204" pitchFamily="34" charset="0"/>
                      </a:endParaRPr>
                    </a:p>
                  </a:txBody>
                  <a:tcPr marL="7733" marR="7733" marT="7733" marB="0" anchor="ctr">
                    <a:lnL w="12700"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72D5F"/>
                    </a:solidFill>
                  </a:tcPr>
                </a:tc>
                <a:extLst>
                  <a:ext uri="{0D108BD9-81ED-4DB2-BD59-A6C34878D82A}">
                    <a16:rowId xmlns:a16="http://schemas.microsoft.com/office/drawing/2014/main" val="4218566229"/>
                  </a:ext>
                </a:extLst>
              </a:tr>
              <a:tr h="925467">
                <a:tc>
                  <a:txBody>
                    <a:bodyPr/>
                    <a:lstStyle/>
                    <a:p>
                      <a:pPr algn="ctr" fontAlgn="b"/>
                      <a:r>
                        <a:rPr lang="en-US" sz="1200" b="1" u="none" strike="noStrike" dirty="0">
                          <a:solidFill>
                            <a:schemeClr val="bg1"/>
                          </a:solidFill>
                          <a:effectLst/>
                          <a:latin typeface="+mj-lt"/>
                        </a:rPr>
                        <a:t>Facility Services</a:t>
                      </a:r>
                      <a:endParaRPr lang="en-US" sz="1200" b="1" i="0" u="none" strike="noStrike" dirty="0">
                        <a:solidFill>
                          <a:schemeClr val="bg1"/>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378"/>
                    </a:solidFill>
                  </a:tcPr>
                </a:tc>
                <a:tc>
                  <a:txBody>
                    <a:bodyPr/>
                    <a:lstStyle/>
                    <a:p>
                      <a:pPr algn="ctr" fontAlgn="b"/>
                      <a:r>
                        <a:rPr lang="en-US" sz="1200" u="none" strike="noStrike" dirty="0">
                          <a:solidFill>
                            <a:schemeClr val="bg1"/>
                          </a:solidFill>
                          <a:effectLst/>
                          <a:latin typeface="+mj-lt"/>
                        </a:rPr>
                        <a:t>EHP Preferred </a:t>
                      </a:r>
                      <a:br>
                        <a:rPr lang="en-US" sz="1200" u="none" strike="noStrike" dirty="0">
                          <a:solidFill>
                            <a:schemeClr val="bg1"/>
                          </a:solidFill>
                          <a:effectLst/>
                          <a:latin typeface="+mj-lt"/>
                        </a:rPr>
                      </a:br>
                      <a:r>
                        <a:rPr lang="en-US" sz="1200" u="none" strike="noStrike" dirty="0">
                          <a:solidFill>
                            <a:schemeClr val="bg1"/>
                          </a:solidFill>
                          <a:effectLst/>
                          <a:latin typeface="+mj-lt"/>
                        </a:rPr>
                        <a:t>Network**</a:t>
                      </a:r>
                      <a:endParaRPr lang="en-US" sz="1200" b="1" i="0" u="none" strike="noStrike" dirty="0">
                        <a:solidFill>
                          <a:schemeClr val="bg1"/>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9A9BB"/>
                    </a:solidFill>
                  </a:tcPr>
                </a:tc>
                <a:tc>
                  <a:txBody>
                    <a:bodyPr/>
                    <a:lstStyle/>
                    <a:p>
                      <a:pPr algn="ctr" fontAlgn="b"/>
                      <a:r>
                        <a:rPr lang="en-US" sz="1200" u="none" strike="noStrike" dirty="0">
                          <a:solidFill>
                            <a:schemeClr val="bg1"/>
                          </a:solidFill>
                          <a:effectLst/>
                          <a:latin typeface="+mj-lt"/>
                        </a:rPr>
                        <a:t>EHP Network**</a:t>
                      </a:r>
                      <a:endParaRPr lang="en-US" sz="1200" b="1" i="0" u="none" strike="noStrike" dirty="0">
                        <a:solidFill>
                          <a:schemeClr val="bg1"/>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9A9BB"/>
                    </a:solidFill>
                  </a:tcPr>
                </a:tc>
                <a:tc>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en-US" sz="1200" b="0" i="0" u="none" strike="noStrike" kern="1200" dirty="0">
                          <a:solidFill>
                            <a:schemeClr val="bg1"/>
                          </a:solidFill>
                          <a:effectLst/>
                          <a:latin typeface="+mj-lt"/>
                          <a:ea typeface="+mn-ea"/>
                          <a:cs typeface="+mn-cs"/>
                        </a:rPr>
                        <a:t>Out-of-Network</a:t>
                      </a: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9A9BB"/>
                    </a:solidFill>
                  </a:tcPr>
                </a:tc>
                <a:extLst>
                  <a:ext uri="{0D108BD9-81ED-4DB2-BD59-A6C34878D82A}">
                    <a16:rowId xmlns:a16="http://schemas.microsoft.com/office/drawing/2014/main" val="2620776079"/>
                  </a:ext>
                </a:extLst>
              </a:tr>
              <a:tr h="946992">
                <a:tc>
                  <a:txBody>
                    <a:bodyPr/>
                    <a:lstStyle/>
                    <a:p>
                      <a:pPr algn="ctr" fontAlgn="b"/>
                      <a:r>
                        <a:rPr lang="en-US" sz="1200" b="1" u="none" strike="noStrike" dirty="0">
                          <a:effectLst/>
                          <a:latin typeface="+mj-lt"/>
                        </a:rPr>
                        <a:t>Hospital Inpatient</a:t>
                      </a:r>
                      <a:endParaRPr lang="en-US" sz="1200" b="1" i="0" u="none" strike="noStrike" dirty="0">
                        <a:solidFill>
                          <a:srgbClr val="000000"/>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latin typeface="+mj-lt"/>
                        </a:rPr>
                        <a:t>$150 copay,</a:t>
                      </a:r>
                      <a:r>
                        <a:rPr lang="en-US" sz="1200" u="none" strike="noStrike" baseline="0" dirty="0">
                          <a:effectLst/>
                          <a:latin typeface="+mj-lt"/>
                        </a:rPr>
                        <a:t> then pay 10%*</a:t>
                      </a:r>
                      <a:endParaRPr lang="en-US" sz="1200" b="1" i="0" u="none" strike="noStrike" dirty="0">
                        <a:solidFill>
                          <a:srgbClr val="000000"/>
                        </a:solidFill>
                        <a:effectLst/>
                        <a:latin typeface="+mj-lt"/>
                      </a:endParaRPr>
                    </a:p>
                  </a:txBody>
                  <a:tcPr marL="7735" marR="7735" marT="77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en-US" sz="1200" u="none" strike="noStrike" dirty="0">
                          <a:effectLst/>
                          <a:latin typeface="+mj-lt"/>
                        </a:rPr>
                        <a:t>$150 copay,</a:t>
                      </a:r>
                      <a:r>
                        <a:rPr lang="en-US" sz="1200" u="none" strike="noStrike" baseline="0" dirty="0">
                          <a:effectLst/>
                          <a:latin typeface="+mj-lt"/>
                        </a:rPr>
                        <a:t> then pay 20%*</a:t>
                      </a:r>
                      <a:endParaRPr lang="en-US" sz="1200" b="1" i="0" u="none" strike="noStrike" kern="1200" dirty="0">
                        <a:solidFill>
                          <a:srgbClr val="000000"/>
                        </a:solidFill>
                        <a:effectLst/>
                        <a:latin typeface="+mj-lt"/>
                        <a:ea typeface="+mn-ea"/>
                        <a:cs typeface="+mn-cs"/>
                      </a:endParaRPr>
                    </a:p>
                  </a:txBody>
                  <a:tcPr marL="7735" marR="7735" marT="77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mj-lt"/>
                        </a:rPr>
                        <a:t>$500 copay, then pay 30%</a:t>
                      </a:r>
                    </a:p>
                  </a:txBody>
                  <a:tcPr marL="7735" marR="7735" marT="77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9390084"/>
                  </a:ext>
                </a:extLst>
              </a:tr>
              <a:tr h="570442">
                <a:tc>
                  <a:txBody>
                    <a:bodyPr/>
                    <a:lstStyle/>
                    <a:p>
                      <a:pPr algn="ctr" fontAlgn="b"/>
                      <a:r>
                        <a:rPr lang="en-US" sz="1200" b="1" u="none" strike="noStrike" dirty="0">
                          <a:effectLst/>
                          <a:latin typeface="+mj-lt"/>
                        </a:rPr>
                        <a:t>Hospital Outpatient</a:t>
                      </a:r>
                      <a:endParaRPr lang="en-US" sz="1200" b="1" i="0" u="none" strike="noStrike" dirty="0">
                        <a:solidFill>
                          <a:srgbClr val="000000"/>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latin typeface="+mj-lt"/>
                        </a:rPr>
                        <a:t>pay 10%*, 5% with DPC referral</a:t>
                      </a:r>
                      <a:endParaRPr lang="en-US" sz="1200" b="1" i="0" u="none" strike="noStrike" dirty="0">
                        <a:solidFill>
                          <a:srgbClr val="000000"/>
                        </a:solidFill>
                        <a:effectLst/>
                        <a:latin typeface="+mj-lt"/>
                      </a:endParaRPr>
                    </a:p>
                  </a:txBody>
                  <a:tcPr marL="7735" marR="7735" marT="77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en-US" sz="1200" u="none" strike="noStrike" dirty="0">
                          <a:effectLst/>
                          <a:latin typeface="+mj-lt"/>
                        </a:rPr>
                        <a:t>pay 20%*, 15% with DPC referral</a:t>
                      </a:r>
                      <a:endParaRPr lang="en-US" sz="1200" b="1" i="0" u="none" strike="noStrike" dirty="0">
                        <a:solidFill>
                          <a:srgbClr val="000000"/>
                        </a:solidFill>
                        <a:effectLst/>
                        <a:latin typeface="+mj-lt"/>
                      </a:endParaRPr>
                    </a:p>
                  </a:txBody>
                  <a:tcPr marL="7735" marR="7735" marT="77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b="0" i="0" u="none" strike="noStrike" dirty="0">
                          <a:solidFill>
                            <a:srgbClr val="000000"/>
                          </a:solidFill>
                          <a:effectLst/>
                          <a:latin typeface="+mj-lt"/>
                        </a:rPr>
                        <a:t>pay 30%*</a:t>
                      </a:r>
                    </a:p>
                  </a:txBody>
                  <a:tcPr marL="7735" marR="7735" marT="77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63174005"/>
                  </a:ext>
                </a:extLst>
              </a:tr>
              <a:tr h="570442">
                <a:tc>
                  <a:txBody>
                    <a:bodyPr/>
                    <a:lstStyle/>
                    <a:p>
                      <a:pPr algn="ctr" fontAlgn="b"/>
                      <a:r>
                        <a:rPr lang="en-US" sz="1200" b="1" u="none" strike="noStrike" dirty="0">
                          <a:effectLst/>
                          <a:latin typeface="+mj-lt"/>
                        </a:rPr>
                        <a:t>Lab Services</a:t>
                      </a:r>
                      <a:endParaRPr lang="en-US" sz="1200" b="1" i="0" u="none" strike="noStrike" dirty="0">
                        <a:solidFill>
                          <a:srgbClr val="000000"/>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en-US" sz="1200" u="none" strike="noStrike" dirty="0">
                          <a:effectLst/>
                          <a:latin typeface="+mj-lt"/>
                        </a:rPr>
                        <a:t>pay 10%*, 5% with DPC referral</a:t>
                      </a:r>
                      <a:endParaRPr lang="en-US" sz="1200" b="1" i="0" u="none" strike="noStrike" dirty="0">
                        <a:solidFill>
                          <a:srgbClr val="000000"/>
                        </a:solidFill>
                        <a:effectLst/>
                        <a:latin typeface="+mj-lt"/>
                      </a:endParaRPr>
                    </a:p>
                  </a:txBody>
                  <a:tcPr marL="7735" marR="7735" marT="77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en-US" sz="1200" u="none" strike="noStrike" dirty="0">
                          <a:effectLst/>
                          <a:latin typeface="+mj-lt"/>
                        </a:rPr>
                        <a:t>pay 20%*, 15% with DPC referral</a:t>
                      </a:r>
                      <a:endParaRPr lang="en-US" sz="1200" b="1" i="0" u="none" strike="noStrike" dirty="0">
                        <a:solidFill>
                          <a:srgbClr val="000000"/>
                        </a:solidFill>
                        <a:effectLst/>
                        <a:latin typeface="+mj-lt"/>
                      </a:endParaRPr>
                    </a:p>
                  </a:txBody>
                  <a:tcPr marL="7735" marR="7735" marT="77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en-US" sz="1200" b="0" i="0" u="none" strike="noStrike" kern="1200" dirty="0">
                          <a:solidFill>
                            <a:srgbClr val="000000"/>
                          </a:solidFill>
                          <a:effectLst/>
                          <a:latin typeface="+mj-lt"/>
                          <a:ea typeface="+mn-ea"/>
                          <a:cs typeface="+mn-cs"/>
                        </a:rPr>
                        <a:t>pay 30%*</a:t>
                      </a:r>
                    </a:p>
                  </a:txBody>
                  <a:tcPr marL="7735" marR="7735" marT="77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40286781"/>
                  </a:ext>
                </a:extLst>
              </a:tr>
              <a:tr h="570442">
                <a:tc>
                  <a:txBody>
                    <a:bodyPr/>
                    <a:lstStyle/>
                    <a:p>
                      <a:pPr algn="ctr" fontAlgn="b"/>
                      <a:r>
                        <a:rPr lang="en-US" sz="1200" b="1" u="none" strike="noStrike" dirty="0">
                          <a:effectLst/>
                          <a:latin typeface="+mj-lt"/>
                        </a:rPr>
                        <a:t>Emergency Room</a:t>
                      </a:r>
                      <a:endParaRPr lang="en-US" sz="1200" b="1" i="0" u="none" strike="noStrike" dirty="0">
                        <a:solidFill>
                          <a:srgbClr val="000000"/>
                        </a:solidFill>
                        <a:effectLst/>
                        <a:latin typeface="+mj-lt"/>
                      </a:endParaRP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dirty="0">
                          <a:effectLst/>
                          <a:latin typeface="+mj-lt"/>
                        </a:rPr>
                        <a:t>$250 copay*</a:t>
                      </a:r>
                      <a:endParaRPr lang="en-US" sz="1200" b="1" i="0" u="none" strike="noStrike" dirty="0">
                        <a:solidFill>
                          <a:srgbClr val="000000"/>
                        </a:solidFill>
                        <a:effectLst/>
                        <a:latin typeface="+mj-lt"/>
                      </a:endParaRPr>
                    </a:p>
                  </a:txBody>
                  <a:tcPr marL="7735" marR="7735" marT="77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200" u="none" strike="noStrike" kern="1200" dirty="0">
                          <a:solidFill>
                            <a:schemeClr val="dk1"/>
                          </a:solidFill>
                          <a:effectLst/>
                          <a:latin typeface="+mj-lt"/>
                          <a:ea typeface="+mn-ea"/>
                          <a:cs typeface="+mn-cs"/>
                        </a:rPr>
                        <a:t>$250 copay*</a:t>
                      </a:r>
                      <a:endParaRPr lang="en-US" sz="1200" b="1" i="0" u="none" strike="noStrike" kern="1200" dirty="0">
                        <a:solidFill>
                          <a:srgbClr val="000000"/>
                        </a:solidFill>
                        <a:effectLst/>
                        <a:latin typeface="+mj-lt"/>
                        <a:ea typeface="+mn-ea"/>
                        <a:cs typeface="+mn-cs"/>
                      </a:endParaRPr>
                    </a:p>
                  </a:txBody>
                  <a:tcPr marL="7735" marR="7735" marT="77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en-US" sz="1200" u="none" strike="noStrike" kern="1200" dirty="0">
                          <a:solidFill>
                            <a:schemeClr val="dk1"/>
                          </a:solidFill>
                          <a:effectLst/>
                          <a:latin typeface="+mj-lt"/>
                          <a:ea typeface="+mn-ea"/>
                          <a:cs typeface="+mn-cs"/>
                        </a:rPr>
                        <a:t>$250 copay*</a:t>
                      </a:r>
                      <a:endParaRPr lang="en-US" sz="1200" b="1" i="0" u="none" strike="noStrike" kern="1200" dirty="0">
                        <a:solidFill>
                          <a:srgbClr val="000000"/>
                        </a:solidFill>
                        <a:effectLst/>
                        <a:latin typeface="+mj-lt"/>
                        <a:ea typeface="+mn-ea"/>
                        <a:cs typeface="+mn-cs"/>
                      </a:endParaRPr>
                    </a:p>
                  </a:txBody>
                  <a:tcPr marL="7735" marR="7735" marT="77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5723337"/>
                  </a:ext>
                </a:extLst>
              </a:tr>
              <a:tr h="570442">
                <a:tc>
                  <a:txBody>
                    <a:bodyPr/>
                    <a:lstStyle/>
                    <a:p>
                      <a:pPr algn="ctr" fontAlgn="b"/>
                      <a:r>
                        <a:rPr lang="en-US" sz="1200" b="1" i="0" u="none" strike="noStrike" dirty="0">
                          <a:solidFill>
                            <a:srgbClr val="000000"/>
                          </a:solidFill>
                          <a:effectLst/>
                          <a:latin typeface="+mj-lt"/>
                        </a:rPr>
                        <a:t>Urgent Care</a:t>
                      </a:r>
                    </a:p>
                  </a:txBody>
                  <a:tcPr marL="7733" marR="7733" marT="7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j-lt"/>
                        </a:rPr>
                        <a:t>$25 copay</a:t>
                      </a:r>
                      <a:endParaRPr lang="en-US" sz="1200" b="1" i="0" u="none" strike="noStrike" kern="1200" dirty="0">
                        <a:solidFill>
                          <a:srgbClr val="000000"/>
                        </a:solidFill>
                        <a:effectLst/>
                        <a:latin typeface="+mj-lt"/>
                        <a:ea typeface="+mn-ea"/>
                        <a:cs typeface="+mn-cs"/>
                      </a:endParaRPr>
                    </a:p>
                  </a:txBody>
                  <a:tcPr marL="7735" marR="7735" marT="77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j-lt"/>
                        </a:rPr>
                        <a:t>$25 copay</a:t>
                      </a:r>
                      <a:endParaRPr lang="en-US" sz="1200" b="1" i="0" u="none" strike="noStrike" kern="1200" dirty="0">
                        <a:solidFill>
                          <a:srgbClr val="000000"/>
                        </a:solidFill>
                        <a:effectLst/>
                        <a:latin typeface="+mj-lt"/>
                        <a:ea typeface="+mn-ea"/>
                        <a:cs typeface="+mn-cs"/>
                      </a:endParaRPr>
                    </a:p>
                  </a:txBody>
                  <a:tcPr marL="7735" marR="7735" marT="77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005840" rtl="0" eaLnBrk="1" fontAlgn="b" latinLnBrk="0" hangingPunct="1">
                        <a:lnSpc>
                          <a:spcPct val="100000"/>
                        </a:lnSpc>
                        <a:spcBef>
                          <a:spcPts val="0"/>
                        </a:spcBef>
                        <a:spcAft>
                          <a:spcPts val="0"/>
                        </a:spcAft>
                        <a:buClrTx/>
                        <a:buSzTx/>
                        <a:buFontTx/>
                        <a:buNone/>
                        <a:tabLst/>
                        <a:defRPr/>
                      </a:pPr>
                      <a:r>
                        <a:rPr lang="en-US" sz="1200" b="0" i="0" u="none" strike="noStrike" kern="1200" dirty="0">
                          <a:solidFill>
                            <a:srgbClr val="000000"/>
                          </a:solidFill>
                          <a:effectLst/>
                          <a:latin typeface="+mj-lt"/>
                          <a:ea typeface="+mn-ea"/>
                          <a:cs typeface="+mn-cs"/>
                        </a:rPr>
                        <a:t>pay 30%*</a:t>
                      </a:r>
                    </a:p>
                  </a:txBody>
                  <a:tcPr marL="7735" marR="7735" marT="77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84091400"/>
                  </a:ext>
                </a:extLst>
              </a:tr>
            </a:tbl>
          </a:graphicData>
        </a:graphic>
      </p:graphicFrame>
      <p:sp>
        <p:nvSpPr>
          <p:cNvPr id="7" name="TextBox 6"/>
          <p:cNvSpPr txBox="1"/>
          <p:nvPr/>
        </p:nvSpPr>
        <p:spPr>
          <a:xfrm>
            <a:off x="2787988" y="7264339"/>
            <a:ext cx="3404995" cy="307777"/>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dirty="0"/>
              <a:t>Confidential</a:t>
            </a:r>
          </a:p>
        </p:txBody>
      </p:sp>
    </p:spTree>
    <p:extLst>
      <p:ext uri="{BB962C8B-B14F-4D97-AF65-F5344CB8AC3E}">
        <p14:creationId xmlns:p14="http://schemas.microsoft.com/office/powerpoint/2010/main" val="3715324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6884" y="389272"/>
            <a:ext cx="8845216" cy="1080714"/>
          </a:xfrm>
        </p:spPr>
        <p:txBody>
          <a:bodyPr/>
          <a:lstStyle/>
          <a:p>
            <a:r>
              <a:rPr lang="en-US" dirty="0"/>
              <a:t>Johns Hopkins DPC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8</a:t>
            </a:fld>
            <a:endParaRPr lang="en-US" dirty="0"/>
          </a:p>
        </p:txBody>
      </p:sp>
      <p:sp>
        <p:nvSpPr>
          <p:cNvPr id="7" name="TextBox 16"/>
          <p:cNvSpPr txBox="1">
            <a:spLocks noGrp="1" noChangeArrowheads="1"/>
          </p:cNvSpPr>
          <p:nvPr>
            <p:ph idx="1"/>
          </p:nvPr>
        </p:nvSpPr>
        <p:spPr bwMode="auto">
          <a:xfrm>
            <a:off x="336884" y="1507303"/>
            <a:ext cx="9396663" cy="345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631825" indent="-236538">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252146" indent="-252146">
              <a:lnSpc>
                <a:spcPct val="100000"/>
              </a:lnSpc>
              <a:spcBef>
                <a:spcPct val="0"/>
              </a:spcBef>
              <a:spcAft>
                <a:spcPts val="529"/>
              </a:spcAft>
              <a:buFont typeface="Wingdings" panose="05000000000000000000" pitchFamily="2" charset="2"/>
              <a:buChar char="§"/>
              <a:defRPr/>
            </a:pPr>
            <a:r>
              <a:rPr lang="en-US" altLang="en-US" sz="2000" b="1" dirty="0">
                <a:latin typeface="+mj-lt"/>
              </a:rPr>
              <a:t>Primary Care office visits for treatment of illness or injury</a:t>
            </a:r>
          </a:p>
          <a:p>
            <a:pPr lvl="1">
              <a:lnSpc>
                <a:spcPct val="100000"/>
              </a:lnSpc>
              <a:spcBef>
                <a:spcPct val="0"/>
              </a:spcBef>
              <a:spcAft>
                <a:spcPts val="529"/>
              </a:spcAft>
              <a:buFont typeface="Wingdings" panose="05000000000000000000" pitchFamily="2" charset="2"/>
              <a:buChar char="§"/>
              <a:tabLst>
                <a:tab pos="395288" algn="l"/>
              </a:tabLst>
              <a:defRPr/>
            </a:pPr>
            <a:r>
              <a:rPr lang="en-US" altLang="en-US" sz="1600" dirty="0">
                <a:latin typeface="+mj-lt"/>
              </a:rPr>
              <a:t>DPC Practice PCP will be covered with a $0 copay, deductible waived</a:t>
            </a:r>
          </a:p>
          <a:p>
            <a:pPr lvl="1">
              <a:lnSpc>
                <a:spcPct val="100000"/>
              </a:lnSpc>
              <a:spcBef>
                <a:spcPct val="0"/>
              </a:spcBef>
              <a:spcAft>
                <a:spcPts val="529"/>
              </a:spcAft>
              <a:buFont typeface="Wingdings" panose="05000000000000000000" pitchFamily="2" charset="2"/>
              <a:buChar char="§"/>
              <a:tabLst>
                <a:tab pos="395288" algn="l"/>
              </a:tabLst>
              <a:defRPr/>
            </a:pPr>
            <a:r>
              <a:rPr lang="en-US" altLang="en-US" sz="1600" dirty="0">
                <a:latin typeface="+mj-lt"/>
              </a:rPr>
              <a:t>All other in-network PCP visits will be covered with a $10 copay, deductible waived (for spouse/dependents without DPC Practice as PCP)</a:t>
            </a:r>
          </a:p>
          <a:p>
            <a:pPr marL="252146" indent="-252146">
              <a:lnSpc>
                <a:spcPct val="100000"/>
              </a:lnSpc>
              <a:spcBef>
                <a:spcPct val="0"/>
              </a:spcBef>
              <a:spcAft>
                <a:spcPts val="529"/>
              </a:spcAft>
              <a:buFont typeface="Wingdings" panose="05000000000000000000" pitchFamily="2" charset="2"/>
              <a:buChar char="§"/>
              <a:defRPr/>
            </a:pPr>
            <a:r>
              <a:rPr lang="en-US" altLang="en-US" sz="2000" b="1" dirty="0">
                <a:latin typeface="+mj-lt"/>
              </a:rPr>
              <a:t>Preventive Care, such as annual exams/physicals/GYN</a:t>
            </a:r>
          </a:p>
          <a:p>
            <a:pPr lvl="1">
              <a:lnSpc>
                <a:spcPct val="100000"/>
              </a:lnSpc>
              <a:spcBef>
                <a:spcPct val="0"/>
              </a:spcBef>
              <a:spcAft>
                <a:spcPts val="529"/>
              </a:spcAft>
              <a:buFont typeface="Wingdings" panose="05000000000000000000" pitchFamily="2" charset="2"/>
              <a:buChar char="§"/>
              <a:defRPr/>
            </a:pPr>
            <a:r>
              <a:rPr lang="en-US" altLang="en-US" sz="1600" dirty="0">
                <a:latin typeface="+mj-lt"/>
              </a:rPr>
              <a:t>DPC, EHP Preferred or EHP Network PCP: covered at 100% of allowed amount, deductible waived</a:t>
            </a:r>
          </a:p>
          <a:p>
            <a:pPr marL="252146" indent="-252146">
              <a:lnSpc>
                <a:spcPct val="100000"/>
              </a:lnSpc>
              <a:spcBef>
                <a:spcPct val="0"/>
              </a:spcBef>
              <a:spcAft>
                <a:spcPts val="529"/>
              </a:spcAft>
              <a:buFont typeface="Wingdings" panose="05000000000000000000" pitchFamily="2" charset="2"/>
              <a:buChar char="§"/>
              <a:defRPr/>
            </a:pPr>
            <a:r>
              <a:rPr lang="en-US" altLang="en-US" sz="2000" b="1" dirty="0">
                <a:latin typeface="+mj-lt"/>
              </a:rPr>
              <a:t>Specialty Care (adult and pediatric) </a:t>
            </a:r>
          </a:p>
          <a:p>
            <a:pPr lvl="1">
              <a:buFont typeface="Wingdings" panose="05000000000000000000" pitchFamily="2" charset="2"/>
              <a:buChar char="§"/>
              <a:defRPr/>
            </a:pPr>
            <a:r>
              <a:rPr lang="en-US" altLang="en-US" sz="1600" dirty="0">
                <a:latin typeface="+mj-lt"/>
              </a:rPr>
              <a:t>EHP Preferred provider: covered at 90% (95% with DPC referral) of allowed amount, after deductible</a:t>
            </a:r>
          </a:p>
          <a:p>
            <a:pPr lvl="1">
              <a:buFont typeface="Wingdings" panose="05000000000000000000" pitchFamily="2" charset="2"/>
              <a:buChar char="§"/>
              <a:defRPr/>
            </a:pPr>
            <a:r>
              <a:rPr lang="en-US" altLang="en-US" sz="1600" dirty="0">
                <a:latin typeface="+mj-lt"/>
              </a:rPr>
              <a:t>EHP Network provider: covered at 80% (85% with DPC referral) of allowed amount, after deductible</a:t>
            </a:r>
          </a:p>
          <a:p>
            <a:pPr marL="252146" indent="-252146">
              <a:lnSpc>
                <a:spcPct val="100000"/>
              </a:lnSpc>
              <a:spcBef>
                <a:spcPct val="0"/>
              </a:spcBef>
              <a:spcAft>
                <a:spcPts val="529"/>
              </a:spcAft>
              <a:buFont typeface="Wingdings" panose="05000000000000000000" pitchFamily="2" charset="2"/>
              <a:buChar char="§"/>
              <a:defRPr/>
            </a:pPr>
            <a:r>
              <a:rPr lang="en-US" altLang="en-US" sz="2000" b="1" dirty="0">
                <a:latin typeface="+mj-lt"/>
              </a:rPr>
              <a:t>Urgent Care</a:t>
            </a:r>
          </a:p>
          <a:p>
            <a:pPr lvl="1">
              <a:lnSpc>
                <a:spcPct val="100000"/>
              </a:lnSpc>
              <a:spcBef>
                <a:spcPct val="0"/>
              </a:spcBef>
              <a:buFont typeface="Wingdings" panose="05000000000000000000" pitchFamily="2" charset="2"/>
              <a:buChar char="§"/>
              <a:defRPr/>
            </a:pPr>
            <a:r>
              <a:rPr lang="en-US" altLang="en-US" sz="1600" dirty="0">
                <a:latin typeface="+mj-lt"/>
              </a:rPr>
              <a:t>EHP Preferred or an EHP Network provider will be covered with a $25 copay, deductible waived</a:t>
            </a:r>
          </a:p>
        </p:txBody>
      </p:sp>
      <p:sp>
        <p:nvSpPr>
          <p:cNvPr id="5" name="TextBox 4"/>
          <p:cNvSpPr txBox="1"/>
          <p:nvPr/>
        </p:nvSpPr>
        <p:spPr>
          <a:xfrm>
            <a:off x="2787988" y="7264339"/>
            <a:ext cx="3404995" cy="307777"/>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dirty="0"/>
              <a:t>Confidential</a:t>
            </a:r>
          </a:p>
        </p:txBody>
      </p:sp>
    </p:spTree>
    <p:extLst>
      <p:ext uri="{BB962C8B-B14F-4D97-AF65-F5344CB8AC3E}">
        <p14:creationId xmlns:p14="http://schemas.microsoft.com/office/powerpoint/2010/main" val="3741745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6884" y="389272"/>
            <a:ext cx="8616616" cy="1080714"/>
          </a:xfrm>
        </p:spPr>
        <p:txBody>
          <a:bodyPr/>
          <a:lstStyle/>
          <a:p>
            <a:r>
              <a:rPr lang="en-US" dirty="0"/>
              <a:t>Johns Hopkins DPC Benefits Overview</a:t>
            </a:r>
          </a:p>
        </p:txBody>
      </p:sp>
      <p:sp>
        <p:nvSpPr>
          <p:cNvPr id="4" name="Date Placeholder 3"/>
          <p:cNvSpPr>
            <a:spLocks noGrp="1"/>
          </p:cNvSpPr>
          <p:nvPr>
            <p:ph type="dt" sz="half" idx="2"/>
          </p:nvPr>
        </p:nvSpPr>
        <p:spPr/>
        <p:txBody>
          <a:bodyPr/>
          <a:lstStyle/>
          <a:p>
            <a:r>
              <a:rPr lang="en-US" b="1">
                <a:solidFill>
                  <a:schemeClr val="accent4"/>
                </a:solidFill>
              </a:rPr>
              <a:t>| </a:t>
            </a:r>
            <a:fld id="{82EBF240-A6A4-4792-91CB-7EC418E73C5C}" type="slidenum">
              <a:rPr lang="en-US" smtClean="0"/>
              <a:pPr/>
              <a:t>9</a:t>
            </a:fld>
            <a:endParaRPr lang="en-US" dirty="0"/>
          </a:p>
        </p:txBody>
      </p:sp>
      <p:sp>
        <p:nvSpPr>
          <p:cNvPr id="7" name="TextBox 16"/>
          <p:cNvSpPr txBox="1">
            <a:spLocks noGrp="1" noChangeArrowheads="1"/>
          </p:cNvSpPr>
          <p:nvPr>
            <p:ph idx="1"/>
          </p:nvPr>
        </p:nvSpPr>
        <p:spPr bwMode="auto">
          <a:xfrm>
            <a:off x="336884" y="1507303"/>
            <a:ext cx="9396663" cy="5206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631825" indent="-236538">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252146" lvl="0" indent="-252146"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2000" b="1" dirty="0">
                <a:latin typeface="+mj-lt"/>
              </a:rPr>
              <a:t>Emergency Room Facility care</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or an EHP Network facility: covered at 100% of allowed amount, after a $250 copay and deductible</a:t>
            </a:r>
          </a:p>
          <a:p>
            <a:pPr marL="252146" lvl="0" indent="-252146"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2000" b="1" dirty="0">
                <a:latin typeface="+mj-lt"/>
              </a:rPr>
              <a:t>Emergency Room Professional care </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or an EHP Network facility: covered at 100% of allowed amount, after deductible</a:t>
            </a:r>
          </a:p>
          <a:p>
            <a:pPr marL="252146" lvl="0" indent="-252146"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2000" b="1" dirty="0">
                <a:latin typeface="+mj-lt"/>
              </a:rPr>
              <a:t>Outpatient care for mental health treatment</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or an EHP Network facility: covered at a $5 copay, deductible waived</a:t>
            </a:r>
          </a:p>
          <a:p>
            <a:pPr marL="252146" lvl="0" indent="-252146"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2000" b="1" dirty="0">
                <a:latin typeface="+mj-lt"/>
              </a:rPr>
              <a:t>Inpatient Facility care </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facility: covered at 90% of allowed amount, after a $150 copay and deductible</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Network facility: covered at 80% of allowed amount, after a $150 copay and deductible </a:t>
            </a:r>
          </a:p>
          <a:p>
            <a:pPr marL="252146" lvl="0" indent="-252146"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2000" b="1" dirty="0">
                <a:latin typeface="+mj-lt"/>
              </a:rPr>
              <a:t>Inpatient Professional care </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provider: covered at 90% of allowed amount, after deductible</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Network provider: covered at 80% of allowed amount, after deductible</a:t>
            </a:r>
          </a:p>
          <a:p>
            <a:pPr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2000" dirty="0">
                <a:latin typeface="+mj-lt"/>
              </a:rPr>
              <a:t>Outpatient Surgery at Ambulatory Surgery Center</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Preferred provider: covered at 95% of allowed amount, after deductible</a:t>
            </a:r>
          </a:p>
          <a:p>
            <a:pPr lvl="1" defTabSz="914400" eaLnBrk="0" fontAlgn="base" hangingPunct="0">
              <a:lnSpc>
                <a:spcPct val="100000"/>
              </a:lnSpc>
              <a:spcBef>
                <a:spcPct val="0"/>
              </a:spcBef>
              <a:spcAft>
                <a:spcPts val="529"/>
              </a:spcAft>
              <a:buClrTx/>
              <a:buFont typeface="Wingdings" panose="05000000000000000000" pitchFamily="2" charset="2"/>
              <a:buChar char="§"/>
              <a:defRPr/>
            </a:pPr>
            <a:r>
              <a:rPr lang="en-US" altLang="en-US" sz="1600" dirty="0">
                <a:latin typeface="+mj-lt"/>
              </a:rPr>
              <a:t>EHP Network provider: covered at 85% of allowed amount, after deductible</a:t>
            </a:r>
          </a:p>
        </p:txBody>
      </p:sp>
      <p:sp>
        <p:nvSpPr>
          <p:cNvPr id="5" name="TextBox 4"/>
          <p:cNvSpPr txBox="1"/>
          <p:nvPr/>
        </p:nvSpPr>
        <p:spPr>
          <a:xfrm>
            <a:off x="2787988" y="7264339"/>
            <a:ext cx="3404995" cy="307777"/>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400" dirty="0"/>
              <a:t>Confidential</a:t>
            </a:r>
          </a:p>
        </p:txBody>
      </p:sp>
    </p:spTree>
    <p:extLst>
      <p:ext uri="{BB962C8B-B14F-4D97-AF65-F5344CB8AC3E}">
        <p14:creationId xmlns:p14="http://schemas.microsoft.com/office/powerpoint/2010/main" val="1398618834"/>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4495381-0249-410F-8F29-75C789CAB9BD}" vid="{78F7CABA-4AFC-4CB9-9A23-EC68DA862D6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2C5BBD435139A42AC0B149EDF8C992F" ma:contentTypeVersion="16" ma:contentTypeDescription="Create a new document." ma:contentTypeScope="" ma:versionID="14b5c292402aaef5afaf40431fff40d1">
  <xsd:schema xmlns:xsd="http://www.w3.org/2001/XMLSchema" xmlns:xs="http://www.w3.org/2001/XMLSchema" xmlns:p="http://schemas.microsoft.com/office/2006/metadata/properties" xmlns:ns3="4b0d8b2a-3a3c-44f1-9609-7367b71deb93" xmlns:ns4="a1dc0ee4-5442-40a5-b653-7fa51196cf3f" targetNamespace="http://schemas.microsoft.com/office/2006/metadata/properties" ma:root="true" ma:fieldsID="67ef4c2dea3b6cac722047db25c6942d" ns3:_="" ns4:_="">
    <xsd:import namespace="4b0d8b2a-3a3c-44f1-9609-7367b71deb93"/>
    <xsd:import namespace="a1dc0ee4-5442-40a5-b653-7fa51196cf3f"/>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ObjectDetectorVersions" minOccurs="0"/>
                <xsd:element ref="ns3:MediaServiceLocation" minOccurs="0"/>
                <xsd:element ref="ns3:MediaServiceSystemTags"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0d8b2a-3a3c-44f1-9609-7367b71deb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1dc0ee4-5442-40a5-b653-7fa51196cf3f"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4b0d8b2a-3a3c-44f1-9609-7367b71deb93" xsi:nil="true"/>
  </documentManagement>
</p:properties>
</file>

<file path=customXml/itemProps1.xml><?xml version="1.0" encoding="utf-8"?>
<ds:datastoreItem xmlns:ds="http://schemas.openxmlformats.org/officeDocument/2006/customXml" ds:itemID="{FCB35B07-2291-4DE2-BF30-2684BA2B15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0d8b2a-3a3c-44f1-9609-7367b71deb93"/>
    <ds:schemaRef ds:uri="a1dc0ee4-5442-40a5-b653-7fa51196cf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2D0786D-BECE-4774-9B55-EE024565A546}">
  <ds:schemaRefs>
    <ds:schemaRef ds:uri="http://schemas.microsoft.com/sharepoint/v3/contenttype/forms"/>
  </ds:schemaRefs>
</ds:datastoreItem>
</file>

<file path=customXml/itemProps3.xml><?xml version="1.0" encoding="utf-8"?>
<ds:datastoreItem xmlns:ds="http://schemas.openxmlformats.org/officeDocument/2006/customXml" ds:itemID="{D543E250-6E23-4003-AA16-0B8B11449527}">
  <ds:schemaRefs>
    <ds:schemaRef ds:uri="http://purl.org/dc/elements/1.1/"/>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http://purl.org/dc/dcmitype/"/>
    <ds:schemaRef ds:uri="a1dc0ee4-5442-40a5-b653-7fa51196cf3f"/>
    <ds:schemaRef ds:uri="4b0d8b2a-3a3c-44f1-9609-7367b71deb9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JHHP PPT_EHP</Template>
  <TotalTime>280</TotalTime>
  <Words>1994</Words>
  <Application>Microsoft Office PowerPoint</Application>
  <PresentationFormat>Custom</PresentationFormat>
  <Paragraphs>311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Bahnschrift Condensed</vt:lpstr>
      <vt:lpstr>Calibri</vt:lpstr>
      <vt:lpstr>Gill Sans MT</vt:lpstr>
      <vt:lpstr>Wingdings</vt:lpstr>
      <vt:lpstr>Office Theme</vt:lpstr>
      <vt:lpstr>Johns Hopkins Direct Primary Care (DPC) Plan</vt:lpstr>
      <vt:lpstr>Johns Hopkins DPC Benefits Overview</vt:lpstr>
      <vt:lpstr>Johns Hopkins DPC Benefits Overview</vt:lpstr>
      <vt:lpstr>Johns Hopkins DPC Benefits Overview</vt:lpstr>
      <vt:lpstr>Johns Hopkins DPC Benefits Overview</vt:lpstr>
      <vt:lpstr>Johns Hopkins DPC Benefits Overview</vt:lpstr>
      <vt:lpstr>Johns Hopkins DPC Benefits Overview</vt:lpstr>
      <vt:lpstr>Johns Hopkins DPC Benefits Overview</vt:lpstr>
      <vt:lpstr>Johns Hopkins DPC Benefits Overview</vt:lpstr>
      <vt:lpstr>Johns Hopkins DPC Benefits Overview</vt:lpstr>
      <vt:lpstr>Johns Hopkins DPC Benefits Overview</vt:lpstr>
      <vt:lpstr>Johns Hopkins DPC Pharmacy Plan</vt:lpstr>
      <vt:lpstr>Thank You</vt:lpstr>
    </vt:vector>
  </TitlesOfParts>
  <Company>Johns Hopkins HealthCare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EHP Plan Options</dc:title>
  <dc:creator>Moody, Kristopher</dc:creator>
  <cp:lastModifiedBy>Moody, Kristopher</cp:lastModifiedBy>
  <cp:revision>35</cp:revision>
  <dcterms:created xsi:type="dcterms:W3CDTF">2023-09-26T18:57:22Z</dcterms:created>
  <dcterms:modified xsi:type="dcterms:W3CDTF">2024-09-27T12:12:48Z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0x01010012C5BBD435139A42AC0B149EDF8C992F</vt:lpwstr>
  </property>
</Properties>
</file>