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5"/>
  </p:notesMasterIdLst>
  <p:handoutMasterIdLst>
    <p:handoutMasterId r:id="rId16"/>
  </p:handoutMasterIdLst>
  <p:sldIdLst>
    <p:sldId id="257" r:id="rId5"/>
    <p:sldId id="258" r:id="rId6"/>
    <p:sldId id="269" r:id="rId7"/>
    <p:sldId id="270" r:id="rId8"/>
    <p:sldId id="274" r:id="rId9"/>
    <p:sldId id="275" r:id="rId10"/>
    <p:sldId id="281" r:id="rId11"/>
    <p:sldId id="277" r:id="rId12"/>
    <p:sldId id="276" r:id="rId13"/>
    <p:sldId id="273" r:id="rId14"/>
  </p:sldIdLst>
  <p:sldSz cx="100584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B0B6"/>
    <a:srgbClr val="007378"/>
    <a:srgbClr val="A9B98C"/>
    <a:srgbClr val="C7D0B4"/>
    <a:srgbClr val="043673"/>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9" autoAdjust="0"/>
    <p:restoredTop sz="96247" autoAdjust="0"/>
  </p:normalViewPr>
  <p:slideViewPr>
    <p:cSldViewPr snapToGrid="0" snapToObjects="1">
      <p:cViewPr varScale="1">
        <p:scale>
          <a:sx n="93" d="100"/>
          <a:sy n="93" d="100"/>
        </p:scale>
        <p:origin x="804" y="90"/>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53" d="100"/>
          <a:sy n="53" d="100"/>
        </p:scale>
        <p:origin x="245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ody, Kristopher" userId="66047fa5-170a-43c3-9738-676ba49f0f57" providerId="ADAL" clId="{F1442495-61B9-48E1-94AA-A31B9291FEE8}"/>
    <pc:docChg chg="modSld">
      <pc:chgData name="Moody, Kristopher" userId="66047fa5-170a-43c3-9738-676ba49f0f57" providerId="ADAL" clId="{F1442495-61B9-48E1-94AA-A31B9291FEE8}" dt="2024-09-27T15:37:52.157" v="5" actId="20577"/>
      <pc:docMkLst>
        <pc:docMk/>
      </pc:docMkLst>
      <pc:sldChg chg="modSp mod">
        <pc:chgData name="Moody, Kristopher" userId="66047fa5-170a-43c3-9738-676ba49f0f57" providerId="ADAL" clId="{F1442495-61B9-48E1-94AA-A31B9291FEE8}" dt="2024-09-27T15:37:52.157" v="5" actId="20577"/>
        <pc:sldMkLst>
          <pc:docMk/>
          <pc:sldMk cId="1197143512" sldId="281"/>
        </pc:sldMkLst>
        <pc:spChg chg="mod">
          <ac:chgData name="Moody, Kristopher" userId="66047fa5-170a-43c3-9738-676ba49f0f57" providerId="ADAL" clId="{F1442495-61B9-48E1-94AA-A31B9291FEE8}" dt="2024-09-27T15:37:52.157" v="5" actId="20577"/>
          <ac:spMkLst>
            <pc:docMk/>
            <pc:sldMk cId="1197143512" sldId="281"/>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981E589-EC7A-4704-9074-FD8072A1B0B1}" type="datetimeFigureOut">
              <a:rPr lang="en-US" smtClean="0"/>
              <a:t>9/27/2024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C06819-073C-45A6-AA11-1CEE2B83F4FA}" type="slidenum">
              <a:rPr lang="en-US" smtClean="0"/>
              <a:t>‹#›</a:t>
            </a:fld>
            <a:endParaRPr lang="en-US"/>
          </a:p>
        </p:txBody>
      </p:sp>
    </p:spTree>
    <p:extLst>
      <p:ext uri="{BB962C8B-B14F-4D97-AF65-F5344CB8AC3E}">
        <p14:creationId xmlns:p14="http://schemas.microsoft.com/office/powerpoint/2010/main" val="34833903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F18D02-D30F-0C47-9F51-723697953D1C}" type="datetimeFigureOut">
              <a:rPr lang="en-US" smtClean="0"/>
              <a:t>9/27/2024</a:t>
            </a:fld>
            <a:endParaRPr lang="en-US"/>
          </a:p>
        </p:txBody>
      </p:sp>
      <p:sp>
        <p:nvSpPr>
          <p:cNvPr id="4" name="Slide Image Placeholder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31FC5D-128A-1244-8646-24DEC241ECAE}" type="slidenum">
              <a:rPr lang="en-US" smtClean="0"/>
              <a:t>‹#›</a:t>
            </a:fld>
            <a:endParaRPr lang="en-US"/>
          </a:p>
        </p:txBody>
      </p:sp>
    </p:spTree>
    <p:extLst>
      <p:ext uri="{BB962C8B-B14F-4D97-AF65-F5344CB8AC3E}">
        <p14:creationId xmlns:p14="http://schemas.microsoft.com/office/powerpoint/2010/main" val="3553494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1">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BD47E48-734B-DF21-F40B-EB79A2F03BCA}"/>
              </a:ext>
            </a:extLst>
          </p:cNvPr>
          <p:cNvPicPr>
            <a:picLocks noChangeAspect="1"/>
          </p:cNvPicPr>
          <p:nvPr userDrawn="1"/>
        </p:nvPicPr>
        <p:blipFill>
          <a:blip r:embed="rId2"/>
          <a:stretch>
            <a:fillRect/>
          </a:stretch>
        </p:blipFill>
        <p:spPr>
          <a:xfrm>
            <a:off x="0" y="5820955"/>
            <a:ext cx="10058400" cy="1135626"/>
          </a:xfrm>
          <a:prstGeom prst="rect">
            <a:avLst/>
          </a:prstGeom>
        </p:spPr>
      </p:pic>
      <p:sp>
        <p:nvSpPr>
          <p:cNvPr id="3" name="Subtitle 2">
            <a:extLst>
              <a:ext uri="{FF2B5EF4-FFF2-40B4-BE49-F238E27FC236}">
                <a16:creationId xmlns:a16="http://schemas.microsoft.com/office/drawing/2014/main" id="{E8496E78-A59C-6B46-957C-2AAED916FC34}"/>
              </a:ext>
            </a:extLst>
          </p:cNvPr>
          <p:cNvSpPr>
            <a:spLocks noGrp="1"/>
          </p:cNvSpPr>
          <p:nvPr>
            <p:ph type="subTitle" idx="1" hasCustomPrompt="1"/>
          </p:nvPr>
        </p:nvSpPr>
        <p:spPr>
          <a:xfrm>
            <a:off x="324854" y="3189813"/>
            <a:ext cx="9408693" cy="982091"/>
          </a:xfrm>
        </p:spPr>
        <p:txBody>
          <a:bodyPr>
            <a:normAutofit/>
          </a:bodyPr>
          <a:lstStyle>
            <a:lvl1pPr marL="0" indent="0" algn="l">
              <a:buNone/>
              <a:defRPr sz="2400">
                <a:solidFill>
                  <a:schemeClr val="tx1"/>
                </a:solidFill>
                <a:latin typeface="Gill Sans MT" panose="020B0502020104020203" pitchFamily="34" charset="77"/>
              </a:defRPr>
            </a:lvl1pPr>
            <a:lvl2pPr marL="377190" indent="0" algn="ctr">
              <a:buNone/>
              <a:defRPr sz="1650"/>
            </a:lvl2pPr>
            <a:lvl3pPr marL="754380" indent="0" algn="ctr">
              <a:buNone/>
              <a:defRPr sz="1485"/>
            </a:lvl3pPr>
            <a:lvl4pPr marL="1131570" indent="0" algn="ctr">
              <a:buNone/>
              <a:defRPr sz="1320"/>
            </a:lvl4pPr>
            <a:lvl5pPr marL="1508760" indent="0" algn="ctr">
              <a:buNone/>
              <a:defRPr sz="1320"/>
            </a:lvl5pPr>
            <a:lvl6pPr marL="1885950" indent="0" algn="ctr">
              <a:buNone/>
              <a:defRPr sz="1320"/>
            </a:lvl6pPr>
            <a:lvl7pPr marL="2263140" indent="0" algn="ctr">
              <a:buNone/>
              <a:defRPr sz="1320"/>
            </a:lvl7pPr>
            <a:lvl8pPr marL="2640330" indent="0" algn="ctr">
              <a:buNone/>
              <a:defRPr sz="1320"/>
            </a:lvl8pPr>
            <a:lvl9pPr marL="3017520" indent="0" algn="ctr">
              <a:buNone/>
              <a:defRPr sz="1320"/>
            </a:lvl9pPr>
          </a:lstStyle>
          <a:p>
            <a:r>
              <a:rPr lang="en-US" dirty="0"/>
              <a:t>Click to edit master subtitle style</a:t>
            </a:r>
          </a:p>
        </p:txBody>
      </p:sp>
      <p:sp>
        <p:nvSpPr>
          <p:cNvPr id="6" name="Subtitle 2">
            <a:extLst>
              <a:ext uri="{FF2B5EF4-FFF2-40B4-BE49-F238E27FC236}">
                <a16:creationId xmlns:a16="http://schemas.microsoft.com/office/drawing/2014/main" id="{3D98BD55-45BF-917C-3A88-D615222699DD}"/>
              </a:ext>
            </a:extLst>
          </p:cNvPr>
          <p:cNvSpPr txBox="1">
            <a:spLocks/>
          </p:cNvSpPr>
          <p:nvPr userDrawn="1"/>
        </p:nvSpPr>
        <p:spPr>
          <a:xfrm>
            <a:off x="323246" y="6349990"/>
            <a:ext cx="9408693" cy="982091"/>
          </a:xfrm>
          <a:prstGeom prst="rect">
            <a:avLst/>
          </a:prstGeom>
        </p:spPr>
        <p:txBody>
          <a:bodyPr vert="horz" lIns="0" tIns="0" rIns="0" bIns="0" rtlCol="0">
            <a:normAutofit/>
          </a:bodyPr>
          <a:lstStyle>
            <a:lvl1pPr marL="0" indent="0" algn="l" defTabSz="1005840" rtl="0" eaLnBrk="1" latinLnBrk="0" hangingPunct="1">
              <a:lnSpc>
                <a:spcPct val="90000"/>
              </a:lnSpc>
              <a:spcBef>
                <a:spcPts val="1100"/>
              </a:spcBef>
              <a:buClr>
                <a:srgbClr val="043673"/>
              </a:buClr>
              <a:buFont typeface="Arial" panose="020B0604020202020204" pitchFamily="34" charset="0"/>
              <a:buNone/>
              <a:defRPr sz="2400" b="0" i="0" kern="1200">
                <a:solidFill>
                  <a:srgbClr val="043673"/>
                </a:solidFill>
                <a:latin typeface="Gill Sans MT" panose="020B0502020104020203" pitchFamily="34" charset="77"/>
                <a:ea typeface="+mn-ea"/>
                <a:cs typeface="+mn-cs"/>
              </a:defRPr>
            </a:lvl1pPr>
            <a:lvl2pPr marL="377190" indent="0" algn="ctr" defTabSz="1005840" rtl="0" eaLnBrk="1" latinLnBrk="0" hangingPunct="1">
              <a:lnSpc>
                <a:spcPct val="90000"/>
              </a:lnSpc>
              <a:spcBef>
                <a:spcPts val="550"/>
              </a:spcBef>
              <a:buClr>
                <a:srgbClr val="043673"/>
              </a:buClr>
              <a:buFont typeface="Arial" panose="020B0604020202020204" pitchFamily="34" charset="0"/>
              <a:buNone/>
              <a:defRPr sz="1650" b="0" i="0" kern="1200">
                <a:solidFill>
                  <a:schemeClr val="tx1"/>
                </a:solidFill>
                <a:latin typeface="Gill Sans MT" panose="020B0502020104020203" pitchFamily="34" charset="77"/>
                <a:ea typeface="+mn-ea"/>
                <a:cs typeface="+mn-cs"/>
              </a:defRPr>
            </a:lvl2pPr>
            <a:lvl3pPr marL="754380" indent="0" algn="ctr" defTabSz="1005840" rtl="0" eaLnBrk="1" latinLnBrk="0" hangingPunct="1">
              <a:lnSpc>
                <a:spcPct val="90000"/>
              </a:lnSpc>
              <a:spcBef>
                <a:spcPts val="550"/>
              </a:spcBef>
              <a:buClr>
                <a:srgbClr val="043673"/>
              </a:buClr>
              <a:buFont typeface="Arial" panose="020B0604020202020204" pitchFamily="34" charset="0"/>
              <a:buNone/>
              <a:defRPr sz="1485" b="0" i="0" kern="1200">
                <a:solidFill>
                  <a:schemeClr val="tx1"/>
                </a:solidFill>
                <a:latin typeface="Gill Sans MT" panose="020B0502020104020203" pitchFamily="34" charset="77"/>
                <a:ea typeface="+mn-ea"/>
                <a:cs typeface="+mn-cs"/>
              </a:defRPr>
            </a:lvl3pPr>
            <a:lvl4pPr marL="1131570" indent="0" algn="ctr" defTabSz="1005840" rtl="0" eaLnBrk="1" latinLnBrk="0" hangingPunct="1">
              <a:lnSpc>
                <a:spcPct val="90000"/>
              </a:lnSpc>
              <a:spcBef>
                <a:spcPts val="550"/>
              </a:spcBef>
              <a:buClr>
                <a:srgbClr val="043673"/>
              </a:buClr>
              <a:buFont typeface="Arial" panose="020B0604020202020204" pitchFamily="34" charset="0"/>
              <a:buNone/>
              <a:defRPr sz="1320" b="0" i="0" kern="1200">
                <a:solidFill>
                  <a:schemeClr val="tx1"/>
                </a:solidFill>
                <a:latin typeface="Gill Sans MT" panose="020B0502020104020203" pitchFamily="34" charset="77"/>
                <a:ea typeface="+mn-ea"/>
                <a:cs typeface="+mn-cs"/>
              </a:defRPr>
            </a:lvl4pPr>
            <a:lvl5pPr marL="1508760" indent="0" algn="ctr" defTabSz="1005840" rtl="0" eaLnBrk="1" latinLnBrk="0" hangingPunct="1">
              <a:lnSpc>
                <a:spcPct val="90000"/>
              </a:lnSpc>
              <a:spcBef>
                <a:spcPts val="550"/>
              </a:spcBef>
              <a:buClr>
                <a:srgbClr val="043673"/>
              </a:buClr>
              <a:buFont typeface="Arial" panose="020B0604020202020204" pitchFamily="34" charset="0"/>
              <a:buNone/>
              <a:defRPr sz="1320" b="0" i="0" kern="1200">
                <a:solidFill>
                  <a:schemeClr val="tx1"/>
                </a:solidFill>
                <a:latin typeface="Gill Sans MT" panose="020B0502020104020203" pitchFamily="34" charset="77"/>
                <a:ea typeface="+mn-ea"/>
                <a:cs typeface="+mn-cs"/>
              </a:defRPr>
            </a:lvl5pPr>
            <a:lvl6pPr marL="188595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6pPr>
            <a:lvl7pPr marL="226314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7pPr>
            <a:lvl8pPr marL="264033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8pPr>
            <a:lvl9pPr marL="301752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9pPr>
          </a:lstStyle>
          <a:p>
            <a:endParaRPr lang="en-US" dirty="0">
              <a:solidFill>
                <a:schemeClr val="bg1"/>
              </a:solidFill>
            </a:endParaRPr>
          </a:p>
        </p:txBody>
      </p:sp>
      <p:sp>
        <p:nvSpPr>
          <p:cNvPr id="7" name="Title Placeholder 1">
            <a:extLst>
              <a:ext uri="{FF2B5EF4-FFF2-40B4-BE49-F238E27FC236}">
                <a16:creationId xmlns:a16="http://schemas.microsoft.com/office/drawing/2014/main" id="{74BE0478-CF0E-9DB6-65B2-5F658840678C}"/>
              </a:ext>
            </a:extLst>
          </p:cNvPr>
          <p:cNvSpPr>
            <a:spLocks noGrp="1"/>
          </p:cNvSpPr>
          <p:nvPr>
            <p:ph type="title" hasCustomPrompt="1"/>
          </p:nvPr>
        </p:nvSpPr>
        <p:spPr>
          <a:xfrm>
            <a:off x="324854" y="2109099"/>
            <a:ext cx="7140362" cy="1080714"/>
          </a:xfrm>
          <a:prstGeom prst="rect">
            <a:avLst/>
          </a:prstGeom>
        </p:spPr>
        <p:txBody>
          <a:bodyPr vert="horz" lIns="0" tIns="45720" rIns="0" bIns="45720" rtlCol="0" anchor="t">
            <a:normAutofit/>
          </a:bodyPr>
          <a:lstStyle>
            <a:lvl1pPr>
              <a:defRPr sz="4800" b="1"/>
            </a:lvl1pPr>
          </a:lstStyle>
          <a:p>
            <a:r>
              <a:rPr lang="en-US" dirty="0"/>
              <a:t>Title here</a:t>
            </a:r>
          </a:p>
        </p:txBody>
      </p:sp>
      <p:sp>
        <p:nvSpPr>
          <p:cNvPr id="8" name="Date Placeholder 3">
            <a:extLst>
              <a:ext uri="{FF2B5EF4-FFF2-40B4-BE49-F238E27FC236}">
                <a16:creationId xmlns:a16="http://schemas.microsoft.com/office/drawing/2014/main" id="{A8043F1F-1A44-284C-B98C-28865FDDD3E6}"/>
              </a:ext>
            </a:extLst>
          </p:cNvPr>
          <p:cNvSpPr>
            <a:spLocks noGrp="1"/>
          </p:cNvSpPr>
          <p:nvPr>
            <p:ph type="dt" sz="half" idx="10"/>
          </p:nvPr>
        </p:nvSpPr>
        <p:spPr>
          <a:xfrm>
            <a:off x="262862" y="7264339"/>
            <a:ext cx="2497416" cy="413808"/>
          </a:xfrm>
          <a:prstGeom prst="rect">
            <a:avLst/>
          </a:prstGeom>
        </p:spPr>
        <p:txBody>
          <a:bodyPr/>
          <a:lstStyle>
            <a:lvl1pPr>
              <a:defRPr sz="1400">
                <a:solidFill>
                  <a:schemeClr val="tx1"/>
                </a:solidFill>
              </a:defRPr>
            </a:lvl1pPr>
          </a:lstStyle>
          <a:p>
            <a:fld id="{FBEE9B9C-86C9-4A1D-9FC7-946F055F473C}" type="datetime4">
              <a:rPr lang="en-US" smtClean="0"/>
              <a:pPr/>
              <a:t>September 27, 2024</a:t>
            </a:fld>
            <a:endParaRPr lang="en-US" dirty="0"/>
          </a:p>
        </p:txBody>
      </p:sp>
      <p:sp>
        <p:nvSpPr>
          <p:cNvPr id="10" name="Subtitle 2">
            <a:extLst>
              <a:ext uri="{FF2B5EF4-FFF2-40B4-BE49-F238E27FC236}">
                <a16:creationId xmlns:a16="http://schemas.microsoft.com/office/drawing/2014/main" id="{3D98BD55-45BF-917C-3A88-D615222699DD}"/>
              </a:ext>
            </a:extLst>
          </p:cNvPr>
          <p:cNvSpPr txBox="1">
            <a:spLocks/>
          </p:cNvSpPr>
          <p:nvPr userDrawn="1"/>
        </p:nvSpPr>
        <p:spPr>
          <a:xfrm>
            <a:off x="324854" y="6345676"/>
            <a:ext cx="9469077" cy="982091"/>
          </a:xfrm>
          <a:prstGeom prst="rect">
            <a:avLst/>
          </a:prstGeom>
        </p:spPr>
        <p:txBody>
          <a:bodyPr vert="horz" lIns="0" tIns="0" rIns="0" bIns="0" rtlCol="0">
            <a:normAutofit/>
          </a:bodyPr>
          <a:lstStyle>
            <a:lvl1pPr marL="0" indent="0" algn="l" defTabSz="1005840" rtl="0" eaLnBrk="1" latinLnBrk="0" hangingPunct="1">
              <a:lnSpc>
                <a:spcPct val="90000"/>
              </a:lnSpc>
              <a:spcBef>
                <a:spcPts val="1100"/>
              </a:spcBef>
              <a:buClr>
                <a:srgbClr val="043673"/>
              </a:buClr>
              <a:buFont typeface="Arial" panose="020B0604020202020204" pitchFamily="34" charset="0"/>
              <a:buNone/>
              <a:defRPr sz="2400" b="0" i="0" kern="1200">
                <a:solidFill>
                  <a:srgbClr val="043673"/>
                </a:solidFill>
                <a:latin typeface="Gill Sans MT" panose="020B0502020104020203" pitchFamily="34" charset="77"/>
                <a:ea typeface="+mn-ea"/>
                <a:cs typeface="+mn-cs"/>
              </a:defRPr>
            </a:lvl1pPr>
            <a:lvl2pPr marL="377190" indent="0" algn="ctr" defTabSz="1005840" rtl="0" eaLnBrk="1" latinLnBrk="0" hangingPunct="1">
              <a:lnSpc>
                <a:spcPct val="90000"/>
              </a:lnSpc>
              <a:spcBef>
                <a:spcPts val="550"/>
              </a:spcBef>
              <a:buClr>
                <a:srgbClr val="043673"/>
              </a:buClr>
              <a:buFont typeface="Arial" panose="020B0604020202020204" pitchFamily="34" charset="0"/>
              <a:buNone/>
              <a:defRPr sz="1650" b="0" i="0" kern="1200">
                <a:solidFill>
                  <a:schemeClr val="tx1"/>
                </a:solidFill>
                <a:latin typeface="Gill Sans MT" panose="020B0502020104020203" pitchFamily="34" charset="77"/>
                <a:ea typeface="+mn-ea"/>
                <a:cs typeface="+mn-cs"/>
              </a:defRPr>
            </a:lvl2pPr>
            <a:lvl3pPr marL="754380" indent="0" algn="ctr" defTabSz="1005840" rtl="0" eaLnBrk="1" latinLnBrk="0" hangingPunct="1">
              <a:lnSpc>
                <a:spcPct val="90000"/>
              </a:lnSpc>
              <a:spcBef>
                <a:spcPts val="550"/>
              </a:spcBef>
              <a:buClr>
                <a:srgbClr val="043673"/>
              </a:buClr>
              <a:buFont typeface="Arial" panose="020B0604020202020204" pitchFamily="34" charset="0"/>
              <a:buNone/>
              <a:defRPr sz="1485" b="0" i="0" kern="1200">
                <a:solidFill>
                  <a:schemeClr val="tx1"/>
                </a:solidFill>
                <a:latin typeface="Gill Sans MT" panose="020B0502020104020203" pitchFamily="34" charset="77"/>
                <a:ea typeface="+mn-ea"/>
                <a:cs typeface="+mn-cs"/>
              </a:defRPr>
            </a:lvl3pPr>
            <a:lvl4pPr marL="1131570" indent="0" algn="ctr" defTabSz="1005840" rtl="0" eaLnBrk="1" latinLnBrk="0" hangingPunct="1">
              <a:lnSpc>
                <a:spcPct val="90000"/>
              </a:lnSpc>
              <a:spcBef>
                <a:spcPts val="550"/>
              </a:spcBef>
              <a:buClr>
                <a:srgbClr val="043673"/>
              </a:buClr>
              <a:buFont typeface="Arial" panose="020B0604020202020204" pitchFamily="34" charset="0"/>
              <a:buNone/>
              <a:defRPr sz="1320" b="0" i="0" kern="1200">
                <a:solidFill>
                  <a:schemeClr val="tx1"/>
                </a:solidFill>
                <a:latin typeface="Gill Sans MT" panose="020B0502020104020203" pitchFamily="34" charset="77"/>
                <a:ea typeface="+mn-ea"/>
                <a:cs typeface="+mn-cs"/>
              </a:defRPr>
            </a:lvl4pPr>
            <a:lvl5pPr marL="1508760" indent="0" algn="ctr" defTabSz="1005840" rtl="0" eaLnBrk="1" latinLnBrk="0" hangingPunct="1">
              <a:lnSpc>
                <a:spcPct val="90000"/>
              </a:lnSpc>
              <a:spcBef>
                <a:spcPts val="550"/>
              </a:spcBef>
              <a:buClr>
                <a:srgbClr val="043673"/>
              </a:buClr>
              <a:buFont typeface="Arial" panose="020B0604020202020204" pitchFamily="34" charset="0"/>
              <a:buNone/>
              <a:defRPr sz="1320" b="0" i="0" kern="1200">
                <a:solidFill>
                  <a:schemeClr val="tx1"/>
                </a:solidFill>
                <a:latin typeface="Gill Sans MT" panose="020B0502020104020203" pitchFamily="34" charset="77"/>
                <a:ea typeface="+mn-ea"/>
                <a:cs typeface="+mn-cs"/>
              </a:defRPr>
            </a:lvl5pPr>
            <a:lvl6pPr marL="188595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6pPr>
            <a:lvl7pPr marL="226314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7pPr>
            <a:lvl8pPr marL="264033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8pPr>
            <a:lvl9pPr marL="301752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9pPr>
          </a:lstStyle>
          <a:p>
            <a:r>
              <a:rPr lang="en-US" sz="2400" dirty="0">
                <a:solidFill>
                  <a:schemeClr val="bg1"/>
                </a:solidFill>
              </a:rPr>
              <a:t>Employer Health Programs</a:t>
            </a:r>
          </a:p>
        </p:txBody>
      </p:sp>
    </p:spTree>
    <p:extLst>
      <p:ext uri="{BB962C8B-B14F-4D97-AF65-F5344CB8AC3E}">
        <p14:creationId xmlns:p14="http://schemas.microsoft.com/office/powerpoint/2010/main" val="1602777490"/>
      </p:ext>
    </p:extLst>
  </p:cSld>
  <p:clrMapOvr>
    <a:masterClrMapping/>
  </p:clrMapOvr>
  <p:extLst>
    <p:ext uri="{DCECCB84-F9BA-43D5-87BE-67443E8EF086}">
      <p15:sldGuideLst xmlns:p15="http://schemas.microsoft.com/office/powerpoint/2012/main">
        <p15:guide id="1" orient="horz" pos="2448" userDrawn="1">
          <p15:clr>
            <a:srgbClr val="FBAE40"/>
          </p15:clr>
        </p15:guide>
        <p15:guide id="2" pos="19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hasCustomPrompt="1"/>
          </p:nvPr>
        </p:nvSpPr>
        <p:spPr>
          <a:xfrm>
            <a:off x="336884" y="1469986"/>
            <a:ext cx="9396663" cy="5302731"/>
          </a:xfrm>
        </p:spPr>
        <p:txBody>
          <a:bodyPr vert="eaVert" tIns="0" bIns="0"/>
          <a:lstStyle/>
          <a:p>
            <a:pPr lvl="0"/>
            <a:r>
              <a:rPr lang="en-US" dirty="0"/>
              <a:t>Click to edit Master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a:extLst>
              <a:ext uri="{FF2B5EF4-FFF2-40B4-BE49-F238E27FC236}">
                <a16:creationId xmlns:a16="http://schemas.microsoft.com/office/drawing/2014/main" id="{29E941C3-4272-0049-B2CF-977CA107183E}"/>
              </a:ext>
            </a:extLst>
          </p:cNvPr>
          <p:cNvSpPr>
            <a:spLocks noGrp="1"/>
          </p:cNvSpPr>
          <p:nvPr>
            <p:ph type="title"/>
          </p:nvPr>
        </p:nvSpPr>
        <p:spPr>
          <a:xfrm>
            <a:off x="336884" y="389272"/>
            <a:ext cx="7140362" cy="1080714"/>
          </a:xfrm>
          <a:prstGeom prst="rect">
            <a:avLst/>
          </a:prstGeom>
        </p:spPr>
        <p:txBody>
          <a:bodyPr vert="horz" lIns="0" tIns="45720" rIns="0" bIns="45720" rtlCol="0" anchor="t">
            <a:normAutofit/>
          </a:bodyPr>
          <a:lstStyle/>
          <a:p>
            <a:r>
              <a:rPr lang="en-US"/>
              <a:t>Click to edit Master title style</a:t>
            </a:r>
            <a:endParaRPr lang="en-US" dirty="0"/>
          </a:p>
        </p:txBody>
      </p:sp>
      <p:sp>
        <p:nvSpPr>
          <p:cNvPr id="5" name="Date Placeholder 3"/>
          <p:cNvSpPr>
            <a:spLocks noGrp="1"/>
          </p:cNvSpPr>
          <p:nvPr>
            <p:ph type="dt" sz="half" idx="2"/>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96083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458200" y="1179092"/>
            <a:ext cx="1263315" cy="5640990"/>
          </a:xfrm>
        </p:spPr>
        <p:txBody>
          <a:bodyPr vert="eaVert" lIns="0" tIns="0" rIns="0" bIns="0"/>
          <a:lstStyle/>
          <a:p>
            <a:r>
              <a:rPr lang="en-US"/>
              <a:t>Click to edit Master title style</a:t>
            </a:r>
            <a:endParaRPr lang="en-US" dirty="0"/>
          </a:p>
        </p:txBody>
      </p:sp>
      <p:sp>
        <p:nvSpPr>
          <p:cNvPr id="3" name="Vertical Text Placeholder 2"/>
          <p:cNvSpPr>
            <a:spLocks noGrp="1"/>
          </p:cNvSpPr>
          <p:nvPr>
            <p:ph type="body" orient="vert" idx="1"/>
          </p:nvPr>
        </p:nvSpPr>
        <p:spPr>
          <a:xfrm>
            <a:off x="449341" y="1179092"/>
            <a:ext cx="7981600" cy="5640989"/>
          </a:xfrm>
        </p:spPr>
        <p:txBody>
          <a:bodyPr vert="eaVert" tIns="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2"/>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23348443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2">
    <p:spTree>
      <p:nvGrpSpPr>
        <p:cNvPr id="1" name=""/>
        <p:cNvGrpSpPr/>
        <p:nvPr/>
      </p:nvGrpSpPr>
      <p:grpSpPr>
        <a:xfrm>
          <a:off x="0" y="0"/>
          <a:ext cx="0" cy="0"/>
          <a:chOff x="0" y="0"/>
          <a:chExt cx="0" cy="0"/>
        </a:xfrm>
      </p:grpSpPr>
      <p:sp>
        <p:nvSpPr>
          <p:cNvPr id="2" name="Title 1"/>
          <p:cNvSpPr>
            <a:spLocks noGrp="1"/>
          </p:cNvSpPr>
          <p:nvPr>
            <p:ph type="ctrTitle"/>
          </p:nvPr>
        </p:nvSpPr>
        <p:spPr>
          <a:xfrm>
            <a:off x="324853" y="2755232"/>
            <a:ext cx="9408694" cy="1222726"/>
          </a:xfrm>
        </p:spPr>
        <p:txBody>
          <a:bodyPr lIns="0" anchor="t">
            <a:normAutofit/>
          </a:bodyPr>
          <a:lstStyle>
            <a:lvl1pPr algn="l">
              <a:defRPr sz="5000" b="0" i="0">
                <a:solidFill>
                  <a:srgbClr val="043673"/>
                </a:solidFill>
                <a:latin typeface="Gill Sans MT" panose="020B0502020104020203" pitchFamily="34" charset="77"/>
              </a:defRPr>
            </a:lvl1pPr>
          </a:lstStyle>
          <a:p>
            <a:r>
              <a:rPr lang="en-US"/>
              <a:t>Click to edit Master title style</a:t>
            </a:r>
            <a:endParaRPr lang="en-US" dirty="0"/>
          </a:p>
        </p:txBody>
      </p:sp>
      <p:sp>
        <p:nvSpPr>
          <p:cNvPr id="3" name="Subtitle 2"/>
          <p:cNvSpPr>
            <a:spLocks noGrp="1"/>
          </p:cNvSpPr>
          <p:nvPr>
            <p:ph type="subTitle" idx="1"/>
          </p:nvPr>
        </p:nvSpPr>
        <p:spPr>
          <a:xfrm>
            <a:off x="324852" y="4012860"/>
            <a:ext cx="9408694" cy="826574"/>
          </a:xfrm>
        </p:spPr>
        <p:txBody>
          <a:bodyPr>
            <a:normAutofit/>
          </a:bodyPr>
          <a:lstStyle>
            <a:lvl1pPr marL="0" indent="0" algn="l">
              <a:buNone/>
              <a:defRPr sz="2400" b="0" i="0">
                <a:solidFill>
                  <a:schemeClr val="tx1"/>
                </a:solidFill>
                <a:latin typeface="Gill Sans MT" panose="020B0502020104020203" pitchFamily="34" charset="77"/>
              </a:defRPr>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8" name="Rectangle 7">
            <a:extLst>
              <a:ext uri="{FF2B5EF4-FFF2-40B4-BE49-F238E27FC236}">
                <a16:creationId xmlns:a16="http://schemas.microsoft.com/office/drawing/2014/main" id="{4B8A1535-E296-5340-B697-93D76AB8AD96}"/>
              </a:ext>
            </a:extLst>
          </p:cNvPr>
          <p:cNvSpPr/>
          <p:nvPr userDrawn="1"/>
        </p:nvSpPr>
        <p:spPr>
          <a:xfrm>
            <a:off x="0" y="6500388"/>
            <a:ext cx="10058400" cy="1296999"/>
          </a:xfrm>
          <a:prstGeom prst="rect">
            <a:avLst/>
          </a:prstGeom>
          <a:solidFill>
            <a:srgbClr val="04367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1485" dirty="0"/>
          </a:p>
        </p:txBody>
      </p:sp>
    </p:spTree>
    <p:extLst>
      <p:ext uri="{BB962C8B-B14F-4D97-AF65-F5344CB8AC3E}">
        <p14:creationId xmlns:p14="http://schemas.microsoft.com/office/powerpoint/2010/main" val="227680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36884" y="1507303"/>
            <a:ext cx="9396663" cy="4874305"/>
          </a:xfrm>
        </p:spPr>
        <p:txBody>
          <a:bodyPr/>
          <a:lstStyle>
            <a:lvl1pPr>
              <a:buClr>
                <a:srgbClr val="043673"/>
              </a:buClr>
              <a:defRPr/>
            </a:lvl1pPr>
            <a:lvl2pPr>
              <a:buClr>
                <a:srgbClr val="043673"/>
              </a:buClr>
              <a:defRPr lang="en-US" dirty="0" smtClean="0"/>
            </a:lvl2pPr>
            <a:lvl3pPr>
              <a:buClr>
                <a:srgbClr val="043673"/>
              </a:buClr>
              <a:defRPr/>
            </a:lvl3pPr>
            <a:lvl4pPr>
              <a:buClr>
                <a:srgbClr val="043673"/>
              </a:buClr>
              <a:defRPr/>
            </a:lvl4pPr>
            <a:lvl5pPr>
              <a:buClr>
                <a:srgbClr val="043673"/>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Placeholder 1">
            <a:extLst>
              <a:ext uri="{FF2B5EF4-FFF2-40B4-BE49-F238E27FC236}">
                <a16:creationId xmlns:a16="http://schemas.microsoft.com/office/drawing/2014/main" id="{91F32255-DEEE-244B-9F39-EBF6577DE649}"/>
              </a:ext>
            </a:extLst>
          </p:cNvPr>
          <p:cNvSpPr>
            <a:spLocks noGrp="1"/>
          </p:cNvSpPr>
          <p:nvPr>
            <p:ph type="title"/>
          </p:nvPr>
        </p:nvSpPr>
        <p:spPr>
          <a:xfrm>
            <a:off x="336884" y="389272"/>
            <a:ext cx="7140362" cy="1080714"/>
          </a:xfrm>
          <a:prstGeom prst="rect">
            <a:avLst/>
          </a:prstGeom>
        </p:spPr>
        <p:txBody>
          <a:bodyPr vert="horz" lIns="0" tIns="45720" rIns="0" bIns="45720" rtlCol="0" anchor="t">
            <a:normAutofit/>
          </a:bodyPr>
          <a:lstStyle/>
          <a:p>
            <a:r>
              <a:rPr lang="en-US"/>
              <a:t>Click to edit Master title style</a:t>
            </a:r>
            <a:endParaRPr lang="en-US" dirty="0"/>
          </a:p>
        </p:txBody>
      </p:sp>
      <p:sp>
        <p:nvSpPr>
          <p:cNvPr id="5" name="Date Placeholder 3"/>
          <p:cNvSpPr>
            <a:spLocks noGrp="1"/>
          </p:cNvSpPr>
          <p:nvPr>
            <p:ph type="dt" sz="half" idx="2"/>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1927554510"/>
      </p:ext>
    </p:extLst>
  </p:cSld>
  <p:clrMapOvr>
    <a:masterClrMapping/>
  </p:clrMapOvr>
  <p:extLst>
    <p:ext uri="{DCECCB84-F9BA-43D5-87BE-67443E8EF086}">
      <p15:sldGuideLst xmlns:p15="http://schemas.microsoft.com/office/powerpoint/2012/main">
        <p15:guide id="1" orient="horz" pos="2448" userDrawn="1">
          <p15:clr>
            <a:srgbClr val="FBAE40"/>
          </p15:clr>
        </p15:guide>
        <p15:guide id="2" pos="19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6884" y="4042611"/>
            <a:ext cx="9396663" cy="935689"/>
          </a:xfrm>
        </p:spPr>
        <p:txBody>
          <a:bodyPr anchor="b">
            <a:normAutofit/>
          </a:bodyPr>
          <a:lstStyle>
            <a:lvl1pPr>
              <a:defRPr sz="4400"/>
            </a:lvl1pPr>
          </a:lstStyle>
          <a:p>
            <a:r>
              <a:rPr lang="en-US"/>
              <a:t>Click to edit Master title style</a:t>
            </a:r>
            <a:endParaRPr lang="en-US" dirty="0"/>
          </a:p>
        </p:txBody>
      </p:sp>
      <p:sp>
        <p:nvSpPr>
          <p:cNvPr id="3" name="Text Placeholder 2"/>
          <p:cNvSpPr>
            <a:spLocks noGrp="1"/>
          </p:cNvSpPr>
          <p:nvPr>
            <p:ph type="body" idx="1"/>
          </p:nvPr>
        </p:nvSpPr>
        <p:spPr>
          <a:xfrm>
            <a:off x="336884" y="5008886"/>
            <a:ext cx="9396663" cy="1700212"/>
          </a:xfrm>
        </p:spPr>
        <p:txBody>
          <a:bodyPr>
            <a:normAutofit/>
          </a:bodyPr>
          <a:lstStyle>
            <a:lvl1pPr marL="0" indent="0">
              <a:buNone/>
              <a:defRPr sz="240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Edit Master text styles</a:t>
            </a:r>
          </a:p>
        </p:txBody>
      </p:sp>
      <p:sp>
        <p:nvSpPr>
          <p:cNvPr id="5" name="Date Placeholder 3"/>
          <p:cNvSpPr>
            <a:spLocks noGrp="1"/>
          </p:cNvSpPr>
          <p:nvPr>
            <p:ph type="dt" sz="half" idx="2"/>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466447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36884" y="1512920"/>
            <a:ext cx="4629451" cy="50846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57338" y="1512920"/>
            <a:ext cx="4576209" cy="50846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Placeholder 1">
            <a:extLst>
              <a:ext uri="{FF2B5EF4-FFF2-40B4-BE49-F238E27FC236}">
                <a16:creationId xmlns:a16="http://schemas.microsoft.com/office/drawing/2014/main" id="{C595FAFB-4DD6-E14A-AB6E-52FBD2381703}"/>
              </a:ext>
            </a:extLst>
          </p:cNvPr>
          <p:cNvSpPr>
            <a:spLocks noGrp="1"/>
          </p:cNvSpPr>
          <p:nvPr>
            <p:ph type="title"/>
          </p:nvPr>
        </p:nvSpPr>
        <p:spPr>
          <a:xfrm>
            <a:off x="336884" y="389272"/>
            <a:ext cx="7140362" cy="1080714"/>
          </a:xfrm>
          <a:prstGeom prst="rect">
            <a:avLst/>
          </a:prstGeom>
        </p:spPr>
        <p:txBody>
          <a:bodyPr vert="horz" lIns="0" tIns="45720" rIns="0" bIns="45720" rtlCol="0" anchor="t">
            <a:normAutofit/>
          </a:bodyPr>
          <a:lstStyle/>
          <a:p>
            <a:r>
              <a:rPr lang="en-US"/>
              <a:t>Click to edit Master title style</a:t>
            </a:r>
            <a:endParaRPr lang="en-US" dirty="0"/>
          </a:p>
        </p:txBody>
      </p:sp>
      <p:sp>
        <p:nvSpPr>
          <p:cNvPr id="6" name="Date Placeholder 3"/>
          <p:cNvSpPr>
            <a:spLocks noGrp="1"/>
          </p:cNvSpPr>
          <p:nvPr>
            <p:ph type="dt" sz="half" idx="10"/>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1561126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36884" y="1513607"/>
            <a:ext cx="4611116" cy="704005"/>
          </a:xfrm>
        </p:spPr>
        <p:txBody>
          <a:bodyPr anchor="b">
            <a:normAutofit/>
          </a:bodyPr>
          <a:lstStyle>
            <a:lvl1pPr marL="0" indent="0">
              <a:buNone/>
              <a:defRPr sz="260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Edit Master text styles</a:t>
            </a:r>
          </a:p>
        </p:txBody>
      </p:sp>
      <p:sp>
        <p:nvSpPr>
          <p:cNvPr id="4" name="Content Placeholder 3"/>
          <p:cNvSpPr>
            <a:spLocks noGrp="1"/>
          </p:cNvSpPr>
          <p:nvPr>
            <p:ph sz="half" idx="2"/>
          </p:nvPr>
        </p:nvSpPr>
        <p:spPr>
          <a:xfrm>
            <a:off x="324854" y="2378356"/>
            <a:ext cx="4611116" cy="4253936"/>
          </a:xfrm>
        </p:spPr>
        <p:txBody>
          <a:bodyPr/>
          <a:lstStyle>
            <a:lvl4pPr>
              <a:defRPr sz="1400"/>
            </a:lvl4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5" y="1513609"/>
            <a:ext cx="4641481" cy="704004"/>
          </a:xfrm>
        </p:spPr>
        <p:txBody>
          <a:bodyPr anchor="b">
            <a:normAutofit/>
          </a:bodyPr>
          <a:lstStyle>
            <a:lvl1pPr marL="0" indent="0">
              <a:buNone/>
              <a:defRPr sz="260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Edit Master text styles</a:t>
            </a:r>
          </a:p>
        </p:txBody>
      </p:sp>
      <p:sp>
        <p:nvSpPr>
          <p:cNvPr id="6" name="Content Placeholder 5"/>
          <p:cNvSpPr>
            <a:spLocks noGrp="1"/>
          </p:cNvSpPr>
          <p:nvPr>
            <p:ph sz="quarter" idx="4"/>
          </p:nvPr>
        </p:nvSpPr>
        <p:spPr>
          <a:xfrm>
            <a:off x="5092066" y="2378356"/>
            <a:ext cx="4641480" cy="4253935"/>
          </a:xfrm>
        </p:spPr>
        <p:txBody>
          <a:bodyPr/>
          <a:lstStyle>
            <a:lvl4pPr>
              <a:defRPr sz="1400"/>
            </a:lvl4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Placeholder 1">
            <a:extLst>
              <a:ext uri="{FF2B5EF4-FFF2-40B4-BE49-F238E27FC236}">
                <a16:creationId xmlns:a16="http://schemas.microsoft.com/office/drawing/2014/main" id="{BCDC107E-C743-4C48-BAD3-CC78ADD28508}"/>
              </a:ext>
            </a:extLst>
          </p:cNvPr>
          <p:cNvSpPr>
            <a:spLocks noGrp="1"/>
          </p:cNvSpPr>
          <p:nvPr>
            <p:ph type="title"/>
          </p:nvPr>
        </p:nvSpPr>
        <p:spPr>
          <a:xfrm>
            <a:off x="336884" y="389272"/>
            <a:ext cx="7140362" cy="1080714"/>
          </a:xfrm>
          <a:prstGeom prst="rect">
            <a:avLst/>
          </a:prstGeom>
        </p:spPr>
        <p:txBody>
          <a:bodyPr vert="horz" lIns="0" tIns="45720" rIns="0" bIns="45720" rtlCol="0" anchor="t">
            <a:normAutofit/>
          </a:bodyPr>
          <a:lstStyle/>
          <a:p>
            <a:r>
              <a:rPr lang="en-US"/>
              <a:t>Click to edit Master title style</a:t>
            </a:r>
            <a:endParaRPr lang="en-US" dirty="0"/>
          </a:p>
        </p:txBody>
      </p:sp>
      <p:sp>
        <p:nvSpPr>
          <p:cNvPr id="8" name="Date Placeholder 3"/>
          <p:cNvSpPr>
            <a:spLocks noGrp="1"/>
          </p:cNvSpPr>
          <p:nvPr>
            <p:ph type="dt" sz="half" idx="10"/>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4111607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34ACE832-4F39-BB44-96E8-A1109281F858}"/>
              </a:ext>
            </a:extLst>
          </p:cNvPr>
          <p:cNvSpPr>
            <a:spLocks noGrp="1"/>
          </p:cNvSpPr>
          <p:nvPr>
            <p:ph type="title"/>
          </p:nvPr>
        </p:nvSpPr>
        <p:spPr>
          <a:xfrm>
            <a:off x="336884" y="389272"/>
            <a:ext cx="7140362" cy="1080714"/>
          </a:xfrm>
          <a:prstGeom prst="rect">
            <a:avLst/>
          </a:prstGeom>
        </p:spPr>
        <p:txBody>
          <a:bodyPr vert="horz" lIns="0" tIns="45720" rIns="0" bIns="45720" rtlCol="0" anchor="t">
            <a:normAutofit/>
          </a:bodyPr>
          <a:lstStyle/>
          <a:p>
            <a:r>
              <a:rPr lang="en-US"/>
              <a:t>Click to edit Master title style</a:t>
            </a:r>
            <a:endParaRPr lang="en-US" dirty="0"/>
          </a:p>
        </p:txBody>
      </p:sp>
      <p:sp>
        <p:nvSpPr>
          <p:cNvPr id="4" name="Date Placeholder 3"/>
          <p:cNvSpPr>
            <a:spLocks noGrp="1"/>
          </p:cNvSpPr>
          <p:nvPr>
            <p:ph type="dt" sz="half" idx="2"/>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1869931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3"/>
          <p:cNvSpPr>
            <a:spLocks noGrp="1"/>
          </p:cNvSpPr>
          <p:nvPr>
            <p:ph type="dt" sz="half" idx="2"/>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563756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8915" y="1094872"/>
            <a:ext cx="3597417" cy="890337"/>
          </a:xfrm>
        </p:spPr>
        <p:txBody>
          <a:bodyPr anchor="t">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4288161" y="1094872"/>
            <a:ext cx="5445386" cy="5258893"/>
          </a:xfrm>
        </p:spPr>
        <p:txBody>
          <a:bodyPr/>
          <a:lstStyle>
            <a:lvl1pPr>
              <a:defRPr sz="2400"/>
            </a:lvl1pPr>
            <a:lvl2pPr>
              <a:defRPr sz="2000"/>
            </a:lvl2pPr>
            <a:lvl3pPr>
              <a:defRPr sz="1600"/>
            </a:lvl3pPr>
            <a:lvl4pPr>
              <a:defRPr sz="1400"/>
            </a:lvl4pPr>
            <a:lvl5pPr>
              <a:defRPr sz="1200"/>
            </a:lvl5pPr>
            <a:lvl6pPr>
              <a:defRPr sz="2200"/>
            </a:lvl6pPr>
            <a:lvl7pPr>
              <a:defRPr sz="2200"/>
            </a:lvl7pPr>
            <a:lvl8pPr>
              <a:defRPr sz="2200"/>
            </a:lvl8pPr>
            <a:lvl9pPr>
              <a:defRPr sz="2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8914" y="2053097"/>
            <a:ext cx="3597417" cy="4254367"/>
          </a:xfrm>
        </p:spPr>
        <p:txBody>
          <a:bodyPr>
            <a:normAutofit/>
          </a:bodyPr>
          <a:lstStyle>
            <a:lvl1pPr marL="0" indent="0">
              <a:buNone/>
              <a:defRPr sz="240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Edit Master text styles</a:t>
            </a:r>
          </a:p>
        </p:txBody>
      </p:sp>
      <p:sp>
        <p:nvSpPr>
          <p:cNvPr id="6" name="Date Placeholder 3"/>
          <p:cNvSpPr>
            <a:spLocks noGrp="1"/>
          </p:cNvSpPr>
          <p:nvPr>
            <p:ph type="dt" sz="half" idx="10"/>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2863156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36885" y="1118932"/>
            <a:ext cx="3597417" cy="996696"/>
          </a:xfrm>
        </p:spPr>
        <p:txBody>
          <a:bodyPr anchor="t">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8934"/>
            <a:ext cx="5457417" cy="5282957"/>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336885" y="2157608"/>
            <a:ext cx="3597417" cy="4186407"/>
          </a:xfrm>
        </p:spPr>
        <p:txBody>
          <a:bodyPr>
            <a:normAutofit/>
          </a:bodyPr>
          <a:lstStyle>
            <a:lvl1pPr marL="0" indent="0">
              <a:buNone/>
              <a:defRPr sz="240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Edit Master text styles</a:t>
            </a:r>
          </a:p>
        </p:txBody>
      </p:sp>
      <p:sp>
        <p:nvSpPr>
          <p:cNvPr id="6" name="Date Placeholder 3"/>
          <p:cNvSpPr>
            <a:spLocks noGrp="1"/>
          </p:cNvSpPr>
          <p:nvPr>
            <p:ph type="dt" sz="half" idx="10"/>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3972796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6884" y="389272"/>
            <a:ext cx="7140362" cy="1080714"/>
          </a:xfrm>
          <a:prstGeom prst="rect">
            <a:avLst/>
          </a:prstGeom>
        </p:spPr>
        <p:txBody>
          <a:bodyPr vert="horz" lIns="0" tIns="0" rIns="0" bIns="0" rtlCol="0" anchor="t">
            <a:normAutofit/>
          </a:bodyPr>
          <a:lstStyle/>
          <a:p>
            <a:endParaRPr lang="en-US" dirty="0"/>
          </a:p>
        </p:txBody>
      </p:sp>
      <p:sp>
        <p:nvSpPr>
          <p:cNvPr id="3" name="Text Placeholder 2"/>
          <p:cNvSpPr>
            <a:spLocks noGrp="1"/>
          </p:cNvSpPr>
          <p:nvPr>
            <p:ph type="body" idx="1"/>
          </p:nvPr>
        </p:nvSpPr>
        <p:spPr>
          <a:xfrm>
            <a:off x="336884" y="1516281"/>
            <a:ext cx="9396663" cy="5243334"/>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27F71DC8-C339-4A4D-9024-435D07206821}"/>
              </a:ext>
            </a:extLst>
          </p:cNvPr>
          <p:cNvSpPr/>
          <p:nvPr userDrawn="1"/>
        </p:nvSpPr>
        <p:spPr>
          <a:xfrm>
            <a:off x="0" y="6969572"/>
            <a:ext cx="10058400" cy="11133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1485" dirty="0">
              <a:highlight>
                <a:srgbClr val="FFFF00"/>
              </a:highlight>
            </a:endParaRPr>
          </a:p>
        </p:txBody>
      </p:sp>
      <p:pic>
        <p:nvPicPr>
          <p:cNvPr id="10" name="Picture 9" descr="Text&#10;&#10;Description automatically generated">
            <a:extLst>
              <a:ext uri="{FF2B5EF4-FFF2-40B4-BE49-F238E27FC236}">
                <a16:creationId xmlns:a16="http://schemas.microsoft.com/office/drawing/2014/main" id="{F4EDA8C0-D29B-1ACD-5942-19BB70AA30C7}"/>
              </a:ext>
            </a:extLst>
          </p:cNvPr>
          <p:cNvPicPr>
            <a:picLocks noChangeAspect="1"/>
          </p:cNvPicPr>
          <p:nvPr userDrawn="1"/>
        </p:nvPicPr>
        <p:blipFill>
          <a:blip r:embed="rId14"/>
          <a:stretch>
            <a:fillRect/>
          </a:stretch>
        </p:blipFill>
        <p:spPr>
          <a:xfrm>
            <a:off x="7745328" y="7174990"/>
            <a:ext cx="2007469" cy="444682"/>
          </a:xfrm>
          <a:prstGeom prst="rect">
            <a:avLst/>
          </a:prstGeom>
        </p:spPr>
      </p:pic>
      <p:sp>
        <p:nvSpPr>
          <p:cNvPr id="9" name="Date Placeholder 3">
            <a:extLst>
              <a:ext uri="{FF2B5EF4-FFF2-40B4-BE49-F238E27FC236}">
                <a16:creationId xmlns:a16="http://schemas.microsoft.com/office/drawing/2014/main" id="{A8043F1F-1A44-284C-B98C-28865FDDD3E6}"/>
              </a:ext>
            </a:extLst>
          </p:cNvPr>
          <p:cNvSpPr>
            <a:spLocks noGrp="1"/>
          </p:cNvSpPr>
          <p:nvPr>
            <p:ph type="dt" sz="half" idx="2"/>
          </p:nvPr>
        </p:nvSpPr>
        <p:spPr>
          <a:xfrm>
            <a:off x="247364" y="7217845"/>
            <a:ext cx="2497416" cy="413808"/>
          </a:xfrm>
          <a:prstGeom prst="rect">
            <a:avLst/>
          </a:prstGeom>
        </p:spPr>
        <p:txBody>
          <a:bodyPr/>
          <a:lstStyle>
            <a:lvl1pPr>
              <a:defRPr sz="1400">
                <a:solidFill>
                  <a:schemeClr val="tx1"/>
                </a:solidFill>
              </a:defRPr>
            </a:lvl1pPr>
          </a:lstStyle>
          <a:p>
            <a:fld id="{82EBF240-A6A4-4792-91CB-7EC418E73C5C}" type="slidenum">
              <a:rPr lang="en-US" smtClean="0"/>
              <a:pPr/>
              <a:t>‹#›</a:t>
            </a:fld>
            <a:endParaRPr lang="en-US" dirty="0"/>
          </a:p>
        </p:txBody>
      </p:sp>
      <p:sp>
        <p:nvSpPr>
          <p:cNvPr id="8" name="TextBox 8">
            <a:extLst>
              <a:ext uri="{FF2B5EF4-FFF2-40B4-BE49-F238E27FC236}">
                <a16:creationId xmlns:a16="http://schemas.microsoft.com/office/drawing/2014/main" id="{FF97A51B-5ACA-47D8-B788-6BCC62B62674}"/>
              </a:ext>
            </a:extLst>
          </p:cNvPr>
          <p:cNvSpPr txBox="1"/>
          <p:nvPr userDrawn="1"/>
        </p:nvSpPr>
        <p:spPr>
          <a:xfrm>
            <a:off x="2744780" y="7243442"/>
            <a:ext cx="2568246" cy="307777"/>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US" sz="1400" dirty="0">
                <a:effectLst/>
                <a:latin typeface="+mj-lt"/>
                <a:ea typeface="Calibri" panose="020F0502020204030204" pitchFamily="34" charset="0"/>
                <a:cs typeface="Arial" panose="020B0604020202020204" pitchFamily="34" charset="0"/>
              </a:rPr>
              <a:t>Confidential – Internal Use Only</a:t>
            </a:r>
            <a:endParaRPr lang="en-US" dirty="0"/>
          </a:p>
        </p:txBody>
      </p:sp>
    </p:spTree>
    <p:extLst>
      <p:ext uri="{BB962C8B-B14F-4D97-AF65-F5344CB8AC3E}">
        <p14:creationId xmlns:p14="http://schemas.microsoft.com/office/powerpoint/2010/main" val="608108208"/>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61" r:id="rId12"/>
  </p:sldLayoutIdLst>
  <p:hf hdr="0" ftr="0"/>
  <p:txStyles>
    <p:titleStyle>
      <a:lvl1pPr algn="l" defTabSz="1005840" rtl="0" eaLnBrk="1" latinLnBrk="0" hangingPunct="1">
        <a:lnSpc>
          <a:spcPct val="90000"/>
        </a:lnSpc>
        <a:spcBef>
          <a:spcPct val="0"/>
        </a:spcBef>
        <a:buNone/>
        <a:defRPr sz="3600" b="1" i="0" kern="1200">
          <a:solidFill>
            <a:srgbClr val="043673"/>
          </a:solidFill>
          <a:latin typeface="Gill Sans MT" panose="020B0502020104020203" pitchFamily="34" charset="77"/>
          <a:ea typeface="+mj-ea"/>
          <a:cs typeface="+mj-cs"/>
        </a:defRPr>
      </a:lvl1pPr>
    </p:titleStyle>
    <p:bodyStyle>
      <a:lvl1pPr marL="251460" indent="-251460" algn="l" defTabSz="1005840" rtl="0" eaLnBrk="1" latinLnBrk="0" hangingPunct="1">
        <a:lnSpc>
          <a:spcPct val="90000"/>
        </a:lnSpc>
        <a:spcBef>
          <a:spcPts val="1100"/>
        </a:spcBef>
        <a:buClr>
          <a:srgbClr val="043673"/>
        </a:buClr>
        <a:buFont typeface="Arial" panose="020B0604020202020204" pitchFamily="34" charset="0"/>
        <a:buChar char="•"/>
        <a:defRPr sz="2400" b="0" i="0" kern="1200">
          <a:solidFill>
            <a:schemeClr val="tx1"/>
          </a:solidFill>
          <a:latin typeface="Gill Sans MT" panose="020B0502020104020203" pitchFamily="34" charset="77"/>
          <a:ea typeface="+mn-ea"/>
          <a:cs typeface="+mn-cs"/>
        </a:defRPr>
      </a:lvl1pPr>
      <a:lvl2pPr marL="754380" indent="-251460" algn="l" defTabSz="1005840" rtl="0" eaLnBrk="1" latinLnBrk="0" hangingPunct="1">
        <a:lnSpc>
          <a:spcPct val="90000"/>
        </a:lnSpc>
        <a:spcBef>
          <a:spcPts val="550"/>
        </a:spcBef>
        <a:buClr>
          <a:srgbClr val="043673"/>
        </a:buClr>
        <a:buFont typeface="Arial" panose="020B0604020202020204" pitchFamily="34" charset="0"/>
        <a:buChar char="•"/>
        <a:defRPr sz="2000" b="0" i="0" kern="1200">
          <a:solidFill>
            <a:schemeClr val="tx1"/>
          </a:solidFill>
          <a:latin typeface="Gill Sans MT" panose="020B0502020104020203" pitchFamily="34" charset="77"/>
          <a:ea typeface="+mn-ea"/>
          <a:cs typeface="+mn-cs"/>
        </a:defRPr>
      </a:lvl2pPr>
      <a:lvl3pPr marL="1257300" indent="-251460" algn="l" defTabSz="1005840" rtl="0" eaLnBrk="1" latinLnBrk="0" hangingPunct="1">
        <a:lnSpc>
          <a:spcPct val="90000"/>
        </a:lnSpc>
        <a:spcBef>
          <a:spcPts val="550"/>
        </a:spcBef>
        <a:buClr>
          <a:srgbClr val="043673"/>
        </a:buClr>
        <a:buFont typeface="Arial" panose="020B0604020202020204" pitchFamily="34" charset="0"/>
        <a:buChar char="•"/>
        <a:defRPr sz="1600" b="0" i="0" kern="1200">
          <a:solidFill>
            <a:schemeClr val="tx1"/>
          </a:solidFill>
          <a:latin typeface="Gill Sans MT" panose="020B0502020104020203" pitchFamily="34" charset="77"/>
          <a:ea typeface="+mn-ea"/>
          <a:cs typeface="+mn-cs"/>
        </a:defRPr>
      </a:lvl3pPr>
      <a:lvl4pPr marL="1760220" indent="-251460" algn="l" defTabSz="1005840" rtl="0" eaLnBrk="1" latinLnBrk="0" hangingPunct="1">
        <a:lnSpc>
          <a:spcPct val="90000"/>
        </a:lnSpc>
        <a:spcBef>
          <a:spcPts val="550"/>
        </a:spcBef>
        <a:buClr>
          <a:srgbClr val="043673"/>
        </a:buClr>
        <a:buFont typeface="Arial" panose="020B0604020202020204" pitchFamily="34" charset="0"/>
        <a:buChar char="•"/>
        <a:defRPr sz="1400" b="0" i="0" kern="1200">
          <a:solidFill>
            <a:schemeClr val="tx1"/>
          </a:solidFill>
          <a:latin typeface="Gill Sans MT" panose="020B0502020104020203" pitchFamily="34" charset="77"/>
          <a:ea typeface="+mn-ea"/>
          <a:cs typeface="+mn-cs"/>
        </a:defRPr>
      </a:lvl4pPr>
      <a:lvl5pPr marL="2263140" indent="-251460" algn="l" defTabSz="1005840" rtl="0" eaLnBrk="1" latinLnBrk="0" hangingPunct="1">
        <a:lnSpc>
          <a:spcPct val="90000"/>
        </a:lnSpc>
        <a:spcBef>
          <a:spcPts val="550"/>
        </a:spcBef>
        <a:buClr>
          <a:srgbClr val="043673"/>
        </a:buClr>
        <a:buFont typeface="Arial" panose="020B0604020202020204" pitchFamily="34" charset="0"/>
        <a:buChar char="•"/>
        <a:defRPr sz="1200" b="0" i="0" kern="1200">
          <a:solidFill>
            <a:schemeClr val="tx1"/>
          </a:solidFill>
          <a:latin typeface="Gill Sans MT" panose="020B0502020104020203" pitchFamily="34" charset="77"/>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448" userDrawn="1">
          <p15:clr>
            <a:srgbClr val="F26B43"/>
          </p15:clr>
        </p15:guide>
        <p15:guide id="2" pos="21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24853" y="4712776"/>
            <a:ext cx="9408693" cy="1118584"/>
          </a:xfrm>
        </p:spPr>
        <p:txBody>
          <a:bodyPr>
            <a:normAutofit fontScale="70000" lnSpcReduction="20000"/>
          </a:bodyPr>
          <a:lstStyle/>
          <a:p>
            <a:pPr>
              <a:lnSpc>
                <a:spcPct val="120000"/>
              </a:lnSpc>
            </a:pPr>
            <a:r>
              <a:rPr lang="en-US" altLang="en-US" b="1" dirty="0">
                <a:solidFill>
                  <a:srgbClr val="5C646F"/>
                </a:solidFill>
                <a:latin typeface="+mj-lt"/>
              </a:rPr>
              <a:t>Available to: </a:t>
            </a:r>
            <a:r>
              <a:rPr lang="en-US" altLang="en-US" dirty="0">
                <a:solidFill>
                  <a:srgbClr val="5C646F"/>
                </a:solidFill>
                <a:latin typeface="+mj-lt"/>
              </a:rPr>
              <a:t>Johns Hopkins Hospital, Johns Hopkins Health System Corporation, Johns Hopkins Medical Associates, Johns Hopkins Home and Community Based Services, Johns Hopkins Bayview Medical Center, Howard County Medical Center, Sibley Memorial Hospital, Suburban Hospital and Johns Hopkins All Children’s Hospital</a:t>
            </a:r>
          </a:p>
        </p:txBody>
      </p:sp>
      <p:sp>
        <p:nvSpPr>
          <p:cNvPr id="3" name="Title 2"/>
          <p:cNvSpPr>
            <a:spLocks noGrp="1"/>
          </p:cNvSpPr>
          <p:nvPr>
            <p:ph type="title"/>
          </p:nvPr>
        </p:nvSpPr>
        <p:spPr>
          <a:xfrm>
            <a:off x="324853" y="2109099"/>
            <a:ext cx="8295272" cy="1080714"/>
          </a:xfrm>
        </p:spPr>
        <p:txBody>
          <a:bodyPr>
            <a:normAutofit fontScale="90000"/>
          </a:bodyPr>
          <a:lstStyle/>
          <a:p>
            <a:r>
              <a:rPr lang="en-US" dirty="0"/>
              <a:t>EHP Preferred Provider Organization (PPO) Plan</a:t>
            </a:r>
          </a:p>
        </p:txBody>
      </p:sp>
      <p:sp>
        <p:nvSpPr>
          <p:cNvPr id="4" name="Date Placeholder 3"/>
          <p:cNvSpPr>
            <a:spLocks noGrp="1"/>
          </p:cNvSpPr>
          <p:nvPr>
            <p:ph type="dt" sz="half" idx="10"/>
          </p:nvPr>
        </p:nvSpPr>
        <p:spPr/>
        <p:txBody>
          <a:bodyPr/>
          <a:lstStyle/>
          <a:p>
            <a:fld id="{FBEE9B9C-86C9-4A1D-9FC7-946F055F473C}" type="datetime4">
              <a:rPr lang="en-US" smtClean="0"/>
              <a:pPr/>
              <a:t>September 27, 2024</a:t>
            </a:fld>
            <a:endParaRPr lang="en-US" dirty="0"/>
          </a:p>
        </p:txBody>
      </p:sp>
      <p:sp>
        <p:nvSpPr>
          <p:cNvPr id="5" name="Subtitle 1"/>
          <p:cNvSpPr txBox="1">
            <a:spLocks/>
          </p:cNvSpPr>
          <p:nvPr/>
        </p:nvSpPr>
        <p:spPr>
          <a:xfrm>
            <a:off x="324852" y="3460249"/>
            <a:ext cx="9408693" cy="982091"/>
          </a:xfrm>
          <a:prstGeom prst="rect">
            <a:avLst/>
          </a:prstGeom>
        </p:spPr>
        <p:txBody>
          <a:bodyPr vert="horz" lIns="0" tIns="0" rIns="0" bIns="0" rtlCol="0">
            <a:normAutofit/>
          </a:bodyPr>
          <a:lstStyle>
            <a:lvl1pPr marL="0" indent="0" algn="l" defTabSz="1005840" rtl="0" eaLnBrk="1" latinLnBrk="0" hangingPunct="1">
              <a:lnSpc>
                <a:spcPct val="90000"/>
              </a:lnSpc>
              <a:spcBef>
                <a:spcPts val="1100"/>
              </a:spcBef>
              <a:buClr>
                <a:srgbClr val="043673"/>
              </a:buClr>
              <a:buFont typeface="Arial" panose="020B0604020202020204" pitchFamily="34" charset="0"/>
              <a:buNone/>
              <a:defRPr sz="2400" b="0" i="0" kern="1200">
                <a:solidFill>
                  <a:schemeClr val="tx1"/>
                </a:solidFill>
                <a:latin typeface="Gill Sans MT" panose="020B0502020104020203" pitchFamily="34" charset="77"/>
                <a:ea typeface="+mn-ea"/>
                <a:cs typeface="+mn-cs"/>
              </a:defRPr>
            </a:lvl1pPr>
            <a:lvl2pPr marL="377190" indent="0" algn="ctr" defTabSz="1005840" rtl="0" eaLnBrk="1" latinLnBrk="0" hangingPunct="1">
              <a:lnSpc>
                <a:spcPct val="90000"/>
              </a:lnSpc>
              <a:spcBef>
                <a:spcPts val="550"/>
              </a:spcBef>
              <a:buClr>
                <a:srgbClr val="043673"/>
              </a:buClr>
              <a:buFont typeface="Arial" panose="020B0604020202020204" pitchFamily="34" charset="0"/>
              <a:buNone/>
              <a:defRPr sz="1650" b="0" i="0" kern="1200">
                <a:solidFill>
                  <a:schemeClr val="tx1"/>
                </a:solidFill>
                <a:latin typeface="Gill Sans MT" panose="020B0502020104020203" pitchFamily="34" charset="77"/>
                <a:ea typeface="+mn-ea"/>
                <a:cs typeface="+mn-cs"/>
              </a:defRPr>
            </a:lvl2pPr>
            <a:lvl3pPr marL="754380" indent="0" algn="ctr" defTabSz="1005840" rtl="0" eaLnBrk="1" latinLnBrk="0" hangingPunct="1">
              <a:lnSpc>
                <a:spcPct val="90000"/>
              </a:lnSpc>
              <a:spcBef>
                <a:spcPts val="550"/>
              </a:spcBef>
              <a:buClr>
                <a:srgbClr val="043673"/>
              </a:buClr>
              <a:buFont typeface="Arial" panose="020B0604020202020204" pitchFamily="34" charset="0"/>
              <a:buNone/>
              <a:defRPr sz="1485" b="0" i="0" kern="1200">
                <a:solidFill>
                  <a:schemeClr val="tx1"/>
                </a:solidFill>
                <a:latin typeface="Gill Sans MT" panose="020B0502020104020203" pitchFamily="34" charset="77"/>
                <a:ea typeface="+mn-ea"/>
                <a:cs typeface="+mn-cs"/>
              </a:defRPr>
            </a:lvl3pPr>
            <a:lvl4pPr marL="1131570" indent="0" algn="ctr" defTabSz="1005840" rtl="0" eaLnBrk="1" latinLnBrk="0" hangingPunct="1">
              <a:lnSpc>
                <a:spcPct val="90000"/>
              </a:lnSpc>
              <a:spcBef>
                <a:spcPts val="550"/>
              </a:spcBef>
              <a:buClr>
                <a:srgbClr val="043673"/>
              </a:buClr>
              <a:buFont typeface="Arial" panose="020B0604020202020204" pitchFamily="34" charset="0"/>
              <a:buNone/>
              <a:defRPr sz="1320" b="0" i="0" kern="1200">
                <a:solidFill>
                  <a:schemeClr val="tx1"/>
                </a:solidFill>
                <a:latin typeface="Gill Sans MT" panose="020B0502020104020203" pitchFamily="34" charset="77"/>
                <a:ea typeface="+mn-ea"/>
                <a:cs typeface="+mn-cs"/>
              </a:defRPr>
            </a:lvl4pPr>
            <a:lvl5pPr marL="1508760" indent="0" algn="ctr" defTabSz="1005840" rtl="0" eaLnBrk="1" latinLnBrk="0" hangingPunct="1">
              <a:lnSpc>
                <a:spcPct val="90000"/>
              </a:lnSpc>
              <a:spcBef>
                <a:spcPts val="550"/>
              </a:spcBef>
              <a:buClr>
                <a:srgbClr val="043673"/>
              </a:buClr>
              <a:buFont typeface="Arial" panose="020B0604020202020204" pitchFamily="34" charset="0"/>
              <a:buNone/>
              <a:defRPr sz="1320" b="0" i="0" kern="1200">
                <a:solidFill>
                  <a:schemeClr val="tx1"/>
                </a:solidFill>
                <a:latin typeface="Gill Sans MT" panose="020B0502020104020203" pitchFamily="34" charset="77"/>
                <a:ea typeface="+mn-ea"/>
                <a:cs typeface="+mn-cs"/>
              </a:defRPr>
            </a:lvl5pPr>
            <a:lvl6pPr marL="188595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6pPr>
            <a:lvl7pPr marL="226314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7pPr>
            <a:lvl8pPr marL="264033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8pPr>
            <a:lvl9pPr marL="301752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9pPr>
          </a:lstStyle>
          <a:p>
            <a:pPr>
              <a:lnSpc>
                <a:spcPct val="120000"/>
              </a:lnSpc>
            </a:pPr>
            <a:r>
              <a:rPr lang="en-US" altLang="en-US" dirty="0">
                <a:latin typeface="+mj-lt"/>
              </a:rPr>
              <a:t>2025 Plan Overview</a:t>
            </a:r>
          </a:p>
        </p:txBody>
      </p:sp>
    </p:spTree>
    <p:extLst>
      <p:ext uri="{BB962C8B-B14F-4D97-AF65-F5344CB8AC3E}">
        <p14:creationId xmlns:p14="http://schemas.microsoft.com/office/powerpoint/2010/main" val="1931367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Thank You</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10</a:t>
            </a:fld>
            <a:endParaRPr lang="en-US" dirty="0"/>
          </a:p>
        </p:txBody>
      </p:sp>
      <p:sp>
        <p:nvSpPr>
          <p:cNvPr id="6" name="TextBox 3"/>
          <p:cNvSpPr txBox="1">
            <a:spLocks noChangeArrowheads="1"/>
          </p:cNvSpPr>
          <p:nvPr/>
        </p:nvSpPr>
        <p:spPr bwMode="auto">
          <a:xfrm>
            <a:off x="381000" y="1828800"/>
            <a:ext cx="8001000" cy="3650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indent="0">
              <a:buFont typeface="Arial" panose="020B0604020202020204" pitchFamily="34" charset="0"/>
              <a:buNone/>
              <a:defRPr/>
            </a:pPr>
            <a:r>
              <a:rPr lang="en-US" sz="2000" b="1" dirty="0">
                <a:latin typeface="+mj-lt"/>
              </a:rPr>
              <a:t>Questions?</a:t>
            </a:r>
          </a:p>
          <a:p>
            <a:pPr marL="0" indent="0">
              <a:buFont typeface="Arial" panose="020B0604020202020204" pitchFamily="34" charset="0"/>
              <a:buNone/>
              <a:defRPr/>
            </a:pPr>
            <a:endParaRPr lang="en-US" sz="2000" b="1" dirty="0">
              <a:latin typeface="+mj-lt"/>
            </a:endParaRPr>
          </a:p>
          <a:p>
            <a:pPr marL="457200" lvl="1" indent="0">
              <a:buFont typeface="Arial" panose="020B0604020202020204" pitchFamily="34" charset="0"/>
              <a:buNone/>
              <a:defRPr/>
            </a:pPr>
            <a:r>
              <a:rPr lang="en-US" sz="2000" b="1" dirty="0">
                <a:latin typeface="+mj-lt"/>
              </a:rPr>
              <a:t>Website</a:t>
            </a:r>
          </a:p>
          <a:p>
            <a:pPr marL="857250" lvl="2" indent="0">
              <a:buFont typeface="Arial" panose="020B0604020202020204" pitchFamily="34" charset="0"/>
              <a:buNone/>
              <a:defRPr/>
            </a:pPr>
            <a:r>
              <a:rPr lang="en-US" sz="1600" dirty="0">
                <a:latin typeface="+mj-lt"/>
              </a:rPr>
              <a:t>ehp.org</a:t>
            </a:r>
          </a:p>
          <a:p>
            <a:pPr marL="457200" lvl="1" indent="0">
              <a:buFont typeface="Arial" panose="020B0604020202020204" pitchFamily="34" charset="0"/>
              <a:buNone/>
              <a:defRPr/>
            </a:pPr>
            <a:endParaRPr lang="en-US" sz="2000" dirty="0">
              <a:latin typeface="+mj-lt"/>
            </a:endParaRPr>
          </a:p>
          <a:p>
            <a:pPr marL="457200" lvl="1" indent="0">
              <a:buFont typeface="Arial" panose="020B0604020202020204" pitchFamily="34" charset="0"/>
              <a:buNone/>
              <a:defRPr/>
            </a:pPr>
            <a:r>
              <a:rPr lang="en-US" sz="2000" b="1" dirty="0">
                <a:latin typeface="+mj-lt"/>
              </a:rPr>
              <a:t>Customer Service</a:t>
            </a:r>
          </a:p>
          <a:p>
            <a:pPr marL="857250" lvl="2" indent="0">
              <a:spcBef>
                <a:spcPct val="0"/>
              </a:spcBef>
              <a:buFont typeface="Arial" panose="020B0604020202020204" pitchFamily="34" charset="0"/>
              <a:buNone/>
              <a:defRPr/>
            </a:pPr>
            <a:r>
              <a:rPr lang="en-US" altLang="en-US" sz="1600" dirty="0">
                <a:latin typeface="+mj-lt"/>
              </a:rPr>
              <a:t>800-261-2393</a:t>
            </a:r>
          </a:p>
          <a:p>
            <a:pPr>
              <a:spcBef>
                <a:spcPct val="0"/>
              </a:spcBef>
              <a:defRPr/>
            </a:pPr>
            <a:endParaRPr lang="en-US" altLang="en-US" sz="2000" dirty="0">
              <a:latin typeface="+mj-lt"/>
            </a:endParaRPr>
          </a:p>
          <a:p>
            <a:pPr>
              <a:spcBef>
                <a:spcPct val="0"/>
              </a:spcBef>
              <a:defRPr/>
            </a:pPr>
            <a:endParaRPr lang="en-US" altLang="en-US" sz="2000" dirty="0">
              <a:latin typeface="+mj-lt"/>
            </a:endParaRPr>
          </a:p>
          <a:p>
            <a:pPr>
              <a:spcBef>
                <a:spcPct val="0"/>
              </a:spcBef>
              <a:defRPr/>
            </a:pPr>
            <a:endParaRPr lang="en-US" altLang="en-US" sz="2000" dirty="0">
              <a:latin typeface="+mj-lt"/>
            </a:endParaRPr>
          </a:p>
          <a:p>
            <a:pPr>
              <a:spcBef>
                <a:spcPct val="0"/>
              </a:spcBef>
              <a:defRPr/>
            </a:pPr>
            <a:endParaRPr lang="en-US" altLang="en-US" sz="2000" dirty="0">
              <a:latin typeface="+mj-lt"/>
            </a:endParaRPr>
          </a:p>
        </p:txBody>
      </p:sp>
    </p:spTree>
    <p:extLst>
      <p:ext uri="{BB962C8B-B14F-4D97-AF65-F5344CB8AC3E}">
        <p14:creationId xmlns:p14="http://schemas.microsoft.com/office/powerpoint/2010/main" val="2394332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PPO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2</a:t>
            </a:fld>
            <a:endParaRPr lang="en-US" dirty="0"/>
          </a:p>
        </p:txBody>
      </p:sp>
      <p:sp>
        <p:nvSpPr>
          <p:cNvPr id="7" name="TextBox 16"/>
          <p:cNvSpPr txBox="1">
            <a:spLocks noGrp="1" noChangeArrowheads="1"/>
          </p:cNvSpPr>
          <p:nvPr>
            <p:ph idx="1"/>
          </p:nvPr>
        </p:nvSpPr>
        <p:spPr bwMode="auto">
          <a:xfrm>
            <a:off x="336884" y="1507303"/>
            <a:ext cx="9396663" cy="357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631825" indent="-236538">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lvl="0" indent="0" defTabSz="914400" fontAlgn="base">
              <a:lnSpc>
                <a:spcPct val="150000"/>
              </a:lnSpc>
              <a:spcBef>
                <a:spcPts val="1100"/>
              </a:spcBef>
              <a:spcAft>
                <a:spcPct val="0"/>
              </a:spcAft>
              <a:buClr>
                <a:srgbClr val="009CA6"/>
              </a:buClr>
              <a:buNone/>
              <a:defRPr/>
            </a:pPr>
            <a:r>
              <a:rPr lang="en-US" altLang="en-US" sz="2000" b="1" dirty="0">
                <a:latin typeface="+mj-lt"/>
              </a:rPr>
              <a:t>EHP Preferred Provider Organization (PPO) Plan</a:t>
            </a:r>
          </a:p>
          <a:p>
            <a:pPr marL="0" lvl="0" indent="0" defTabSz="914400" fontAlgn="base">
              <a:lnSpc>
                <a:spcPct val="100000"/>
              </a:lnSpc>
              <a:spcBef>
                <a:spcPts val="1100"/>
              </a:spcBef>
              <a:spcAft>
                <a:spcPct val="0"/>
              </a:spcAft>
              <a:buClr>
                <a:srgbClr val="009CA6"/>
              </a:buClr>
              <a:buNone/>
              <a:defRPr/>
            </a:pPr>
            <a:r>
              <a:rPr lang="en-US" altLang="en-US" sz="1800" dirty="0">
                <a:latin typeface="+mj-lt"/>
              </a:rPr>
              <a:t>Allows you to access care through in-network </a:t>
            </a:r>
            <a:r>
              <a:rPr lang="en-US" altLang="en-US" sz="1800" b="1" dirty="0">
                <a:latin typeface="+mj-lt"/>
              </a:rPr>
              <a:t>and</a:t>
            </a:r>
            <a:r>
              <a:rPr lang="en-US" altLang="en-US" sz="1800" dirty="0">
                <a:latin typeface="+mj-lt"/>
              </a:rPr>
              <a:t> out-of-network providers. </a:t>
            </a:r>
          </a:p>
          <a:p>
            <a:pPr marL="0" lvl="0" indent="0" defTabSz="914400" fontAlgn="base">
              <a:lnSpc>
                <a:spcPct val="100000"/>
              </a:lnSpc>
              <a:spcBef>
                <a:spcPct val="0"/>
              </a:spcBef>
              <a:spcAft>
                <a:spcPct val="0"/>
              </a:spcAft>
              <a:buClr>
                <a:srgbClr val="009CA6"/>
              </a:buClr>
              <a:buNone/>
              <a:defRPr/>
            </a:pPr>
            <a:endParaRPr lang="en-US" altLang="en-US" sz="1800" dirty="0">
              <a:latin typeface="+mj-lt"/>
            </a:endParaRPr>
          </a:p>
          <a:p>
            <a:pPr lvl="1" defTabSz="914400" eaLnBrk="0" fontAlgn="base" hangingPunct="0">
              <a:lnSpc>
                <a:spcPct val="100000"/>
              </a:lnSpc>
              <a:spcBef>
                <a:spcPct val="0"/>
              </a:spcBef>
              <a:spcAft>
                <a:spcPct val="0"/>
              </a:spcAft>
              <a:buFont typeface="Wingdings" panose="05000000000000000000" pitchFamily="2" charset="2"/>
              <a:buChar char="§"/>
              <a:defRPr/>
            </a:pPr>
            <a:r>
              <a:rPr lang="en-US" altLang="en-US" sz="1600" b="1" dirty="0">
                <a:latin typeface="+mj-lt"/>
              </a:rPr>
              <a:t>EHP Preferred Network</a:t>
            </a:r>
            <a:r>
              <a:rPr lang="en-US" altLang="en-US" sz="1600" dirty="0">
                <a:latin typeface="+mj-lt"/>
              </a:rPr>
              <a:t>:  A provider or facility in the EHP network that is deemed a preferred provider that has a lower member co-insurance amount</a:t>
            </a:r>
          </a:p>
          <a:p>
            <a:pPr lvl="1" defTabSz="914400" eaLnBrk="0" fontAlgn="base" hangingPunct="0">
              <a:lnSpc>
                <a:spcPct val="100000"/>
              </a:lnSpc>
              <a:spcBef>
                <a:spcPct val="0"/>
              </a:spcBef>
              <a:spcAft>
                <a:spcPct val="0"/>
              </a:spcAft>
              <a:buFont typeface="Wingdings" panose="05000000000000000000" pitchFamily="2" charset="2"/>
              <a:buChar char="§"/>
              <a:defRPr/>
            </a:pPr>
            <a:endParaRPr lang="en-US" altLang="en-US" sz="1600" dirty="0">
              <a:latin typeface="+mj-lt"/>
            </a:endParaRPr>
          </a:p>
          <a:p>
            <a:pPr lvl="1" defTabSz="914400" eaLnBrk="0" fontAlgn="base" hangingPunct="0">
              <a:lnSpc>
                <a:spcPct val="100000"/>
              </a:lnSpc>
              <a:spcBef>
                <a:spcPct val="0"/>
              </a:spcBef>
              <a:spcAft>
                <a:spcPct val="0"/>
              </a:spcAft>
              <a:buFont typeface="Wingdings" panose="05000000000000000000" pitchFamily="2" charset="2"/>
              <a:buChar char="§"/>
              <a:defRPr/>
            </a:pPr>
            <a:r>
              <a:rPr lang="en-US" altLang="en-US" sz="1600" b="1" dirty="0">
                <a:latin typeface="+mj-lt"/>
              </a:rPr>
              <a:t>EHP Network: </a:t>
            </a:r>
            <a:r>
              <a:rPr lang="en-US" altLang="en-US" sz="1600" dirty="0">
                <a:latin typeface="+mj-lt"/>
              </a:rPr>
              <a:t>Direct access to any EHP or Cigna PPO network participating provider </a:t>
            </a:r>
          </a:p>
          <a:p>
            <a:pPr lvl="1" defTabSz="914400" eaLnBrk="0" fontAlgn="base" hangingPunct="0">
              <a:lnSpc>
                <a:spcPct val="100000"/>
              </a:lnSpc>
              <a:spcBef>
                <a:spcPct val="0"/>
              </a:spcBef>
              <a:spcAft>
                <a:spcPct val="0"/>
              </a:spcAft>
              <a:buFont typeface="Wingdings" panose="05000000000000000000" pitchFamily="2" charset="2"/>
              <a:buChar char="§"/>
              <a:defRPr/>
            </a:pPr>
            <a:endParaRPr lang="en-US" altLang="en-US" sz="1600" dirty="0">
              <a:latin typeface="+mj-lt"/>
            </a:endParaRPr>
          </a:p>
          <a:p>
            <a:pPr lvl="1" defTabSz="914400" eaLnBrk="0" fontAlgn="base" hangingPunct="0">
              <a:lnSpc>
                <a:spcPct val="100000"/>
              </a:lnSpc>
              <a:spcBef>
                <a:spcPct val="0"/>
              </a:spcBef>
              <a:spcAft>
                <a:spcPct val="0"/>
              </a:spcAft>
              <a:buFont typeface="Wingdings" panose="05000000000000000000" pitchFamily="2" charset="2"/>
              <a:buChar char="§"/>
              <a:defRPr/>
            </a:pPr>
            <a:r>
              <a:rPr lang="en-US" altLang="en-US" sz="1600" b="1" dirty="0">
                <a:latin typeface="+mj-lt"/>
              </a:rPr>
              <a:t>Out-of-Network: </a:t>
            </a:r>
            <a:r>
              <a:rPr lang="en-US" altLang="en-US" sz="1600" dirty="0">
                <a:latin typeface="+mj-lt"/>
              </a:rPr>
              <a:t>Direct access to any provider outside the EHP and Cigna PPO networks (costs may be higher)</a:t>
            </a:r>
          </a:p>
          <a:p>
            <a:pPr marL="0" lvl="0" indent="0" defTabSz="914400" fontAlgn="base">
              <a:lnSpc>
                <a:spcPct val="100000"/>
              </a:lnSpc>
              <a:spcBef>
                <a:spcPts val="1100"/>
              </a:spcBef>
              <a:spcAft>
                <a:spcPct val="0"/>
              </a:spcAft>
              <a:buClr>
                <a:srgbClr val="009CA6"/>
              </a:buClr>
              <a:buNone/>
              <a:defRPr/>
            </a:pPr>
            <a:r>
              <a:rPr lang="en-US" altLang="en-US" sz="1800" dirty="0">
                <a:latin typeface="+mj-lt"/>
              </a:rPr>
              <a:t>Your bi-weekly premiums are higher in the EHP PPO plan, while out-of-pocket costs when you seek care may be lower.</a:t>
            </a:r>
          </a:p>
        </p:txBody>
      </p:sp>
    </p:spTree>
    <p:extLst>
      <p:ext uri="{BB962C8B-B14F-4D97-AF65-F5344CB8AC3E}">
        <p14:creationId xmlns:p14="http://schemas.microsoft.com/office/powerpoint/2010/main" val="2445996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PPO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3</a:t>
            </a:fld>
            <a:endParaRPr lang="en-US" dirty="0"/>
          </a:p>
        </p:txBody>
      </p:sp>
      <p:sp>
        <p:nvSpPr>
          <p:cNvPr id="7" name="TextBox 6"/>
          <p:cNvSpPr txBox="1"/>
          <p:nvPr/>
        </p:nvSpPr>
        <p:spPr>
          <a:xfrm>
            <a:off x="469900" y="5973799"/>
            <a:ext cx="6858000" cy="261610"/>
          </a:xfrm>
          <a:prstGeom prst="rect">
            <a:avLst/>
          </a:prstGeom>
          <a:noFill/>
        </p:spPr>
        <p:txBody>
          <a:bodyPr>
            <a:spAutoFit/>
          </a:bodyPr>
          <a:lstStyle/>
          <a:p>
            <a:pPr>
              <a:defRPr/>
            </a:pPr>
            <a:r>
              <a:rPr lang="en-US" sz="1100" i="1" dirty="0">
                <a:latin typeface="+mj-lt"/>
              </a:rPr>
              <a:t>** You can locate providers in the Preferred Network and the EHP/Cigna network at ehp.org.	</a:t>
            </a:r>
          </a:p>
        </p:txBody>
      </p:sp>
      <p:graphicFrame>
        <p:nvGraphicFramePr>
          <p:cNvPr id="8" name="Table 7"/>
          <p:cNvGraphicFramePr>
            <a:graphicFrameLocks noGrp="1"/>
          </p:cNvGraphicFramePr>
          <p:nvPr>
            <p:extLst>
              <p:ext uri="{D42A27DB-BD31-4B8C-83A1-F6EECF244321}">
                <p14:modId xmlns:p14="http://schemas.microsoft.com/office/powerpoint/2010/main" val="2407097747"/>
              </p:ext>
            </p:extLst>
          </p:nvPr>
        </p:nvGraphicFramePr>
        <p:xfrm>
          <a:off x="584200" y="1475924"/>
          <a:ext cx="5969000" cy="4496954"/>
        </p:xfrm>
        <a:graphic>
          <a:graphicData uri="http://schemas.openxmlformats.org/drawingml/2006/table">
            <a:tbl>
              <a:tblPr>
                <a:tableStyleId>{5C22544A-7EE6-4342-B048-85BDC9FD1C3A}</a:tableStyleId>
              </a:tblPr>
              <a:tblGrid>
                <a:gridCol w="1701800">
                  <a:extLst>
                    <a:ext uri="{9D8B030D-6E8A-4147-A177-3AD203B41FA5}">
                      <a16:colId xmlns:a16="http://schemas.microsoft.com/office/drawing/2014/main" val="925778200"/>
                    </a:ext>
                  </a:extLst>
                </a:gridCol>
                <a:gridCol w="1371600">
                  <a:extLst>
                    <a:ext uri="{9D8B030D-6E8A-4147-A177-3AD203B41FA5}">
                      <a16:colId xmlns:a16="http://schemas.microsoft.com/office/drawing/2014/main" val="3471351127"/>
                    </a:ext>
                  </a:extLst>
                </a:gridCol>
                <a:gridCol w="1371600">
                  <a:extLst>
                    <a:ext uri="{9D8B030D-6E8A-4147-A177-3AD203B41FA5}">
                      <a16:colId xmlns:a16="http://schemas.microsoft.com/office/drawing/2014/main" val="3590070735"/>
                    </a:ext>
                  </a:extLst>
                </a:gridCol>
                <a:gridCol w="1524000">
                  <a:extLst>
                    <a:ext uri="{9D8B030D-6E8A-4147-A177-3AD203B41FA5}">
                      <a16:colId xmlns:a16="http://schemas.microsoft.com/office/drawing/2014/main" val="3784038449"/>
                    </a:ext>
                  </a:extLst>
                </a:gridCol>
              </a:tblGrid>
              <a:tr h="444430">
                <a:tc>
                  <a:txBody>
                    <a:bodyPr/>
                    <a:lstStyle/>
                    <a:p>
                      <a:pPr algn="l" fontAlgn="b"/>
                      <a:endParaRPr lang="en-US" sz="1400" b="1" i="0" u="none" strike="noStrike" dirty="0">
                        <a:solidFill>
                          <a:srgbClr val="FFFFFF"/>
                        </a:solidFill>
                        <a:effectLst/>
                        <a:latin typeface="+mj-lt"/>
                      </a:endParaRPr>
                    </a:p>
                  </a:txBody>
                  <a:tcPr marL="8029" marR="8029" marT="8029"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fontAlgn="b"/>
                      <a:r>
                        <a:rPr lang="en-US" sz="1400" b="1" u="none" strike="noStrike" dirty="0">
                          <a:solidFill>
                            <a:schemeClr val="bg1"/>
                          </a:solidFill>
                          <a:effectLst/>
                          <a:latin typeface="+mj-lt"/>
                        </a:rPr>
                        <a:t>EHP PPO Plan</a:t>
                      </a:r>
                      <a:endParaRPr lang="en-US" sz="1400" b="1" i="0" u="none" strike="noStrike" dirty="0">
                        <a:solidFill>
                          <a:schemeClr val="bg1"/>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38C3D"/>
                    </a:solidFill>
                  </a:tcPr>
                </a:tc>
                <a:tc hMerge="1">
                  <a:txBody>
                    <a:bodyPr/>
                    <a:lstStyle/>
                    <a:p>
                      <a:endParaRPr lang="en-US"/>
                    </a:p>
                  </a:txBody>
                  <a:tcPr/>
                </a:tc>
                <a:tc hMerge="1">
                  <a:txBody>
                    <a:bodyPr/>
                    <a:lstStyle/>
                    <a:p>
                      <a:pPr algn="ctr" fontAlgn="b"/>
                      <a:endParaRPr lang="en-US" sz="1400" b="1" i="0" u="none" strike="noStrike" dirty="0">
                        <a:solidFill>
                          <a:schemeClr val="bg1"/>
                        </a:solidFill>
                        <a:effectLst/>
                        <a:latin typeface="Calibri" panose="020F0502020204030204" pitchFamily="34" charset="0"/>
                      </a:endParaRPr>
                    </a:p>
                  </a:txBody>
                  <a:tcPr marL="8029" marR="8029" marT="8029"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572D5F"/>
                    </a:solidFill>
                  </a:tcPr>
                </a:tc>
                <a:extLst>
                  <a:ext uri="{0D108BD9-81ED-4DB2-BD59-A6C34878D82A}">
                    <a16:rowId xmlns:a16="http://schemas.microsoft.com/office/drawing/2014/main" val="428680524"/>
                  </a:ext>
                </a:extLst>
              </a:tr>
              <a:tr h="423530">
                <a:tc>
                  <a:txBody>
                    <a:bodyPr/>
                    <a:lstStyle/>
                    <a:p>
                      <a:pPr lvl="0" algn="ctr" fontAlgn="b"/>
                      <a:r>
                        <a:rPr lang="en-US" sz="1400" b="1" u="none" strike="noStrike" dirty="0">
                          <a:solidFill>
                            <a:schemeClr val="bg1"/>
                          </a:solidFill>
                          <a:effectLst/>
                          <a:latin typeface="+mj-lt"/>
                        </a:rPr>
                        <a:t>Coverage Details</a:t>
                      </a:r>
                      <a:endParaRPr lang="en-US" sz="1400" b="1" i="0" u="none" strike="noStrike" dirty="0">
                        <a:solidFill>
                          <a:schemeClr val="bg1"/>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378"/>
                    </a:solidFill>
                  </a:tcPr>
                </a:tc>
                <a:tc>
                  <a:txBody>
                    <a:bodyPr/>
                    <a:lstStyle/>
                    <a:p>
                      <a:pPr algn="ctr" fontAlgn="b"/>
                      <a:r>
                        <a:rPr lang="en-US" sz="1200" u="none" strike="noStrike" dirty="0">
                          <a:solidFill>
                            <a:schemeClr val="bg1"/>
                          </a:solidFill>
                          <a:effectLst/>
                          <a:latin typeface="+mj-lt"/>
                        </a:rPr>
                        <a:t>EHP Preferred </a:t>
                      </a:r>
                      <a:br>
                        <a:rPr lang="en-US" sz="1200" u="none" strike="noStrike" dirty="0">
                          <a:solidFill>
                            <a:schemeClr val="bg1"/>
                          </a:solidFill>
                          <a:effectLst/>
                          <a:latin typeface="+mj-lt"/>
                        </a:rPr>
                      </a:br>
                      <a:r>
                        <a:rPr lang="en-US" sz="1200" u="none" strike="noStrike" dirty="0">
                          <a:solidFill>
                            <a:schemeClr val="bg1"/>
                          </a:solidFill>
                          <a:effectLst/>
                          <a:latin typeface="+mj-lt"/>
                        </a:rPr>
                        <a:t>Network**</a:t>
                      </a:r>
                      <a:endParaRPr lang="en-US" sz="1200" b="1" i="0" u="none" strike="noStrike" dirty="0">
                        <a:solidFill>
                          <a:schemeClr val="bg1"/>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38C3D"/>
                    </a:solidFill>
                  </a:tcPr>
                </a:tc>
                <a:tc>
                  <a:txBody>
                    <a:bodyPr/>
                    <a:lstStyle/>
                    <a:p>
                      <a:pPr algn="ctr" fontAlgn="b"/>
                      <a:r>
                        <a:rPr lang="en-US" sz="1200" u="none" strike="noStrike" dirty="0">
                          <a:solidFill>
                            <a:schemeClr val="bg1"/>
                          </a:solidFill>
                          <a:effectLst/>
                          <a:latin typeface="+mj-lt"/>
                        </a:rPr>
                        <a:t>EHP </a:t>
                      </a:r>
                      <a:br>
                        <a:rPr lang="en-US" sz="1200" u="none" strike="noStrike" dirty="0">
                          <a:solidFill>
                            <a:schemeClr val="bg1"/>
                          </a:solidFill>
                          <a:effectLst/>
                          <a:latin typeface="+mj-lt"/>
                        </a:rPr>
                      </a:br>
                      <a:r>
                        <a:rPr lang="en-US" sz="1200" u="none" strike="noStrike" dirty="0">
                          <a:solidFill>
                            <a:schemeClr val="bg1"/>
                          </a:solidFill>
                          <a:effectLst/>
                          <a:latin typeface="+mj-lt"/>
                        </a:rPr>
                        <a:t>Network**</a:t>
                      </a:r>
                      <a:endParaRPr lang="en-US" sz="1200" b="1" i="0" u="none" strike="noStrike" dirty="0">
                        <a:solidFill>
                          <a:schemeClr val="bg1"/>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38C3D"/>
                    </a:solidFill>
                  </a:tcPr>
                </a:tc>
                <a:tc>
                  <a:txBody>
                    <a:bodyPr/>
                    <a:lstStyle/>
                    <a:p>
                      <a:pPr algn="ctr" fontAlgn="b"/>
                      <a:r>
                        <a:rPr lang="en-US" sz="1200" b="0" i="0" u="none" strike="noStrike" dirty="0">
                          <a:solidFill>
                            <a:schemeClr val="bg1"/>
                          </a:solidFill>
                          <a:effectLst/>
                          <a:latin typeface="+mj-lt"/>
                        </a:rPr>
                        <a:t>Out-of-Network</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38C3D"/>
                    </a:solidFill>
                  </a:tcPr>
                </a:tc>
                <a:extLst>
                  <a:ext uri="{0D108BD9-81ED-4DB2-BD59-A6C34878D82A}">
                    <a16:rowId xmlns:a16="http://schemas.microsoft.com/office/drawing/2014/main" val="1536732303"/>
                  </a:ext>
                </a:extLst>
              </a:tr>
              <a:tr h="247206">
                <a:tc gridSpan="4">
                  <a:txBody>
                    <a:bodyPr/>
                    <a:lstStyle/>
                    <a:p>
                      <a:pPr lvl="0" algn="l" fontAlgn="b"/>
                      <a:r>
                        <a:rPr lang="en-US" sz="1100" b="1" u="none" strike="noStrike" dirty="0">
                          <a:effectLst/>
                          <a:latin typeface="+mj-lt"/>
                        </a:rPr>
                        <a:t>Annual Deductible</a:t>
                      </a:r>
                      <a:endParaRPr lang="en-US" sz="1100" b="1"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BB0B6"/>
                    </a:solidFill>
                  </a:tcPr>
                </a:tc>
                <a:tc hMerge="1">
                  <a:txBody>
                    <a:bodyPr/>
                    <a:lstStyle/>
                    <a:p>
                      <a:pPr algn="l" fontAlgn="b"/>
                      <a:endParaRPr lang="en-US" sz="1100" b="0" i="1" u="none" strike="noStrike" dirty="0">
                        <a:solidFill>
                          <a:srgbClr val="000000"/>
                        </a:solidFill>
                        <a:effectLst/>
                        <a:latin typeface="Calibri" panose="020F0502020204030204" pitchFamily="34" charset="0"/>
                      </a:endParaRPr>
                    </a:p>
                  </a:txBody>
                  <a:tcPr marL="8029" marR="8029" marT="802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7D0B4"/>
                    </a:solidFill>
                  </a:tcPr>
                </a:tc>
                <a:tc hMerge="1">
                  <a:txBody>
                    <a:bodyPr/>
                    <a:lstStyle/>
                    <a:p>
                      <a:endParaRPr lang="en-US"/>
                    </a:p>
                  </a:txBody>
                  <a:tcPr/>
                </a:tc>
                <a:tc hMerge="1">
                  <a:txBody>
                    <a:bodyPr/>
                    <a:lstStyle/>
                    <a:p>
                      <a:pPr algn="l" fontAlgn="b"/>
                      <a:endParaRPr lang="en-US" sz="1100" b="0" i="1" u="none" strike="noStrike" dirty="0">
                        <a:solidFill>
                          <a:srgbClr val="000000"/>
                        </a:solidFill>
                        <a:effectLst/>
                        <a:latin typeface="Gill Sans MT" panose="020B0502020104020203" pitchFamily="34" charset="0"/>
                      </a:endParaRPr>
                    </a:p>
                  </a:txBody>
                  <a:tcPr marL="8029" marR="8029" marT="8029" marB="0" anchor="ctr">
                    <a:lnL w="1270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7D0B4"/>
                    </a:solidFill>
                  </a:tcPr>
                </a:tc>
                <a:extLst>
                  <a:ext uri="{0D108BD9-81ED-4DB2-BD59-A6C34878D82A}">
                    <a16:rowId xmlns:a16="http://schemas.microsoft.com/office/drawing/2014/main" val="3522485044"/>
                  </a:ext>
                </a:extLst>
              </a:tr>
              <a:tr h="522328">
                <a:tc>
                  <a:txBody>
                    <a:bodyPr/>
                    <a:lstStyle/>
                    <a:p>
                      <a:pPr lvl="0" algn="ctr" fontAlgn="b"/>
                      <a:r>
                        <a:rPr lang="en-US" sz="1100" u="none" strike="noStrike" dirty="0">
                          <a:effectLst/>
                          <a:latin typeface="+mj-lt"/>
                        </a:rPr>
                        <a:t>Per Person</a:t>
                      </a:r>
                      <a:endParaRPr lang="en-US" sz="1100" b="1" i="0" u="none" strike="noStrike" dirty="0">
                        <a:solidFill>
                          <a:srgbClr val="000000"/>
                        </a:solidFill>
                        <a:effectLst/>
                        <a:latin typeface="+mj-lt"/>
                      </a:endParaRPr>
                    </a:p>
                  </a:txBody>
                  <a:tcPr marL="72257"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fontAlgn="b"/>
                      <a:r>
                        <a:rPr lang="en-US" sz="1100" i="1" u="none" strike="noStrike" dirty="0">
                          <a:effectLst/>
                          <a:latin typeface="+mj-lt"/>
                        </a:rPr>
                        <a:t>Determined by Salary Tier</a:t>
                      </a:r>
                      <a:endParaRPr lang="nn-NO" sz="1100" u="none" strike="noStrike" dirty="0">
                        <a:effectLst/>
                        <a:latin typeface="+mj-lt"/>
                      </a:endParaRPr>
                    </a:p>
                    <a:p>
                      <a:pPr algn="ctr" fontAlgn="b"/>
                      <a:r>
                        <a:rPr lang="nn-NO" sz="1100" u="none" strike="noStrike" dirty="0">
                          <a:effectLst/>
                          <a:latin typeface="+mj-lt"/>
                        </a:rPr>
                        <a:t>$150 (&lt;$50K)</a:t>
                      </a:r>
                    </a:p>
                    <a:p>
                      <a:pPr algn="ctr" fontAlgn="b"/>
                      <a:r>
                        <a:rPr lang="nn-NO" sz="1100" u="none" strike="noStrike" dirty="0">
                          <a:effectLst/>
                          <a:latin typeface="+mj-lt"/>
                        </a:rPr>
                        <a:t>$200 ($50K-$119K)</a:t>
                      </a:r>
                    </a:p>
                    <a:p>
                      <a:pPr algn="ctr" fontAlgn="b"/>
                      <a:r>
                        <a:rPr lang="nn-NO" sz="1100" u="none" strike="noStrike" dirty="0">
                          <a:effectLst/>
                          <a:latin typeface="+mj-lt"/>
                        </a:rPr>
                        <a:t>$300 (&gt;=$120K)</a:t>
                      </a:r>
                      <a:endParaRPr lang="nn-NO" sz="1100" b="0"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a:txBody>
                    <a:bodyPr/>
                    <a:lstStyle/>
                    <a:p>
                      <a:pPr algn="ctr" fontAlgn="b"/>
                      <a:r>
                        <a:rPr lang="nn-NO" sz="1100" b="0" i="0" u="none" strike="noStrike" dirty="0">
                          <a:solidFill>
                            <a:srgbClr val="000000"/>
                          </a:solidFill>
                          <a:effectLst/>
                          <a:latin typeface="+mj-lt"/>
                        </a:rPr>
                        <a:t>$750</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06350100"/>
                  </a:ext>
                </a:extLst>
              </a:tr>
              <a:tr h="522328">
                <a:tc>
                  <a:txBody>
                    <a:bodyPr/>
                    <a:lstStyle/>
                    <a:p>
                      <a:pPr lvl="0" algn="ctr" fontAlgn="b"/>
                      <a:r>
                        <a:rPr lang="en-US" sz="1100" u="none" strike="noStrike" dirty="0">
                          <a:effectLst/>
                          <a:latin typeface="+mj-lt"/>
                        </a:rPr>
                        <a:t>Per Family</a:t>
                      </a:r>
                      <a:endParaRPr lang="en-US" sz="1100" b="1" i="0" u="none" strike="noStrike" dirty="0">
                        <a:solidFill>
                          <a:srgbClr val="000000"/>
                        </a:solidFill>
                        <a:effectLst/>
                        <a:latin typeface="+mj-lt"/>
                      </a:endParaRPr>
                    </a:p>
                  </a:txBody>
                  <a:tcPr marL="72257"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fontAlgn="b"/>
                      <a:r>
                        <a:rPr lang="en-US" sz="1100" i="1" u="none" strike="noStrike" dirty="0">
                          <a:effectLst/>
                          <a:latin typeface="+mj-lt"/>
                        </a:rPr>
                        <a:t>Determined by Salary Tier</a:t>
                      </a:r>
                      <a:endParaRPr lang="nn-NO" sz="1100" u="none" strike="noStrike" dirty="0">
                        <a:effectLst/>
                        <a:latin typeface="+mj-lt"/>
                      </a:endParaRPr>
                    </a:p>
                    <a:p>
                      <a:pPr algn="ctr" fontAlgn="b"/>
                      <a:r>
                        <a:rPr lang="nn-NO" sz="1100" u="none" strike="noStrike" dirty="0">
                          <a:effectLst/>
                          <a:latin typeface="+mj-lt"/>
                        </a:rPr>
                        <a:t>$300 (&lt;$50K)</a:t>
                      </a:r>
                    </a:p>
                    <a:p>
                      <a:pPr algn="ctr" fontAlgn="b"/>
                      <a:r>
                        <a:rPr lang="nn-NO" sz="1100" u="none" strike="noStrike" dirty="0">
                          <a:effectLst/>
                          <a:latin typeface="+mj-lt"/>
                        </a:rPr>
                        <a:t>$400 ($50K-$119K)</a:t>
                      </a:r>
                    </a:p>
                    <a:p>
                      <a:pPr algn="ctr" fontAlgn="b"/>
                      <a:r>
                        <a:rPr lang="nn-NO" sz="1100" u="none" strike="noStrike" dirty="0">
                          <a:effectLst/>
                          <a:latin typeface="+mj-lt"/>
                        </a:rPr>
                        <a:t>$600 (&gt;$120K)</a:t>
                      </a:r>
                      <a:endParaRPr lang="nn-NO" sz="1100" b="0"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a:txBody>
                    <a:bodyPr/>
                    <a:lstStyle/>
                    <a:p>
                      <a:pPr algn="ctr" fontAlgn="b"/>
                      <a:r>
                        <a:rPr lang="nn-NO" sz="1100" b="0" i="0" u="none" strike="noStrike" dirty="0">
                          <a:solidFill>
                            <a:srgbClr val="000000"/>
                          </a:solidFill>
                          <a:effectLst/>
                          <a:latin typeface="+mj-lt"/>
                        </a:rPr>
                        <a:t>$1,500</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795009"/>
                  </a:ext>
                </a:extLst>
              </a:tr>
              <a:tr h="343360">
                <a:tc gridSpan="4">
                  <a:txBody>
                    <a:bodyPr/>
                    <a:lstStyle/>
                    <a:p>
                      <a:pPr lvl="0" algn="l" fontAlgn="b"/>
                      <a:r>
                        <a:rPr lang="en-US" sz="1100" b="1" u="none" strike="noStrike" dirty="0">
                          <a:effectLst/>
                          <a:latin typeface="+mj-lt"/>
                        </a:rPr>
                        <a:t>Annual Out-of-Pocket Max.</a:t>
                      </a:r>
                      <a:endParaRPr lang="en-US" sz="1100" b="1"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BB0B6"/>
                    </a:solidFill>
                  </a:tcPr>
                </a:tc>
                <a:tc hMerge="1">
                  <a:txBody>
                    <a:bodyPr/>
                    <a:lstStyle/>
                    <a:p>
                      <a:pPr marL="0" marR="0" lvl="0" indent="0" algn="ctr" defTabSz="887553"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alibri" panose="020F0502020204030204" pitchFamily="34" charset="0"/>
                      </a:endParaRPr>
                    </a:p>
                  </a:txBody>
                  <a:tcPr marL="8029" marR="8029" marT="802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7D0B4"/>
                    </a:solidFill>
                  </a:tcPr>
                </a:tc>
                <a:tc hMerge="1">
                  <a:txBody>
                    <a:bodyPr/>
                    <a:lstStyle/>
                    <a:p>
                      <a:endParaRPr lang="en-US"/>
                    </a:p>
                  </a:txBody>
                  <a:tcPr/>
                </a:tc>
                <a:tc hMerge="1">
                  <a:txBody>
                    <a:bodyPr/>
                    <a:lstStyle/>
                    <a:p>
                      <a:pPr marL="0" marR="0" lvl="0" indent="0" algn="ctr" defTabSz="887553" rtl="0" eaLnBrk="1" fontAlgn="b" latinLnBrk="0" hangingPunct="1">
                        <a:lnSpc>
                          <a:spcPct val="100000"/>
                        </a:lnSpc>
                        <a:spcBef>
                          <a:spcPts val="0"/>
                        </a:spcBef>
                        <a:spcAft>
                          <a:spcPts val="0"/>
                        </a:spcAft>
                        <a:buClrTx/>
                        <a:buSzTx/>
                        <a:buFontTx/>
                        <a:buNone/>
                        <a:tabLst/>
                        <a:defRPr/>
                      </a:pPr>
                      <a:endParaRPr lang="en-US" sz="1100" b="0" i="1" u="none" strike="noStrike" dirty="0">
                        <a:solidFill>
                          <a:srgbClr val="000000"/>
                        </a:solidFill>
                        <a:effectLst/>
                        <a:latin typeface="Gill Sans MT" panose="020B0502020104020203" pitchFamily="34" charset="0"/>
                      </a:endParaRPr>
                    </a:p>
                  </a:txBody>
                  <a:tcPr marL="8029" marR="8029" marT="8029" marB="0" anchor="ctr">
                    <a:lnL w="1270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7D0B4"/>
                    </a:solidFill>
                  </a:tcPr>
                </a:tc>
                <a:extLst>
                  <a:ext uri="{0D108BD9-81ED-4DB2-BD59-A6C34878D82A}">
                    <a16:rowId xmlns:a16="http://schemas.microsoft.com/office/drawing/2014/main" val="2487696156"/>
                  </a:ext>
                </a:extLst>
              </a:tr>
              <a:tr h="522328">
                <a:tc>
                  <a:txBody>
                    <a:bodyPr/>
                    <a:lstStyle/>
                    <a:p>
                      <a:pPr lvl="0" algn="ctr" fontAlgn="b"/>
                      <a:r>
                        <a:rPr lang="en-US" sz="1100" u="none" strike="noStrike" dirty="0">
                          <a:effectLst/>
                          <a:latin typeface="+mj-lt"/>
                        </a:rPr>
                        <a:t>Per Person</a:t>
                      </a:r>
                      <a:endParaRPr lang="en-US" sz="1100" b="1" i="0" u="none" strike="noStrike" dirty="0">
                        <a:solidFill>
                          <a:srgbClr val="000000"/>
                        </a:solidFill>
                        <a:effectLst/>
                        <a:latin typeface="+mj-lt"/>
                      </a:endParaRPr>
                    </a:p>
                  </a:txBody>
                  <a:tcPr marL="72257"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fontAlgn="b"/>
                      <a:r>
                        <a:rPr lang="en-US" sz="1100" i="1" u="none" strike="noStrike" dirty="0">
                          <a:effectLst/>
                          <a:latin typeface="+mj-lt"/>
                        </a:rPr>
                        <a:t>Determined by Salary Tier</a:t>
                      </a:r>
                      <a:endParaRPr lang="nn-NO" sz="1100" u="none" strike="noStrike" dirty="0">
                        <a:effectLst/>
                        <a:latin typeface="+mj-lt"/>
                      </a:endParaRPr>
                    </a:p>
                    <a:p>
                      <a:pPr algn="ctr" fontAlgn="b"/>
                      <a:r>
                        <a:rPr lang="nn-NO" sz="1100" u="none" strike="noStrike" dirty="0">
                          <a:effectLst/>
                          <a:latin typeface="+mj-lt"/>
                        </a:rPr>
                        <a:t>$1,500 (&lt;$50K)</a:t>
                      </a:r>
                    </a:p>
                    <a:p>
                      <a:pPr algn="ctr" fontAlgn="b"/>
                      <a:r>
                        <a:rPr lang="nn-NO" sz="1100" u="none" strike="noStrike" dirty="0">
                          <a:effectLst/>
                          <a:latin typeface="+mj-lt"/>
                        </a:rPr>
                        <a:t>$2,000 ($50K-$119K)</a:t>
                      </a:r>
                    </a:p>
                    <a:p>
                      <a:pPr algn="ctr" fontAlgn="b"/>
                      <a:r>
                        <a:rPr lang="nn-NO" sz="1100" u="none" strike="noStrike" dirty="0">
                          <a:effectLst/>
                          <a:latin typeface="+mj-lt"/>
                        </a:rPr>
                        <a:t>$3,000 (&gt;=$120K)</a:t>
                      </a:r>
                      <a:endParaRPr lang="nn-NO" sz="1100" b="0"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a:txBody>
                    <a:bodyPr/>
                    <a:lstStyle/>
                    <a:p>
                      <a:pPr algn="ctr" fontAlgn="b"/>
                      <a:r>
                        <a:rPr lang="nn-NO" sz="1100" b="0" i="0" u="none" strike="noStrike" dirty="0">
                          <a:solidFill>
                            <a:srgbClr val="000000"/>
                          </a:solidFill>
                          <a:effectLst/>
                          <a:latin typeface="+mj-lt"/>
                        </a:rPr>
                        <a:t>$3,500</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5847249"/>
                  </a:ext>
                </a:extLst>
              </a:tr>
              <a:tr h="522328">
                <a:tc>
                  <a:txBody>
                    <a:bodyPr/>
                    <a:lstStyle/>
                    <a:p>
                      <a:pPr lvl="0" algn="ctr" fontAlgn="b"/>
                      <a:r>
                        <a:rPr lang="en-US" sz="1100" u="none" strike="noStrike" dirty="0">
                          <a:effectLst/>
                          <a:latin typeface="+mj-lt"/>
                        </a:rPr>
                        <a:t>Per Family</a:t>
                      </a:r>
                      <a:endParaRPr lang="en-US" sz="1100" b="1" i="0" u="none" strike="noStrike" dirty="0">
                        <a:solidFill>
                          <a:srgbClr val="000000"/>
                        </a:solidFill>
                        <a:effectLst/>
                        <a:latin typeface="+mj-lt"/>
                      </a:endParaRPr>
                    </a:p>
                  </a:txBody>
                  <a:tcPr marL="72257"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fontAlgn="b"/>
                      <a:r>
                        <a:rPr lang="en-US" sz="1100" i="1" u="none" strike="noStrike" dirty="0">
                          <a:effectLst/>
                          <a:latin typeface="+mj-lt"/>
                        </a:rPr>
                        <a:t>Determined by Salary Tier</a:t>
                      </a:r>
                      <a:endParaRPr lang="nn-NO" sz="1100" u="none" strike="noStrike" dirty="0">
                        <a:effectLst/>
                        <a:latin typeface="+mj-lt"/>
                      </a:endParaRPr>
                    </a:p>
                    <a:p>
                      <a:pPr algn="ctr" fontAlgn="b"/>
                      <a:r>
                        <a:rPr lang="nn-NO" sz="1100" u="none" strike="noStrike" dirty="0">
                          <a:effectLst/>
                          <a:latin typeface="+mj-lt"/>
                        </a:rPr>
                        <a:t>$3,000 (&lt;$50K)</a:t>
                      </a:r>
                    </a:p>
                    <a:p>
                      <a:pPr algn="ctr" fontAlgn="b"/>
                      <a:r>
                        <a:rPr lang="nn-NO" sz="1100" u="none" strike="noStrike" dirty="0">
                          <a:effectLst/>
                          <a:latin typeface="+mj-lt"/>
                        </a:rPr>
                        <a:t>$4,000 ($50K-$119K)</a:t>
                      </a:r>
                    </a:p>
                    <a:p>
                      <a:pPr algn="ctr" fontAlgn="b"/>
                      <a:r>
                        <a:rPr lang="nn-NO" sz="1100" u="none" strike="noStrike" dirty="0">
                          <a:effectLst/>
                          <a:latin typeface="+mj-lt"/>
                        </a:rPr>
                        <a:t>$6,000 (&gt;=$120K)</a:t>
                      </a:r>
                      <a:endParaRPr lang="nn-NO" sz="1100" b="0"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a:txBody>
                    <a:bodyPr/>
                    <a:lstStyle/>
                    <a:p>
                      <a:pPr algn="ctr" fontAlgn="b"/>
                      <a:r>
                        <a:rPr lang="nn-NO" sz="1100" b="0" i="0" u="none" strike="noStrike" dirty="0">
                          <a:solidFill>
                            <a:srgbClr val="000000"/>
                          </a:solidFill>
                          <a:effectLst/>
                          <a:latin typeface="+mj-lt"/>
                        </a:rPr>
                        <a:t>$7,000</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22543673"/>
                  </a:ext>
                </a:extLst>
              </a:tr>
              <a:tr h="324072">
                <a:tc>
                  <a:txBody>
                    <a:bodyPr/>
                    <a:lstStyle/>
                    <a:p>
                      <a:pPr lvl="0" algn="ctr" fontAlgn="b"/>
                      <a:r>
                        <a:rPr lang="en-US" sz="1100" b="1" u="none" strike="noStrike" dirty="0">
                          <a:effectLst/>
                          <a:latin typeface="+mj-lt"/>
                        </a:rPr>
                        <a:t>Co-insurance</a:t>
                      </a:r>
                      <a:endParaRPr lang="en-US" sz="1100" b="1"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BB0B6"/>
                    </a:solidFill>
                  </a:tcPr>
                </a:tc>
                <a:tc>
                  <a:txBody>
                    <a:bodyPr/>
                    <a:lstStyle/>
                    <a:p>
                      <a:pPr algn="ctr" fontAlgn="b"/>
                      <a:r>
                        <a:rPr lang="en-US" sz="1100" u="none" strike="noStrike" dirty="0">
                          <a:effectLst/>
                          <a:latin typeface="+mj-lt"/>
                        </a:rPr>
                        <a:t>pay 10%</a:t>
                      </a:r>
                      <a:endParaRPr lang="en-US" sz="1100" b="1"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100" u="none" strike="noStrike" dirty="0">
                          <a:effectLst/>
                          <a:latin typeface="+mj-lt"/>
                        </a:rPr>
                        <a:t>pay 20%</a:t>
                      </a:r>
                      <a:endParaRPr lang="en-US" sz="1100" b="1"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100" b="0" i="0" u="none" strike="noStrike" dirty="0">
                          <a:solidFill>
                            <a:srgbClr val="000000"/>
                          </a:solidFill>
                          <a:effectLst/>
                          <a:latin typeface="+mj-lt"/>
                        </a:rPr>
                        <a:t>pay 30%</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43694887"/>
                  </a:ext>
                </a:extLst>
              </a:tr>
            </a:tbl>
          </a:graphicData>
        </a:graphic>
      </p:graphicFrame>
      <p:sp>
        <p:nvSpPr>
          <p:cNvPr id="9" name="Content Placeholder 1"/>
          <p:cNvSpPr txBox="1">
            <a:spLocks/>
          </p:cNvSpPr>
          <p:nvPr/>
        </p:nvSpPr>
        <p:spPr bwMode="auto">
          <a:xfrm>
            <a:off x="6819227" y="1412836"/>
            <a:ext cx="2090738"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887413">
              <a:lnSpc>
                <a:spcPct val="90000"/>
              </a:lnSpc>
              <a:spcBef>
                <a:spcPts val="975"/>
              </a:spcBef>
              <a:buClr>
                <a:srgbClr val="009CA6"/>
              </a:buClr>
              <a:buFont typeface="Arial" panose="020B0604020202020204" pitchFamily="34" charset="0"/>
              <a:buChar char="•"/>
              <a:defRPr sz="2100">
                <a:solidFill>
                  <a:schemeClr val="tx1"/>
                </a:solidFill>
                <a:latin typeface="Gill Sans MT" panose="020B0502020104020203" pitchFamily="34" charset="0"/>
              </a:defRPr>
            </a:lvl1pPr>
            <a:lvl2pPr marL="501650" indent="-220663" defTabSz="887413">
              <a:lnSpc>
                <a:spcPct val="90000"/>
              </a:lnSpc>
              <a:spcBef>
                <a:spcPts val="488"/>
              </a:spcBef>
              <a:buClr>
                <a:srgbClr val="009CA6"/>
              </a:buClr>
              <a:buFont typeface="Arial" panose="020B0604020202020204" pitchFamily="34" charset="0"/>
              <a:buChar char="•"/>
              <a:defRPr sz="1700">
                <a:solidFill>
                  <a:schemeClr val="tx1"/>
                </a:solidFill>
                <a:latin typeface="Gill Sans MT" panose="020B0502020104020203" pitchFamily="34" charset="0"/>
              </a:defRPr>
            </a:lvl2pPr>
            <a:lvl3pPr marL="1004888" indent="-220663" defTabSz="887413">
              <a:lnSpc>
                <a:spcPct val="90000"/>
              </a:lnSpc>
              <a:spcBef>
                <a:spcPts val="488"/>
              </a:spcBef>
              <a:buClr>
                <a:srgbClr val="009CA6"/>
              </a:buClr>
              <a:buFont typeface="Arial" panose="020B0604020202020204" pitchFamily="34" charset="0"/>
              <a:buChar char="•"/>
              <a:defRPr sz="1400">
                <a:solidFill>
                  <a:schemeClr val="tx1"/>
                </a:solidFill>
                <a:latin typeface="Gill Sans MT" panose="020B0502020104020203" pitchFamily="34" charset="0"/>
              </a:defRPr>
            </a:lvl3pPr>
            <a:lvl4pPr marL="1508125" indent="-220663" defTabSz="887413">
              <a:lnSpc>
                <a:spcPct val="90000"/>
              </a:lnSpc>
              <a:spcBef>
                <a:spcPts val="488"/>
              </a:spcBef>
              <a:buClr>
                <a:srgbClr val="009CA6"/>
              </a:buClr>
              <a:buFont typeface="Arial" panose="020B0604020202020204" pitchFamily="34" charset="0"/>
              <a:buChar char="•"/>
              <a:defRPr sz="1200">
                <a:solidFill>
                  <a:schemeClr val="tx1"/>
                </a:solidFill>
                <a:latin typeface="Gill Sans MT" panose="020B0502020104020203" pitchFamily="34" charset="0"/>
              </a:defRPr>
            </a:lvl4pPr>
            <a:lvl5pPr marL="2011363" indent="-220663" defTabSz="887413">
              <a:lnSpc>
                <a:spcPct val="90000"/>
              </a:lnSpc>
              <a:spcBef>
                <a:spcPts val="488"/>
              </a:spcBef>
              <a:buClr>
                <a:srgbClr val="009CA6"/>
              </a:buClr>
              <a:buFont typeface="Arial" panose="020B0604020202020204" pitchFamily="34" charset="0"/>
              <a:buChar char="•"/>
              <a:defRPr sz="1000">
                <a:solidFill>
                  <a:schemeClr val="tx1"/>
                </a:solidFill>
                <a:latin typeface="Gill Sans MT" panose="020B0502020104020203" pitchFamily="34" charset="0"/>
              </a:defRPr>
            </a:lvl5pPr>
            <a:lvl6pPr marL="24685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6pPr>
            <a:lvl7pPr marL="29257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7pPr>
            <a:lvl8pPr marL="33829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8pPr>
            <a:lvl9pPr marL="38401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9pPr>
          </a:lstStyle>
          <a:p>
            <a:pPr eaLnBrk="1" hangingPunct="1">
              <a:lnSpc>
                <a:spcPct val="100000"/>
              </a:lnSpc>
              <a:spcBef>
                <a:spcPct val="0"/>
              </a:spcBef>
              <a:buFont typeface="Arial" panose="020B0604020202020204" pitchFamily="34" charset="0"/>
              <a:buNone/>
              <a:defRPr/>
            </a:pPr>
            <a:r>
              <a:rPr lang="en-US" altLang="en-US" sz="1600" b="1" dirty="0">
                <a:latin typeface="+mj-lt"/>
              </a:rPr>
              <a:t>Deductible: </a:t>
            </a:r>
            <a:r>
              <a:rPr lang="en-US" altLang="en-US" sz="1600" dirty="0">
                <a:latin typeface="+mj-lt"/>
              </a:rPr>
              <a:t>The amount you must pay within the plan year, before EHP begins to pay benefits</a:t>
            </a:r>
          </a:p>
          <a:p>
            <a:pPr eaLnBrk="1" hangingPunct="1">
              <a:lnSpc>
                <a:spcPct val="100000"/>
              </a:lnSpc>
              <a:spcBef>
                <a:spcPct val="0"/>
              </a:spcBef>
              <a:buFont typeface="Arial" panose="020B0604020202020204" pitchFamily="34" charset="0"/>
              <a:buNone/>
              <a:defRPr/>
            </a:pPr>
            <a:endParaRPr lang="en-US" altLang="en-US" sz="1600" b="1" dirty="0">
              <a:latin typeface="+mj-lt"/>
            </a:endParaRPr>
          </a:p>
          <a:p>
            <a:pPr eaLnBrk="1" hangingPunct="1">
              <a:lnSpc>
                <a:spcPct val="100000"/>
              </a:lnSpc>
              <a:spcBef>
                <a:spcPct val="0"/>
              </a:spcBef>
              <a:buFont typeface="Arial" panose="020B0604020202020204" pitchFamily="34" charset="0"/>
              <a:buNone/>
              <a:defRPr/>
            </a:pPr>
            <a:r>
              <a:rPr lang="en-US" altLang="en-US" sz="1600" b="1" dirty="0">
                <a:latin typeface="+mj-lt"/>
              </a:rPr>
              <a:t>Co-insurance: </a:t>
            </a:r>
            <a:r>
              <a:rPr lang="en-US" altLang="en-US" sz="1600" dirty="0">
                <a:latin typeface="+mj-lt"/>
              </a:rPr>
              <a:t>A percentage of medical costs that you share with EHP</a:t>
            </a:r>
          </a:p>
          <a:p>
            <a:pPr eaLnBrk="1" hangingPunct="1">
              <a:lnSpc>
                <a:spcPct val="100000"/>
              </a:lnSpc>
              <a:spcBef>
                <a:spcPct val="0"/>
              </a:spcBef>
              <a:buFont typeface="Arial" panose="020B0604020202020204" pitchFamily="34" charset="0"/>
              <a:buNone/>
              <a:defRPr/>
            </a:pPr>
            <a:endParaRPr lang="en-US" altLang="en-US" sz="1600" b="1" dirty="0">
              <a:latin typeface="+mj-lt"/>
            </a:endParaRPr>
          </a:p>
          <a:p>
            <a:pPr eaLnBrk="1" hangingPunct="1">
              <a:lnSpc>
                <a:spcPct val="100000"/>
              </a:lnSpc>
              <a:spcBef>
                <a:spcPct val="0"/>
              </a:spcBef>
              <a:buFont typeface="Arial" panose="020B0604020202020204" pitchFamily="34" charset="0"/>
              <a:buNone/>
              <a:defRPr/>
            </a:pPr>
            <a:r>
              <a:rPr lang="en-US" altLang="en-US" sz="1600" b="1" dirty="0">
                <a:latin typeface="+mj-lt"/>
              </a:rPr>
              <a:t>Copay: </a:t>
            </a:r>
            <a:r>
              <a:rPr lang="en-US" altLang="en-US" sz="1600" dirty="0">
                <a:latin typeface="+mj-lt"/>
              </a:rPr>
              <a:t>A flat fee you must pay to the provider at the time of service</a:t>
            </a:r>
          </a:p>
        </p:txBody>
      </p:sp>
    </p:spTree>
    <p:extLst>
      <p:ext uri="{BB962C8B-B14F-4D97-AF65-F5344CB8AC3E}">
        <p14:creationId xmlns:p14="http://schemas.microsoft.com/office/powerpoint/2010/main" val="17636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PPO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4</a:t>
            </a:fld>
            <a:endParaRPr lang="en-US" dirty="0"/>
          </a:p>
        </p:txBody>
      </p:sp>
      <p:sp>
        <p:nvSpPr>
          <p:cNvPr id="6" name="TextBox 5"/>
          <p:cNvSpPr txBox="1"/>
          <p:nvPr/>
        </p:nvSpPr>
        <p:spPr>
          <a:xfrm>
            <a:off x="469900" y="6153150"/>
            <a:ext cx="6858000" cy="430887"/>
          </a:xfrm>
          <a:prstGeom prst="rect">
            <a:avLst/>
          </a:prstGeom>
          <a:noFill/>
        </p:spPr>
        <p:txBody>
          <a:bodyPr>
            <a:spAutoFit/>
          </a:bodyPr>
          <a:lstStyle/>
          <a:p>
            <a:pPr>
              <a:defRPr/>
            </a:pPr>
            <a:r>
              <a:rPr lang="en-US" sz="1100" i="1" dirty="0">
                <a:latin typeface="+mj-lt"/>
              </a:rPr>
              <a:t>* For select services such as hospitalization, coverage begins once you have met the deductible for the year.</a:t>
            </a:r>
          </a:p>
          <a:p>
            <a:pPr>
              <a:defRPr/>
            </a:pPr>
            <a:r>
              <a:rPr lang="en-US" sz="1100" i="1" dirty="0">
                <a:latin typeface="+mj-lt"/>
              </a:rPr>
              <a:t>** You can locate providers in the Preferred Network and the EHP/Cigna network at ehp.org.	</a:t>
            </a:r>
          </a:p>
        </p:txBody>
      </p:sp>
      <p:graphicFrame>
        <p:nvGraphicFramePr>
          <p:cNvPr id="10" name="Table 9"/>
          <p:cNvGraphicFramePr>
            <a:graphicFrameLocks noGrp="1"/>
          </p:cNvGraphicFramePr>
          <p:nvPr>
            <p:extLst>
              <p:ext uri="{D42A27DB-BD31-4B8C-83A1-F6EECF244321}">
                <p14:modId xmlns:p14="http://schemas.microsoft.com/office/powerpoint/2010/main" val="3946042074"/>
              </p:ext>
            </p:extLst>
          </p:nvPr>
        </p:nvGraphicFramePr>
        <p:xfrm>
          <a:off x="584200" y="1362075"/>
          <a:ext cx="5969000" cy="4716460"/>
        </p:xfrm>
        <a:graphic>
          <a:graphicData uri="http://schemas.openxmlformats.org/drawingml/2006/table">
            <a:tbl>
              <a:tblPr>
                <a:tableStyleId>{5C22544A-7EE6-4342-B048-85BDC9FD1C3A}</a:tableStyleId>
              </a:tblPr>
              <a:tblGrid>
                <a:gridCol w="2768600">
                  <a:extLst>
                    <a:ext uri="{9D8B030D-6E8A-4147-A177-3AD203B41FA5}">
                      <a16:colId xmlns:a16="http://schemas.microsoft.com/office/drawing/2014/main" val="925778200"/>
                    </a:ext>
                  </a:extLst>
                </a:gridCol>
                <a:gridCol w="990600">
                  <a:extLst>
                    <a:ext uri="{9D8B030D-6E8A-4147-A177-3AD203B41FA5}">
                      <a16:colId xmlns:a16="http://schemas.microsoft.com/office/drawing/2014/main" val="3471351127"/>
                    </a:ext>
                  </a:extLst>
                </a:gridCol>
                <a:gridCol w="990600">
                  <a:extLst>
                    <a:ext uri="{9D8B030D-6E8A-4147-A177-3AD203B41FA5}">
                      <a16:colId xmlns:a16="http://schemas.microsoft.com/office/drawing/2014/main" val="186115687"/>
                    </a:ext>
                  </a:extLst>
                </a:gridCol>
                <a:gridCol w="1219200">
                  <a:extLst>
                    <a:ext uri="{9D8B030D-6E8A-4147-A177-3AD203B41FA5}">
                      <a16:colId xmlns:a16="http://schemas.microsoft.com/office/drawing/2014/main" val="3784038449"/>
                    </a:ext>
                  </a:extLst>
                </a:gridCol>
              </a:tblGrid>
              <a:tr h="444416">
                <a:tc>
                  <a:txBody>
                    <a:bodyPr/>
                    <a:lstStyle/>
                    <a:p>
                      <a:pPr algn="l" fontAlgn="b"/>
                      <a:endParaRPr lang="en-US" sz="1400" b="1" i="0" u="none" strike="noStrike" dirty="0">
                        <a:solidFill>
                          <a:srgbClr val="FFFFFF"/>
                        </a:solidFill>
                        <a:effectLst/>
                        <a:latin typeface="+mj-lt"/>
                      </a:endParaRPr>
                    </a:p>
                  </a:txBody>
                  <a:tcPr marL="8029" marR="8029" marT="8029"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fontAlgn="b"/>
                      <a:r>
                        <a:rPr lang="en-US" sz="1400" b="1" u="none" strike="noStrike" dirty="0">
                          <a:solidFill>
                            <a:schemeClr val="bg1"/>
                          </a:solidFill>
                          <a:effectLst/>
                          <a:latin typeface="+mj-lt"/>
                        </a:rPr>
                        <a:t>EHP PPO Plan</a:t>
                      </a:r>
                      <a:endParaRPr lang="en-US" sz="1400" b="1" i="0" u="none" strike="noStrike" dirty="0">
                        <a:solidFill>
                          <a:schemeClr val="bg1"/>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38C3D"/>
                    </a:solidFill>
                  </a:tcPr>
                </a:tc>
                <a:tc hMerge="1">
                  <a:txBody>
                    <a:bodyPr/>
                    <a:lstStyle/>
                    <a:p>
                      <a:endParaRPr lang="en-US"/>
                    </a:p>
                  </a:txBody>
                  <a:tcPr/>
                </a:tc>
                <a:tc hMerge="1">
                  <a:txBody>
                    <a:bodyPr/>
                    <a:lstStyle/>
                    <a:p>
                      <a:pPr algn="ctr" fontAlgn="b"/>
                      <a:endParaRPr lang="en-US" sz="1400" b="1" i="0" u="none" strike="noStrike" dirty="0">
                        <a:solidFill>
                          <a:schemeClr val="bg1"/>
                        </a:solidFill>
                        <a:effectLst/>
                        <a:latin typeface="Calibri" panose="020F0502020204030204" pitchFamily="34" charset="0"/>
                      </a:endParaRPr>
                    </a:p>
                  </a:txBody>
                  <a:tcPr marL="8029" marR="8029" marT="8029"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572D5F"/>
                    </a:solidFill>
                  </a:tcPr>
                </a:tc>
                <a:extLst>
                  <a:ext uri="{0D108BD9-81ED-4DB2-BD59-A6C34878D82A}">
                    <a16:rowId xmlns:a16="http://schemas.microsoft.com/office/drawing/2014/main" val="428680524"/>
                  </a:ext>
                </a:extLst>
              </a:tr>
              <a:tr h="423516">
                <a:tc>
                  <a:txBody>
                    <a:bodyPr/>
                    <a:lstStyle/>
                    <a:p>
                      <a:pPr lvl="0" algn="ctr" fontAlgn="b"/>
                      <a:r>
                        <a:rPr lang="en-US" sz="1400" b="1" u="none" strike="noStrike" dirty="0">
                          <a:solidFill>
                            <a:schemeClr val="bg1"/>
                          </a:solidFill>
                          <a:effectLst/>
                          <a:latin typeface="+mj-lt"/>
                        </a:rPr>
                        <a:t>Office Visits</a:t>
                      </a:r>
                      <a:endParaRPr lang="en-US" sz="1400" b="1" i="0" u="none" strike="noStrike" dirty="0">
                        <a:solidFill>
                          <a:schemeClr val="bg1"/>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378"/>
                    </a:solidFill>
                  </a:tcPr>
                </a:tc>
                <a:tc>
                  <a:txBody>
                    <a:bodyPr/>
                    <a:lstStyle/>
                    <a:p>
                      <a:pPr algn="ctr" fontAlgn="b"/>
                      <a:r>
                        <a:rPr lang="en-US" sz="1200" b="0" u="none" strike="noStrike" dirty="0">
                          <a:solidFill>
                            <a:schemeClr val="bg1"/>
                          </a:solidFill>
                          <a:effectLst/>
                          <a:latin typeface="+mj-lt"/>
                        </a:rPr>
                        <a:t>EHP Preferred </a:t>
                      </a:r>
                      <a:br>
                        <a:rPr lang="en-US" sz="1200" b="0" u="none" strike="noStrike" dirty="0">
                          <a:solidFill>
                            <a:schemeClr val="bg1"/>
                          </a:solidFill>
                          <a:effectLst/>
                          <a:latin typeface="+mj-lt"/>
                        </a:rPr>
                      </a:br>
                      <a:r>
                        <a:rPr lang="en-US" sz="1200" b="0" u="none" strike="noStrike" dirty="0">
                          <a:solidFill>
                            <a:schemeClr val="bg1"/>
                          </a:solidFill>
                          <a:effectLst/>
                          <a:latin typeface="+mj-lt"/>
                        </a:rPr>
                        <a:t>Network**</a:t>
                      </a:r>
                      <a:endParaRPr lang="en-US" sz="1200" b="0" i="0" u="none" strike="noStrike" dirty="0">
                        <a:solidFill>
                          <a:schemeClr val="bg1"/>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A9B98C"/>
                    </a:solidFill>
                  </a:tcPr>
                </a:tc>
                <a:tc>
                  <a:txBody>
                    <a:bodyPr/>
                    <a:lstStyle/>
                    <a:p>
                      <a:pPr algn="ctr" fontAlgn="b"/>
                      <a:r>
                        <a:rPr lang="en-US" sz="1200" b="0" u="none" strike="noStrike" dirty="0">
                          <a:solidFill>
                            <a:schemeClr val="bg1"/>
                          </a:solidFill>
                          <a:effectLst/>
                          <a:latin typeface="+mj-lt"/>
                        </a:rPr>
                        <a:t>EHP </a:t>
                      </a:r>
                      <a:br>
                        <a:rPr lang="en-US" sz="1200" b="0" u="none" strike="noStrike" dirty="0">
                          <a:solidFill>
                            <a:schemeClr val="bg1"/>
                          </a:solidFill>
                          <a:effectLst/>
                          <a:latin typeface="+mj-lt"/>
                        </a:rPr>
                      </a:br>
                      <a:r>
                        <a:rPr lang="en-US" sz="1200" b="0" u="none" strike="noStrike" dirty="0">
                          <a:solidFill>
                            <a:schemeClr val="bg1"/>
                          </a:solidFill>
                          <a:effectLst/>
                          <a:latin typeface="+mj-lt"/>
                        </a:rPr>
                        <a:t>Network**</a:t>
                      </a:r>
                      <a:endParaRPr lang="en-US" sz="1200" b="0" i="0" u="none" strike="noStrike" dirty="0">
                        <a:solidFill>
                          <a:schemeClr val="bg1"/>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A9B98C"/>
                    </a:solidFill>
                  </a:tcPr>
                </a:tc>
                <a:tc>
                  <a:txBody>
                    <a:bodyPr/>
                    <a:lstStyle/>
                    <a:p>
                      <a:pPr algn="ctr" fontAlgn="b"/>
                      <a:r>
                        <a:rPr lang="en-US" sz="1200" b="0" i="0" u="none" strike="noStrike" dirty="0">
                          <a:solidFill>
                            <a:schemeClr val="bg1"/>
                          </a:solidFill>
                          <a:effectLst/>
                          <a:latin typeface="+mj-lt"/>
                        </a:rPr>
                        <a:t>Out-of-Network</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A9B98C"/>
                    </a:solidFill>
                  </a:tcPr>
                </a:tc>
                <a:extLst>
                  <a:ext uri="{0D108BD9-81ED-4DB2-BD59-A6C34878D82A}">
                    <a16:rowId xmlns:a16="http://schemas.microsoft.com/office/drawing/2014/main" val="1536732303"/>
                  </a:ext>
                </a:extLst>
              </a:tr>
              <a:tr h="522311">
                <a:tc>
                  <a:txBody>
                    <a:bodyPr/>
                    <a:lstStyle/>
                    <a:p>
                      <a:pPr algn="ctr" fontAlgn="b"/>
                      <a:r>
                        <a:rPr lang="en-US" sz="1200" u="none" strike="noStrike" dirty="0">
                          <a:effectLst/>
                          <a:latin typeface="+mj-lt"/>
                        </a:rPr>
                        <a:t>Primary Care</a:t>
                      </a:r>
                      <a:r>
                        <a:rPr lang="en-US" sz="1200" u="none" strike="noStrike" baseline="0" dirty="0">
                          <a:effectLst/>
                          <a:latin typeface="+mj-lt"/>
                        </a:rPr>
                        <a:t> </a:t>
                      </a:r>
                      <a:r>
                        <a:rPr lang="en-US" sz="1200" u="none" strike="noStrike" dirty="0">
                          <a:effectLst/>
                          <a:latin typeface="+mj-lt"/>
                        </a:rPr>
                        <a:t>Office Visit</a:t>
                      </a: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fontAlgn="b"/>
                      <a:r>
                        <a:rPr lang="en-US" sz="1100" u="none" strike="noStrike" baseline="0" dirty="0">
                          <a:solidFill>
                            <a:schemeClr val="tx1"/>
                          </a:solidFill>
                          <a:effectLst/>
                          <a:latin typeface="+mj-lt"/>
                        </a:rPr>
                        <a:t>$10 copay</a:t>
                      </a:r>
                      <a:endParaRPr lang="nn-NO" sz="1100" b="0" i="0" u="none" strike="sngStrike" baseline="0" dirty="0">
                        <a:solidFill>
                          <a:srgbClr val="FF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a:txBody>
                    <a:bodyPr/>
                    <a:lstStyle/>
                    <a:p>
                      <a:pPr algn="ctr" fontAlgn="b"/>
                      <a:r>
                        <a:rPr lang="nn-NO" sz="1100" b="0" i="0" u="none" strike="noStrike" dirty="0">
                          <a:solidFill>
                            <a:srgbClr val="000000"/>
                          </a:solidFill>
                          <a:effectLst/>
                          <a:latin typeface="+mj-lt"/>
                        </a:rPr>
                        <a:t>pay 30%*</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06350100"/>
                  </a:ext>
                </a:extLst>
              </a:tr>
              <a:tr h="352775">
                <a:tc>
                  <a:txBody>
                    <a:bodyPr/>
                    <a:lstStyle/>
                    <a:p>
                      <a:pPr algn="ctr" fontAlgn="b"/>
                      <a:r>
                        <a:rPr lang="en-US" sz="1200" u="none" strike="noStrike" dirty="0">
                          <a:effectLst/>
                          <a:latin typeface="+mj-lt"/>
                        </a:rPr>
                        <a:t>Specialist</a:t>
                      </a:r>
                      <a:r>
                        <a:rPr lang="en-US" sz="1200" u="none" strike="noStrike" baseline="0" dirty="0">
                          <a:effectLst/>
                          <a:latin typeface="+mj-lt"/>
                        </a:rPr>
                        <a:t> </a:t>
                      </a:r>
                      <a:r>
                        <a:rPr lang="en-US" sz="1200" u="none" strike="noStrike" dirty="0">
                          <a:effectLst/>
                          <a:latin typeface="+mj-lt"/>
                        </a:rPr>
                        <a:t>Office Visit</a:t>
                      </a:r>
                      <a:endParaRPr lang="en-US" sz="1200" b="1" i="0" u="none" strike="noStrike" dirty="0">
                        <a:solidFill>
                          <a:srgbClr val="000000"/>
                        </a:solidFill>
                        <a:effectLst/>
                        <a:latin typeface="+mj-lt"/>
                      </a:endParaRP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887553" rtl="0" eaLnBrk="1" fontAlgn="b" latinLnBrk="0" hangingPunct="1">
                        <a:lnSpc>
                          <a:spcPct val="100000"/>
                        </a:lnSpc>
                        <a:spcBef>
                          <a:spcPts val="0"/>
                        </a:spcBef>
                        <a:spcAft>
                          <a:spcPts val="0"/>
                        </a:spcAft>
                        <a:buClrTx/>
                        <a:buSzTx/>
                        <a:buFontTx/>
                        <a:buNone/>
                        <a:tabLst/>
                        <a:defRPr/>
                      </a:pPr>
                      <a:r>
                        <a:rPr lang="en-US" sz="1100" u="none" strike="noStrike" dirty="0">
                          <a:effectLst/>
                          <a:latin typeface="+mj-lt"/>
                        </a:rPr>
                        <a:t>pay 10%</a:t>
                      </a:r>
                      <a:r>
                        <a:rPr lang="nn-NO" sz="1100" b="0" i="0" u="none" strike="noStrike" kern="1200" dirty="0">
                          <a:solidFill>
                            <a:srgbClr val="000000"/>
                          </a:solidFill>
                          <a:effectLst/>
                          <a:latin typeface="+mj-lt"/>
                          <a:ea typeface="+mn-ea"/>
                          <a:cs typeface="+mn-cs"/>
                        </a:rPr>
                        <a:t>*</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887553" rtl="0" eaLnBrk="1" fontAlgn="b" latinLnBrk="0" hangingPunct="1">
                        <a:lnSpc>
                          <a:spcPct val="100000"/>
                        </a:lnSpc>
                        <a:spcBef>
                          <a:spcPts val="0"/>
                        </a:spcBef>
                        <a:spcAft>
                          <a:spcPts val="0"/>
                        </a:spcAft>
                        <a:buClrTx/>
                        <a:buSzTx/>
                        <a:buFontTx/>
                        <a:buNone/>
                        <a:tabLst/>
                        <a:defRPr/>
                      </a:pPr>
                      <a:r>
                        <a:rPr lang="en-US" sz="1100" u="none" strike="noStrike" dirty="0">
                          <a:effectLst/>
                          <a:latin typeface="+mj-lt"/>
                        </a:rPr>
                        <a:t>pay 20%</a:t>
                      </a:r>
                      <a:r>
                        <a:rPr lang="nn-NO" sz="1100" b="0" i="0" u="none" strike="noStrike" kern="1200" dirty="0">
                          <a:solidFill>
                            <a:srgbClr val="000000"/>
                          </a:solidFill>
                          <a:effectLst/>
                          <a:latin typeface="+mj-lt"/>
                          <a:ea typeface="+mn-ea"/>
                          <a:cs typeface="+mn-cs"/>
                        </a:rPr>
                        <a:t>*</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nn-NO" sz="1100" b="0" i="0" u="none" strike="noStrike" dirty="0">
                          <a:solidFill>
                            <a:srgbClr val="000000"/>
                          </a:solidFill>
                          <a:effectLst/>
                          <a:latin typeface="+mj-lt"/>
                        </a:rPr>
                        <a:t>pay 30%*</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795009"/>
                  </a:ext>
                </a:extLst>
              </a:tr>
              <a:tr h="343349">
                <a:tc>
                  <a:txBody>
                    <a:bodyPr/>
                    <a:lstStyle/>
                    <a:p>
                      <a:pPr algn="ctr" fontAlgn="b"/>
                      <a:r>
                        <a:rPr lang="en-US" sz="1200" u="none" strike="noStrike" dirty="0">
                          <a:effectLst/>
                          <a:latin typeface="+mj-lt"/>
                        </a:rPr>
                        <a:t>Mental Health</a:t>
                      </a:r>
                      <a:r>
                        <a:rPr lang="en-US" sz="1200" u="none" strike="noStrike" baseline="0" dirty="0">
                          <a:effectLst/>
                          <a:latin typeface="+mj-lt"/>
                        </a:rPr>
                        <a:t> </a:t>
                      </a:r>
                      <a:r>
                        <a:rPr lang="en-US" sz="1200" u="none" strike="noStrike" dirty="0">
                          <a:effectLst/>
                          <a:latin typeface="+mj-lt"/>
                        </a:rPr>
                        <a:t>Visit</a:t>
                      </a:r>
                      <a:endParaRPr lang="en-US" sz="1200" b="1" i="0" u="none" strike="noStrike" dirty="0">
                        <a:solidFill>
                          <a:srgbClr val="000000"/>
                        </a:solidFill>
                        <a:effectLst/>
                        <a:latin typeface="+mj-lt"/>
                      </a:endParaRP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887553" rtl="0" eaLnBrk="1" fontAlgn="b" latinLnBrk="0" hangingPunct="1">
                        <a:lnSpc>
                          <a:spcPct val="100000"/>
                        </a:lnSpc>
                        <a:spcBef>
                          <a:spcPts val="0"/>
                        </a:spcBef>
                        <a:spcAft>
                          <a:spcPts val="0"/>
                        </a:spcAft>
                        <a:buClrTx/>
                        <a:buSzTx/>
                        <a:buFontTx/>
                        <a:buNone/>
                        <a:tabLst/>
                        <a:defRPr/>
                      </a:pPr>
                      <a:r>
                        <a:rPr lang="en-US" sz="1100" i="0" u="none" strike="noStrike" dirty="0">
                          <a:effectLst/>
                          <a:latin typeface="+mj-lt"/>
                        </a:rPr>
                        <a:t>$10 copay</a:t>
                      </a:r>
                      <a:r>
                        <a:rPr lang="en-US" sz="1100" u="none" strike="noStrike" dirty="0">
                          <a:effectLst/>
                          <a:latin typeface="+mj-lt"/>
                        </a:rPr>
                        <a:t> </a:t>
                      </a:r>
                      <a:endParaRPr lang="en-US" sz="1100" b="0"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887553" rtl="0" eaLnBrk="1" fontAlgn="b" latinLnBrk="0" hangingPunct="1">
                        <a:lnSpc>
                          <a:spcPct val="100000"/>
                        </a:lnSpc>
                        <a:spcBef>
                          <a:spcPts val="0"/>
                        </a:spcBef>
                        <a:spcAft>
                          <a:spcPts val="0"/>
                        </a:spcAft>
                        <a:buClrTx/>
                        <a:buSzTx/>
                        <a:buFontTx/>
                        <a:buNone/>
                        <a:tabLst/>
                        <a:defRPr/>
                      </a:pPr>
                      <a:r>
                        <a:rPr lang="en-US" sz="1100" i="0" u="none" strike="noStrike" dirty="0">
                          <a:effectLst/>
                          <a:latin typeface="+mj-lt"/>
                        </a:rPr>
                        <a:t>$10 copay</a:t>
                      </a:r>
                      <a:r>
                        <a:rPr lang="en-US" sz="1100" u="none" strike="noStrike" dirty="0">
                          <a:effectLst/>
                          <a:latin typeface="+mj-lt"/>
                        </a:rPr>
                        <a:t> </a:t>
                      </a:r>
                      <a:endParaRPr lang="en-US" sz="1100" b="0"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nn-NO" sz="1100" b="0" i="0" u="none" strike="noStrike" dirty="0">
                          <a:solidFill>
                            <a:srgbClr val="000000"/>
                          </a:solidFill>
                          <a:effectLst/>
                          <a:latin typeface="+mj-lt"/>
                        </a:rPr>
                        <a:t>pay 30%*</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87696156"/>
                  </a:ext>
                </a:extLst>
              </a:tr>
              <a:tr h="342429">
                <a:tc>
                  <a:txBody>
                    <a:bodyPr/>
                    <a:lstStyle/>
                    <a:p>
                      <a:pPr algn="ctr" fontAlgn="b"/>
                      <a:r>
                        <a:rPr lang="en-US" sz="1200" u="none" strike="noStrike" dirty="0">
                          <a:effectLst/>
                          <a:latin typeface="+mj-lt"/>
                        </a:rPr>
                        <a:t>Wellness</a:t>
                      </a:r>
                      <a:r>
                        <a:rPr lang="en-US" sz="1200" u="none" strike="noStrike" baseline="0" dirty="0">
                          <a:effectLst/>
                          <a:latin typeface="+mj-lt"/>
                        </a:rPr>
                        <a:t> </a:t>
                      </a:r>
                      <a:r>
                        <a:rPr lang="en-US" sz="1200" u="none" strike="noStrike" dirty="0">
                          <a:effectLst/>
                          <a:latin typeface="+mj-lt"/>
                        </a:rPr>
                        <a:t>Visit</a:t>
                      </a:r>
                      <a:endParaRPr lang="en-US" sz="1200" b="1" i="0" u="none" strike="noStrike" dirty="0">
                        <a:solidFill>
                          <a:srgbClr val="000000"/>
                        </a:solidFill>
                        <a:effectLst/>
                        <a:latin typeface="+mj-lt"/>
                      </a:endParaRP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nn-NO" sz="1100" b="0" i="0" u="none" strike="noStrike" dirty="0">
                          <a:solidFill>
                            <a:srgbClr val="000000"/>
                          </a:solidFill>
                          <a:effectLst/>
                          <a:latin typeface="+mj-lt"/>
                        </a:rPr>
                        <a:t>$0</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nn-NO" sz="1100" b="0" i="0" u="none" strike="noStrike" dirty="0">
                          <a:solidFill>
                            <a:srgbClr val="000000"/>
                          </a:solidFill>
                          <a:effectLst/>
                          <a:latin typeface="+mj-lt"/>
                        </a:rPr>
                        <a:t>$0</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nn-NO" sz="1100" b="0" i="0" u="none" strike="noStrike" dirty="0">
                          <a:solidFill>
                            <a:srgbClr val="000000"/>
                          </a:solidFill>
                          <a:effectLst/>
                          <a:latin typeface="+mj-lt"/>
                        </a:rPr>
                        <a:t>pay 30%*</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5847249"/>
                  </a:ext>
                </a:extLst>
              </a:tr>
              <a:tr h="324050">
                <a:tc>
                  <a:txBody>
                    <a:bodyPr/>
                    <a:lstStyle/>
                    <a:p>
                      <a:pPr algn="ctr" fontAlgn="b"/>
                      <a:r>
                        <a:rPr lang="en-US" sz="1200" b="0" i="0" u="none" strike="noStrike" dirty="0">
                          <a:solidFill>
                            <a:srgbClr val="000000"/>
                          </a:solidFill>
                          <a:effectLst/>
                          <a:latin typeface="+mj-lt"/>
                        </a:rPr>
                        <a:t>Johns Hopkins </a:t>
                      </a:r>
                      <a:r>
                        <a:rPr lang="en-US" sz="1200" b="0" i="0" u="none" strike="noStrike" dirty="0" err="1">
                          <a:solidFill>
                            <a:srgbClr val="000000"/>
                          </a:solidFill>
                          <a:effectLst/>
                          <a:latin typeface="+mj-lt"/>
                        </a:rPr>
                        <a:t>OnDemand</a:t>
                      </a:r>
                      <a:r>
                        <a:rPr lang="en-US" sz="1200" b="0" i="0" u="none" strike="noStrike" dirty="0">
                          <a:solidFill>
                            <a:srgbClr val="000000"/>
                          </a:solidFill>
                          <a:effectLst/>
                          <a:latin typeface="+mj-lt"/>
                        </a:rPr>
                        <a:t> Virtual Care</a:t>
                      </a: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ctr" fontAlgn="b"/>
                      <a:r>
                        <a:rPr lang="nn-NO" sz="1100" u="none" strike="noStrike" dirty="0">
                          <a:effectLst/>
                          <a:latin typeface="+mj-lt"/>
                        </a:rPr>
                        <a:t>$0</a:t>
                      </a:r>
                      <a:endParaRPr lang="nn-NO" sz="1100" b="0"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pPr algn="ctr" fontAlgn="b"/>
                      <a:endParaRPr lang="nn-NO" sz="1100" b="0" i="0" u="none" strike="noStrike" dirty="0">
                        <a:solidFill>
                          <a:srgbClr val="000000"/>
                        </a:solidFill>
                        <a:effectLst/>
                        <a:latin typeface="Gill Sans"/>
                      </a:endParaRPr>
                    </a:p>
                  </a:txBody>
                  <a:tcPr marL="8029" marR="8029" marT="8029"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7D0B4"/>
                    </a:solidFill>
                  </a:tcPr>
                </a:tc>
                <a:extLst>
                  <a:ext uri="{0D108BD9-81ED-4DB2-BD59-A6C34878D82A}">
                    <a16:rowId xmlns:a16="http://schemas.microsoft.com/office/drawing/2014/main" val="3222543673"/>
                  </a:ext>
                </a:extLst>
              </a:tr>
              <a:tr h="324061">
                <a:tc>
                  <a:txBody>
                    <a:bodyPr/>
                    <a:lstStyle/>
                    <a:p>
                      <a:pPr marL="0" lvl="0" algn="ctr" defTabSz="887553" rtl="0" eaLnBrk="1" fontAlgn="b" latinLnBrk="0" hangingPunct="1"/>
                      <a:r>
                        <a:rPr lang="en-US" sz="1400" b="1" u="none" strike="noStrike" kern="1200" dirty="0">
                          <a:solidFill>
                            <a:schemeClr val="bg1"/>
                          </a:solidFill>
                          <a:effectLst/>
                          <a:latin typeface="+mj-lt"/>
                          <a:ea typeface="+mn-ea"/>
                          <a:cs typeface="+mn-cs"/>
                        </a:rPr>
                        <a:t>Facility Visits</a:t>
                      </a: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378"/>
                    </a:solidFill>
                  </a:tcPr>
                </a:tc>
                <a:tc gridSpan="3">
                  <a:txBody>
                    <a:bodyPr/>
                    <a:lstStyle/>
                    <a:p>
                      <a:endParaRPr lang="en-US" sz="1700" b="0" dirty="0">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378"/>
                    </a:solidFill>
                  </a:tcPr>
                </a:tc>
                <a:tc hMerge="1">
                  <a:txBody>
                    <a:bodyPr/>
                    <a:lstStyle/>
                    <a:p>
                      <a:endParaRPr lang="en-US" dirty="0"/>
                    </a:p>
                  </a:txBody>
                  <a:tcPr marL="8029" marR="8029" marT="8029"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7D0B4"/>
                    </a:solidFill>
                  </a:tcPr>
                </a:tc>
                <a:tc hMerge="1">
                  <a:txBody>
                    <a:bodyPr/>
                    <a:lstStyle/>
                    <a:p>
                      <a:pPr algn="ctr" fontAlgn="b"/>
                      <a:endParaRPr lang="nn-NO" sz="1100" b="0" i="0" u="none" strike="noStrike" dirty="0">
                        <a:solidFill>
                          <a:srgbClr val="000000"/>
                        </a:solidFill>
                        <a:effectLst/>
                        <a:latin typeface="Gill Sans"/>
                      </a:endParaRPr>
                    </a:p>
                  </a:txBody>
                  <a:tcPr marL="8029" marR="8029" marT="8029"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7D0B4"/>
                    </a:solidFill>
                  </a:tcPr>
                </a:tc>
                <a:extLst>
                  <a:ext uri="{0D108BD9-81ED-4DB2-BD59-A6C34878D82A}">
                    <a16:rowId xmlns:a16="http://schemas.microsoft.com/office/drawing/2014/main" val="843694887"/>
                  </a:ext>
                </a:extLst>
              </a:tr>
              <a:tr h="343309">
                <a:tc>
                  <a:txBody>
                    <a:bodyPr/>
                    <a:lstStyle/>
                    <a:p>
                      <a:pPr algn="ctr" fontAlgn="b"/>
                      <a:r>
                        <a:rPr lang="en-US" sz="1200" b="0" i="0" u="none" strike="noStrike" dirty="0">
                          <a:solidFill>
                            <a:srgbClr val="000000"/>
                          </a:solidFill>
                          <a:effectLst/>
                          <a:latin typeface="+mj-lt"/>
                        </a:rPr>
                        <a:t>Hospital Inpatient</a:t>
                      </a: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887553"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mj-lt"/>
                        </a:rPr>
                        <a:t>$150 copay, then pay 10%</a:t>
                      </a:r>
                      <a:r>
                        <a:rPr lang="nn-NO" sz="1100" b="0" i="0" u="none" strike="noStrike" kern="1200" dirty="0">
                          <a:solidFill>
                            <a:srgbClr val="000000"/>
                          </a:solidFill>
                          <a:effectLst/>
                          <a:latin typeface="+mj-lt"/>
                          <a:ea typeface="+mn-ea"/>
                          <a:cs typeface="+mn-cs"/>
                        </a:rPr>
                        <a:t>*</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887553" rtl="0" eaLnBrk="1" fontAlgn="b" latinLnBrk="0" hangingPunct="1"/>
                      <a:r>
                        <a:rPr lang="en-US" sz="1100" b="0" i="0" u="none" strike="noStrike" kern="1200" dirty="0">
                          <a:solidFill>
                            <a:srgbClr val="000000"/>
                          </a:solidFill>
                          <a:effectLst/>
                          <a:latin typeface="+mj-lt"/>
                          <a:ea typeface="+mn-ea"/>
                          <a:cs typeface="+mn-cs"/>
                        </a:rPr>
                        <a:t>$150 copay, then pay 20%*</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887553"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mj-lt"/>
                        </a:rPr>
                        <a:t>$500 copay, then pay 30%*</a:t>
                      </a:r>
                      <a:endParaRPr lang="nn-NO" sz="1100" b="0"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052927"/>
                  </a:ext>
                </a:extLst>
              </a:tr>
              <a:tr h="324061">
                <a:tc>
                  <a:txBody>
                    <a:bodyPr/>
                    <a:lstStyle/>
                    <a:p>
                      <a:pPr algn="ctr" fontAlgn="b"/>
                      <a:r>
                        <a:rPr lang="en-US" sz="1200" b="0" i="0" u="none" strike="noStrike" dirty="0">
                          <a:solidFill>
                            <a:srgbClr val="000000"/>
                          </a:solidFill>
                          <a:effectLst/>
                          <a:latin typeface="+mj-lt"/>
                        </a:rPr>
                        <a:t>Hospital Outpatient</a:t>
                      </a: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100" b="0" i="0" u="none" strike="noStrike" dirty="0">
                          <a:solidFill>
                            <a:srgbClr val="000000"/>
                          </a:solidFill>
                          <a:effectLst/>
                          <a:latin typeface="+mj-lt"/>
                        </a:rPr>
                        <a:t>pay 10%*</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887553" rtl="0" eaLnBrk="1" fontAlgn="b" latinLnBrk="0" hangingPunct="1"/>
                      <a:r>
                        <a:rPr lang="en-US" sz="1100" b="0" i="0" u="none" strike="noStrike" kern="1200" dirty="0">
                          <a:solidFill>
                            <a:srgbClr val="000000"/>
                          </a:solidFill>
                          <a:effectLst/>
                          <a:latin typeface="+mj-lt"/>
                          <a:ea typeface="+mn-ea"/>
                          <a:cs typeface="+mn-cs"/>
                        </a:rPr>
                        <a:t>pay 20%*</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887553" rtl="0" eaLnBrk="1" fontAlgn="b" latinLnBrk="0" hangingPunct="1">
                        <a:lnSpc>
                          <a:spcPct val="100000"/>
                        </a:lnSpc>
                        <a:spcBef>
                          <a:spcPts val="0"/>
                        </a:spcBef>
                        <a:spcAft>
                          <a:spcPts val="0"/>
                        </a:spcAft>
                        <a:buClrTx/>
                        <a:buSzTx/>
                        <a:buFontTx/>
                        <a:buNone/>
                        <a:tabLst/>
                        <a:defRPr/>
                      </a:pPr>
                      <a:r>
                        <a:rPr lang="nn-NO" sz="1100" b="0" i="0" u="none" strike="noStrike" dirty="0">
                          <a:solidFill>
                            <a:srgbClr val="000000"/>
                          </a:solidFill>
                          <a:effectLst/>
                          <a:latin typeface="+mj-lt"/>
                        </a:rPr>
                        <a:t>pay 30%*</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17520746"/>
                  </a:ext>
                </a:extLst>
              </a:tr>
              <a:tr h="324061">
                <a:tc>
                  <a:txBody>
                    <a:bodyPr/>
                    <a:lstStyle/>
                    <a:p>
                      <a:pPr algn="ctr" fontAlgn="b"/>
                      <a:r>
                        <a:rPr lang="en-US" sz="1200" b="0" i="0" u="none" strike="noStrike" dirty="0">
                          <a:solidFill>
                            <a:srgbClr val="000000"/>
                          </a:solidFill>
                          <a:effectLst/>
                          <a:latin typeface="+mj-lt"/>
                        </a:rPr>
                        <a:t>Lab Services</a:t>
                      </a: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887553" rtl="0" eaLnBrk="1" fontAlgn="b" latinLnBrk="0" hangingPunct="1"/>
                      <a:r>
                        <a:rPr lang="en-US" sz="1100" b="0" i="0" u="none" strike="noStrike" kern="1200" dirty="0">
                          <a:solidFill>
                            <a:srgbClr val="000000"/>
                          </a:solidFill>
                          <a:effectLst/>
                          <a:latin typeface="+mj-lt"/>
                          <a:ea typeface="+mn-ea"/>
                          <a:cs typeface="+mn-cs"/>
                        </a:rPr>
                        <a:t>pay 10%*</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887553" rtl="0" eaLnBrk="1" fontAlgn="b" latinLnBrk="0" hangingPunct="1"/>
                      <a:r>
                        <a:rPr lang="en-US" sz="1100" b="0" i="0" u="none" strike="noStrike" kern="1200" dirty="0">
                          <a:solidFill>
                            <a:srgbClr val="000000"/>
                          </a:solidFill>
                          <a:effectLst/>
                          <a:latin typeface="+mj-lt"/>
                          <a:ea typeface="+mn-ea"/>
                          <a:cs typeface="+mn-cs"/>
                        </a:rPr>
                        <a:t>pay 20%*</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887553" rtl="0" eaLnBrk="1" fontAlgn="b" latinLnBrk="0" hangingPunct="1">
                        <a:lnSpc>
                          <a:spcPct val="100000"/>
                        </a:lnSpc>
                        <a:spcBef>
                          <a:spcPts val="0"/>
                        </a:spcBef>
                        <a:spcAft>
                          <a:spcPts val="0"/>
                        </a:spcAft>
                        <a:buClrTx/>
                        <a:buSzTx/>
                        <a:buFontTx/>
                        <a:buNone/>
                        <a:tabLst/>
                        <a:defRPr/>
                      </a:pPr>
                      <a:r>
                        <a:rPr lang="nn-NO" sz="1100" b="0" i="0" u="none" strike="noStrike" dirty="0">
                          <a:solidFill>
                            <a:srgbClr val="000000"/>
                          </a:solidFill>
                          <a:effectLst/>
                          <a:latin typeface="+mj-lt"/>
                        </a:rPr>
                        <a:t>pay 30%*</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83046829"/>
                  </a:ext>
                </a:extLst>
              </a:tr>
              <a:tr h="324061">
                <a:tc>
                  <a:txBody>
                    <a:bodyPr/>
                    <a:lstStyle/>
                    <a:p>
                      <a:pPr algn="ctr" fontAlgn="b"/>
                      <a:r>
                        <a:rPr lang="en-US" sz="1200" b="0" i="0" u="none" strike="noStrike" dirty="0">
                          <a:solidFill>
                            <a:srgbClr val="000000"/>
                          </a:solidFill>
                          <a:effectLst/>
                          <a:latin typeface="+mj-lt"/>
                        </a:rPr>
                        <a:t>Emergency Room</a:t>
                      </a: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887553" rtl="0" eaLnBrk="1" fontAlgn="b" latinLnBrk="0" hangingPunct="1"/>
                      <a:r>
                        <a:rPr lang="en-US" sz="1100" b="0" i="0" u="none" strike="noStrike" kern="1200" dirty="0">
                          <a:solidFill>
                            <a:srgbClr val="000000"/>
                          </a:solidFill>
                          <a:effectLst/>
                          <a:latin typeface="+mj-lt"/>
                          <a:ea typeface="+mn-ea"/>
                          <a:cs typeface="+mn-cs"/>
                        </a:rPr>
                        <a:t>$250 copay*</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887553" rtl="0" eaLnBrk="1" fontAlgn="b" latinLnBrk="0" hangingPunct="1"/>
                      <a:r>
                        <a:rPr lang="en-US" sz="1100" b="0" i="0" u="none" strike="noStrike" kern="1200" dirty="0">
                          <a:solidFill>
                            <a:srgbClr val="000000"/>
                          </a:solidFill>
                          <a:effectLst/>
                          <a:latin typeface="+mj-lt"/>
                          <a:ea typeface="+mn-ea"/>
                          <a:cs typeface="+mn-cs"/>
                        </a:rPr>
                        <a:t>$250 copay*</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887553" rtl="0" eaLnBrk="1" fontAlgn="b" latinLnBrk="0" hangingPunct="1"/>
                      <a:r>
                        <a:rPr lang="en-US" sz="1100" b="0" i="0" u="none" strike="noStrike" kern="1200" dirty="0">
                          <a:solidFill>
                            <a:srgbClr val="000000"/>
                          </a:solidFill>
                          <a:effectLst/>
                          <a:latin typeface="+mj-lt"/>
                          <a:ea typeface="+mn-ea"/>
                          <a:cs typeface="+mn-cs"/>
                        </a:rPr>
                        <a:t>$250 copay*</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32674085"/>
                  </a:ext>
                </a:extLst>
              </a:tr>
              <a:tr h="324061">
                <a:tc>
                  <a:txBody>
                    <a:bodyPr/>
                    <a:lstStyle/>
                    <a:p>
                      <a:pPr algn="ctr" fontAlgn="b"/>
                      <a:r>
                        <a:rPr lang="en-US" sz="1200" b="0" i="0" u="none" strike="noStrike" dirty="0">
                          <a:solidFill>
                            <a:srgbClr val="000000"/>
                          </a:solidFill>
                          <a:effectLst/>
                          <a:latin typeface="+mj-lt"/>
                        </a:rPr>
                        <a:t>Urgent Care</a:t>
                      </a:r>
                    </a:p>
                  </a:txBody>
                  <a:tcPr marL="7735" marR="7735" marT="77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887553" rtl="0" eaLnBrk="1" fontAlgn="b" latinLnBrk="0" hangingPunct="1"/>
                      <a:r>
                        <a:rPr lang="en-US" sz="1100" b="0" i="0" u="none" strike="noStrike" kern="1200" dirty="0">
                          <a:solidFill>
                            <a:srgbClr val="000000"/>
                          </a:solidFill>
                          <a:effectLst/>
                          <a:latin typeface="+mj-lt"/>
                          <a:ea typeface="+mn-ea"/>
                          <a:cs typeface="+mn-cs"/>
                        </a:rPr>
                        <a:t>$25</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887553"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mj-lt"/>
                          <a:ea typeface="+mn-ea"/>
                          <a:cs typeface="+mn-cs"/>
                        </a:rPr>
                        <a:t>$25</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887553" rtl="0" eaLnBrk="1" fontAlgn="b" latinLnBrk="0" hangingPunct="1">
                        <a:lnSpc>
                          <a:spcPct val="100000"/>
                        </a:lnSpc>
                        <a:spcBef>
                          <a:spcPts val="0"/>
                        </a:spcBef>
                        <a:spcAft>
                          <a:spcPts val="0"/>
                        </a:spcAft>
                        <a:buClrTx/>
                        <a:buSzTx/>
                        <a:buFontTx/>
                        <a:buNone/>
                        <a:tabLst/>
                        <a:defRPr/>
                      </a:pPr>
                      <a:r>
                        <a:rPr lang="nn-NO" sz="1100" b="0" i="0" u="none" strike="noStrike" dirty="0">
                          <a:solidFill>
                            <a:srgbClr val="000000"/>
                          </a:solidFill>
                          <a:effectLst/>
                          <a:latin typeface="+mj-lt"/>
                        </a:rPr>
                        <a:t>pay 30%*</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1757542"/>
                  </a:ext>
                </a:extLst>
              </a:tr>
            </a:tbl>
          </a:graphicData>
        </a:graphic>
      </p:graphicFrame>
      <p:sp>
        <p:nvSpPr>
          <p:cNvPr id="11" name="Content Placeholder 1"/>
          <p:cNvSpPr txBox="1">
            <a:spLocks/>
          </p:cNvSpPr>
          <p:nvPr/>
        </p:nvSpPr>
        <p:spPr bwMode="auto">
          <a:xfrm>
            <a:off x="6881660" y="1361373"/>
            <a:ext cx="1911350"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887413">
              <a:lnSpc>
                <a:spcPct val="90000"/>
              </a:lnSpc>
              <a:spcBef>
                <a:spcPts val="975"/>
              </a:spcBef>
              <a:buClr>
                <a:srgbClr val="009CA6"/>
              </a:buClr>
              <a:buFont typeface="Arial" panose="020B0604020202020204" pitchFamily="34" charset="0"/>
              <a:buChar char="•"/>
              <a:defRPr sz="2100">
                <a:solidFill>
                  <a:schemeClr val="tx1"/>
                </a:solidFill>
                <a:latin typeface="Gill Sans MT" panose="020B0502020104020203" pitchFamily="34" charset="0"/>
              </a:defRPr>
            </a:lvl1pPr>
            <a:lvl2pPr marL="501650" indent="-220663" defTabSz="887413">
              <a:lnSpc>
                <a:spcPct val="90000"/>
              </a:lnSpc>
              <a:spcBef>
                <a:spcPts val="488"/>
              </a:spcBef>
              <a:buClr>
                <a:srgbClr val="009CA6"/>
              </a:buClr>
              <a:buFont typeface="Arial" panose="020B0604020202020204" pitchFamily="34" charset="0"/>
              <a:buChar char="•"/>
              <a:defRPr sz="1700">
                <a:solidFill>
                  <a:schemeClr val="tx1"/>
                </a:solidFill>
                <a:latin typeface="Gill Sans MT" panose="020B0502020104020203" pitchFamily="34" charset="0"/>
              </a:defRPr>
            </a:lvl2pPr>
            <a:lvl3pPr marL="1004888" indent="-220663" defTabSz="887413">
              <a:lnSpc>
                <a:spcPct val="90000"/>
              </a:lnSpc>
              <a:spcBef>
                <a:spcPts val="488"/>
              </a:spcBef>
              <a:buClr>
                <a:srgbClr val="009CA6"/>
              </a:buClr>
              <a:buFont typeface="Arial" panose="020B0604020202020204" pitchFamily="34" charset="0"/>
              <a:buChar char="•"/>
              <a:defRPr sz="1400">
                <a:solidFill>
                  <a:schemeClr val="tx1"/>
                </a:solidFill>
                <a:latin typeface="Gill Sans MT" panose="020B0502020104020203" pitchFamily="34" charset="0"/>
              </a:defRPr>
            </a:lvl3pPr>
            <a:lvl4pPr marL="1508125" indent="-220663" defTabSz="887413">
              <a:lnSpc>
                <a:spcPct val="90000"/>
              </a:lnSpc>
              <a:spcBef>
                <a:spcPts val="488"/>
              </a:spcBef>
              <a:buClr>
                <a:srgbClr val="009CA6"/>
              </a:buClr>
              <a:buFont typeface="Arial" panose="020B0604020202020204" pitchFamily="34" charset="0"/>
              <a:buChar char="•"/>
              <a:defRPr sz="1200">
                <a:solidFill>
                  <a:schemeClr val="tx1"/>
                </a:solidFill>
                <a:latin typeface="Gill Sans MT" panose="020B0502020104020203" pitchFamily="34" charset="0"/>
              </a:defRPr>
            </a:lvl4pPr>
            <a:lvl5pPr marL="2011363" indent="-220663" defTabSz="887413">
              <a:lnSpc>
                <a:spcPct val="90000"/>
              </a:lnSpc>
              <a:spcBef>
                <a:spcPts val="488"/>
              </a:spcBef>
              <a:buClr>
                <a:srgbClr val="009CA6"/>
              </a:buClr>
              <a:buFont typeface="Arial" panose="020B0604020202020204" pitchFamily="34" charset="0"/>
              <a:buChar char="•"/>
              <a:defRPr sz="1000">
                <a:solidFill>
                  <a:schemeClr val="tx1"/>
                </a:solidFill>
                <a:latin typeface="Gill Sans MT" panose="020B0502020104020203" pitchFamily="34" charset="0"/>
              </a:defRPr>
            </a:lvl5pPr>
            <a:lvl6pPr marL="24685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6pPr>
            <a:lvl7pPr marL="29257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7pPr>
            <a:lvl8pPr marL="33829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8pPr>
            <a:lvl9pPr marL="38401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9pPr>
          </a:lstStyle>
          <a:p>
            <a:pPr eaLnBrk="1" hangingPunct="1">
              <a:lnSpc>
                <a:spcPct val="100000"/>
              </a:lnSpc>
              <a:spcBef>
                <a:spcPct val="0"/>
              </a:spcBef>
              <a:buFont typeface="Arial" panose="020B0604020202020204" pitchFamily="34" charset="0"/>
              <a:buNone/>
              <a:defRPr/>
            </a:pPr>
            <a:r>
              <a:rPr lang="en-US" altLang="en-US" sz="1600" b="1" dirty="0">
                <a:latin typeface="+mj-lt"/>
              </a:rPr>
              <a:t>Deductible: </a:t>
            </a:r>
            <a:r>
              <a:rPr lang="en-US" altLang="en-US" sz="1600" dirty="0">
                <a:latin typeface="+mj-lt"/>
              </a:rPr>
              <a:t>The amount you must pay within the plan year, before EHP begins to pay benefits</a:t>
            </a:r>
          </a:p>
          <a:p>
            <a:pPr eaLnBrk="1" hangingPunct="1">
              <a:lnSpc>
                <a:spcPct val="100000"/>
              </a:lnSpc>
              <a:spcBef>
                <a:spcPct val="0"/>
              </a:spcBef>
              <a:buFont typeface="Arial" panose="020B0604020202020204" pitchFamily="34" charset="0"/>
              <a:buNone/>
              <a:defRPr/>
            </a:pPr>
            <a:endParaRPr lang="en-US" altLang="en-US" sz="1600" b="1" dirty="0">
              <a:latin typeface="+mj-lt"/>
            </a:endParaRPr>
          </a:p>
          <a:p>
            <a:pPr eaLnBrk="1" hangingPunct="1">
              <a:lnSpc>
                <a:spcPct val="100000"/>
              </a:lnSpc>
              <a:spcBef>
                <a:spcPct val="0"/>
              </a:spcBef>
              <a:buFont typeface="Arial" panose="020B0604020202020204" pitchFamily="34" charset="0"/>
              <a:buNone/>
              <a:defRPr/>
            </a:pPr>
            <a:r>
              <a:rPr lang="en-US" altLang="en-US" sz="1600" b="1" dirty="0">
                <a:latin typeface="+mj-lt"/>
              </a:rPr>
              <a:t>Co-insurance: </a:t>
            </a:r>
            <a:r>
              <a:rPr lang="en-US" altLang="en-US" sz="1600" dirty="0">
                <a:latin typeface="+mj-lt"/>
              </a:rPr>
              <a:t>A percentage of medical costs that you share with EHP</a:t>
            </a:r>
          </a:p>
          <a:p>
            <a:pPr eaLnBrk="1" hangingPunct="1">
              <a:lnSpc>
                <a:spcPct val="100000"/>
              </a:lnSpc>
              <a:spcBef>
                <a:spcPct val="0"/>
              </a:spcBef>
              <a:buFont typeface="Arial" panose="020B0604020202020204" pitchFamily="34" charset="0"/>
              <a:buNone/>
              <a:defRPr/>
            </a:pPr>
            <a:endParaRPr lang="en-US" altLang="en-US" sz="1600" b="1" dirty="0">
              <a:latin typeface="+mj-lt"/>
            </a:endParaRPr>
          </a:p>
          <a:p>
            <a:pPr eaLnBrk="1" hangingPunct="1">
              <a:lnSpc>
                <a:spcPct val="100000"/>
              </a:lnSpc>
              <a:spcBef>
                <a:spcPct val="0"/>
              </a:spcBef>
              <a:buFont typeface="Arial" panose="020B0604020202020204" pitchFamily="34" charset="0"/>
              <a:buNone/>
              <a:defRPr/>
            </a:pPr>
            <a:r>
              <a:rPr lang="en-US" altLang="en-US" sz="1600" b="1" dirty="0">
                <a:latin typeface="+mj-lt"/>
              </a:rPr>
              <a:t>Copay: </a:t>
            </a:r>
            <a:r>
              <a:rPr lang="en-US" altLang="en-US" sz="1600" dirty="0">
                <a:latin typeface="+mj-lt"/>
              </a:rPr>
              <a:t>A flat fee you must pay to the provider at the time of service</a:t>
            </a:r>
          </a:p>
        </p:txBody>
      </p:sp>
    </p:spTree>
    <p:extLst>
      <p:ext uri="{BB962C8B-B14F-4D97-AF65-F5344CB8AC3E}">
        <p14:creationId xmlns:p14="http://schemas.microsoft.com/office/powerpoint/2010/main" val="3980310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PPO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5</a:t>
            </a:fld>
            <a:endParaRPr lang="en-US" dirty="0"/>
          </a:p>
        </p:txBody>
      </p:sp>
      <p:sp>
        <p:nvSpPr>
          <p:cNvPr id="7" name="TextBox 16"/>
          <p:cNvSpPr txBox="1">
            <a:spLocks noGrp="1" noChangeArrowheads="1"/>
          </p:cNvSpPr>
          <p:nvPr>
            <p:ph idx="1"/>
          </p:nvPr>
        </p:nvSpPr>
        <p:spPr bwMode="auto">
          <a:xfrm>
            <a:off x="336884" y="1507303"/>
            <a:ext cx="9396663" cy="2975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631825" indent="-236538">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252146" indent="-252146">
              <a:lnSpc>
                <a:spcPct val="100000"/>
              </a:lnSpc>
              <a:spcBef>
                <a:spcPct val="0"/>
              </a:spcBef>
              <a:spcAft>
                <a:spcPts val="529"/>
              </a:spcAft>
              <a:buFont typeface="Wingdings" panose="05000000000000000000" pitchFamily="2" charset="2"/>
              <a:buChar char="§"/>
              <a:defRPr/>
            </a:pPr>
            <a:r>
              <a:rPr lang="en-US" altLang="en-US" sz="2000" b="1" dirty="0">
                <a:latin typeface="+mj-lt"/>
              </a:rPr>
              <a:t>Primary Care office visits for treatment of illness or injury</a:t>
            </a:r>
          </a:p>
          <a:p>
            <a:pPr lvl="1">
              <a:lnSpc>
                <a:spcPct val="100000"/>
              </a:lnSpc>
              <a:spcBef>
                <a:spcPct val="0"/>
              </a:spcBef>
              <a:spcAft>
                <a:spcPts val="529"/>
              </a:spcAft>
              <a:buFont typeface="Wingdings" panose="05000000000000000000" pitchFamily="2" charset="2"/>
              <a:buChar char="§"/>
              <a:tabLst>
                <a:tab pos="395288" algn="l"/>
              </a:tabLst>
              <a:defRPr/>
            </a:pPr>
            <a:r>
              <a:rPr lang="en-US" altLang="en-US" sz="1600" dirty="0">
                <a:latin typeface="+mj-lt"/>
              </a:rPr>
              <a:t>EHP Preferred or an EHP Network PCP: covered with a $10 copay, deductible waived</a:t>
            </a:r>
          </a:p>
          <a:p>
            <a:pPr marL="252146" indent="-252146">
              <a:lnSpc>
                <a:spcPct val="100000"/>
              </a:lnSpc>
              <a:spcBef>
                <a:spcPct val="0"/>
              </a:spcBef>
              <a:spcAft>
                <a:spcPts val="529"/>
              </a:spcAft>
              <a:buFont typeface="Wingdings" panose="05000000000000000000" pitchFamily="2" charset="2"/>
              <a:buChar char="§"/>
              <a:defRPr/>
            </a:pPr>
            <a:r>
              <a:rPr lang="en-US" altLang="en-US" sz="2000" b="1" dirty="0">
                <a:latin typeface="+mj-lt"/>
              </a:rPr>
              <a:t>Preventive Care, such as annual exams/physicals/GYN</a:t>
            </a:r>
          </a:p>
          <a:p>
            <a:pPr lvl="1">
              <a:lnSpc>
                <a:spcPct val="100000"/>
              </a:lnSpc>
              <a:spcBef>
                <a:spcPct val="0"/>
              </a:spcBef>
              <a:spcAft>
                <a:spcPts val="529"/>
              </a:spcAft>
              <a:buFont typeface="Wingdings" panose="05000000000000000000" pitchFamily="2" charset="2"/>
              <a:buChar char="§"/>
              <a:defRPr/>
            </a:pPr>
            <a:r>
              <a:rPr lang="en-US" altLang="en-US" sz="1600" dirty="0">
                <a:latin typeface="+mj-lt"/>
              </a:rPr>
              <a:t>EHP Preferred or EHP Network PCP: covered at 100% of allowed amount, deductible waived</a:t>
            </a:r>
          </a:p>
          <a:p>
            <a:pPr marL="252146" indent="-252146">
              <a:lnSpc>
                <a:spcPct val="100000"/>
              </a:lnSpc>
              <a:spcBef>
                <a:spcPct val="0"/>
              </a:spcBef>
              <a:spcAft>
                <a:spcPts val="529"/>
              </a:spcAft>
              <a:buFont typeface="Wingdings" panose="05000000000000000000" pitchFamily="2" charset="2"/>
              <a:buChar char="§"/>
              <a:defRPr/>
            </a:pPr>
            <a:r>
              <a:rPr lang="en-US" altLang="en-US" sz="2000" b="1" dirty="0">
                <a:latin typeface="+mj-lt"/>
              </a:rPr>
              <a:t>Specialty Care (adult and pediatric) </a:t>
            </a:r>
          </a:p>
          <a:p>
            <a:pPr lvl="1" indent="-228600">
              <a:lnSpc>
                <a:spcPct val="100000"/>
              </a:lnSpc>
              <a:spcBef>
                <a:spcPct val="0"/>
              </a:spcBef>
              <a:spcAft>
                <a:spcPts val="529"/>
              </a:spcAft>
              <a:buFont typeface="Wingdings" panose="05000000000000000000" pitchFamily="2" charset="2"/>
              <a:buChar char="§"/>
              <a:defRPr/>
            </a:pPr>
            <a:r>
              <a:rPr lang="en-US" altLang="en-US" sz="1600" dirty="0">
                <a:latin typeface="+mj-lt"/>
              </a:rPr>
              <a:t>EHP Preferred provider: covered at 90% of allowed amount, after deductible</a:t>
            </a:r>
          </a:p>
          <a:p>
            <a:pPr lvl="1" indent="-228600">
              <a:lnSpc>
                <a:spcPct val="100000"/>
              </a:lnSpc>
              <a:spcBef>
                <a:spcPct val="0"/>
              </a:spcBef>
              <a:spcAft>
                <a:spcPts val="529"/>
              </a:spcAft>
              <a:buFont typeface="Wingdings" panose="05000000000000000000" pitchFamily="2" charset="2"/>
              <a:buChar char="§"/>
              <a:defRPr/>
            </a:pPr>
            <a:r>
              <a:rPr lang="en-US" altLang="en-US" sz="1600" dirty="0">
                <a:latin typeface="+mj-lt"/>
              </a:rPr>
              <a:t>EHP Network provider: covered at 80% of allowed amount, after deductible</a:t>
            </a:r>
          </a:p>
          <a:p>
            <a:pPr marL="252146" indent="-252146">
              <a:lnSpc>
                <a:spcPct val="100000"/>
              </a:lnSpc>
              <a:spcBef>
                <a:spcPct val="0"/>
              </a:spcBef>
              <a:spcAft>
                <a:spcPts val="529"/>
              </a:spcAft>
              <a:buFont typeface="Wingdings" panose="05000000000000000000" pitchFamily="2" charset="2"/>
              <a:buChar char="§"/>
              <a:defRPr/>
            </a:pPr>
            <a:r>
              <a:rPr lang="en-US" altLang="en-US" sz="2000" b="1" dirty="0">
                <a:latin typeface="+mj-lt"/>
              </a:rPr>
              <a:t>Urgent Care</a:t>
            </a:r>
          </a:p>
          <a:p>
            <a:pPr lvl="1">
              <a:lnSpc>
                <a:spcPct val="100000"/>
              </a:lnSpc>
              <a:spcBef>
                <a:spcPct val="0"/>
              </a:spcBef>
              <a:buFont typeface="Wingdings" panose="05000000000000000000" pitchFamily="2" charset="2"/>
              <a:buChar char="§"/>
              <a:defRPr/>
            </a:pPr>
            <a:r>
              <a:rPr lang="en-US" altLang="en-US" sz="1600" dirty="0">
                <a:latin typeface="+mj-lt"/>
              </a:rPr>
              <a:t>EHP Preferred or an EHP Network provider will be covered with a $25 copay, deductible waived</a:t>
            </a:r>
          </a:p>
        </p:txBody>
      </p:sp>
    </p:spTree>
    <p:extLst>
      <p:ext uri="{BB962C8B-B14F-4D97-AF65-F5344CB8AC3E}">
        <p14:creationId xmlns:p14="http://schemas.microsoft.com/office/powerpoint/2010/main" val="3741745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PPO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6</a:t>
            </a:fld>
            <a:endParaRPr lang="en-US" dirty="0"/>
          </a:p>
        </p:txBody>
      </p:sp>
      <p:sp>
        <p:nvSpPr>
          <p:cNvPr id="7" name="TextBox 16"/>
          <p:cNvSpPr txBox="1">
            <a:spLocks noGrp="1" noChangeArrowheads="1"/>
          </p:cNvSpPr>
          <p:nvPr>
            <p:ph idx="1"/>
          </p:nvPr>
        </p:nvSpPr>
        <p:spPr bwMode="auto">
          <a:xfrm>
            <a:off x="336884" y="1507303"/>
            <a:ext cx="9396663" cy="4213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631825" indent="-236538">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252146" lvl="0" indent="-252146"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2000" b="1" dirty="0">
                <a:latin typeface="+mj-lt"/>
              </a:rPr>
              <a:t>Emergency Room Facility care</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Preferred or an EHP Network facility: covered at 100% of allowed amount, after a $250 copay and deductible</a:t>
            </a:r>
          </a:p>
          <a:p>
            <a:pPr marL="252146" lvl="0" indent="-252146"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2000" b="1" dirty="0">
                <a:latin typeface="+mj-lt"/>
              </a:rPr>
              <a:t>Emergency Room Professional care </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Preferred or an EHP Network facility: covered at 100% of allowed amount, after deductible</a:t>
            </a:r>
          </a:p>
          <a:p>
            <a:pPr marL="252146" lvl="0" indent="-252146"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2000" b="1" dirty="0">
                <a:latin typeface="+mj-lt"/>
              </a:rPr>
              <a:t>Outpatient care for mental health treatment</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Preferred or an EHP Network facility: covered at a $10 copay, deductible waived</a:t>
            </a:r>
          </a:p>
          <a:p>
            <a:pPr marL="252146" lvl="0" indent="-252146"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2000" b="1" dirty="0">
                <a:latin typeface="+mj-lt"/>
              </a:rPr>
              <a:t>Inpatient Facility care </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Preferred facility: covered at 90% of allowed amount, after a $150 copay and deductible</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Network facility: covered at 80% of allowed amount, after a $150 copay and deductible </a:t>
            </a:r>
          </a:p>
          <a:p>
            <a:pPr marL="252146" lvl="0" indent="-252146"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2000" b="1" dirty="0">
                <a:latin typeface="+mj-lt"/>
              </a:rPr>
              <a:t>Inpatient Professional care </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Preferred provider: covered at 90% of allowed amount, after deductible</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Network provider: covered at 80% of allowed amount, after deductible</a:t>
            </a:r>
          </a:p>
        </p:txBody>
      </p:sp>
    </p:spTree>
    <p:extLst>
      <p:ext uri="{BB962C8B-B14F-4D97-AF65-F5344CB8AC3E}">
        <p14:creationId xmlns:p14="http://schemas.microsoft.com/office/powerpoint/2010/main" val="1398618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6884" y="389272"/>
            <a:ext cx="8616616" cy="1080714"/>
          </a:xfrm>
        </p:spPr>
        <p:txBody>
          <a:bodyPr/>
          <a:lstStyle/>
          <a:p>
            <a:r>
              <a:rPr lang="en-US" dirty="0"/>
              <a:t>Johns Hopkins PPO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7</a:t>
            </a:fld>
            <a:endParaRPr lang="en-US" dirty="0"/>
          </a:p>
        </p:txBody>
      </p:sp>
      <p:sp>
        <p:nvSpPr>
          <p:cNvPr id="7" name="TextBox 16"/>
          <p:cNvSpPr txBox="1">
            <a:spLocks noGrp="1" noChangeArrowheads="1"/>
          </p:cNvSpPr>
          <p:nvPr>
            <p:ph idx="1"/>
          </p:nvPr>
        </p:nvSpPr>
        <p:spPr bwMode="auto">
          <a:xfrm>
            <a:off x="336884" y="1507303"/>
            <a:ext cx="9396663" cy="2723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631825" indent="-236538">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indent="0" defTabSz="914400" eaLnBrk="0" fontAlgn="base" hangingPunct="0">
              <a:lnSpc>
                <a:spcPct val="100000"/>
              </a:lnSpc>
              <a:spcBef>
                <a:spcPct val="0"/>
              </a:spcBef>
              <a:spcAft>
                <a:spcPts val="529"/>
              </a:spcAft>
              <a:buClrTx/>
              <a:buNone/>
              <a:defRPr/>
            </a:pPr>
            <a:r>
              <a:rPr lang="en-US" altLang="en-US" sz="2000" b="1" dirty="0">
                <a:solidFill>
                  <a:srgbClr val="FF0000"/>
                </a:solidFill>
                <a:latin typeface="+mj-lt"/>
              </a:rPr>
              <a:t>Improved for 2025</a:t>
            </a:r>
          </a:p>
          <a:p>
            <a:pPr marL="0" indent="0" defTabSz="914400" eaLnBrk="0" fontAlgn="base" hangingPunct="0">
              <a:lnSpc>
                <a:spcPct val="100000"/>
              </a:lnSpc>
              <a:spcBef>
                <a:spcPct val="0"/>
              </a:spcBef>
              <a:spcAft>
                <a:spcPts val="529"/>
              </a:spcAft>
              <a:buClrTx/>
              <a:buNone/>
              <a:defRPr/>
            </a:pPr>
            <a:r>
              <a:rPr lang="en-US" altLang="en-US" sz="2000" b="1" dirty="0">
                <a:latin typeface="+mj-lt"/>
              </a:rPr>
              <a:t>Outpatient Surgery at Ambulatory Surgery Centers (ASC)</a:t>
            </a:r>
          </a:p>
          <a:p>
            <a:pPr marL="0" indent="0" defTabSz="914400" eaLnBrk="0" fontAlgn="base" hangingPunct="0">
              <a:lnSpc>
                <a:spcPct val="100000"/>
              </a:lnSpc>
              <a:spcBef>
                <a:spcPct val="0"/>
              </a:spcBef>
              <a:spcAft>
                <a:spcPts val="529"/>
              </a:spcAft>
              <a:buClrTx/>
              <a:buNone/>
              <a:defRPr/>
            </a:pPr>
            <a:r>
              <a:rPr lang="en-US" altLang="en-US" sz="2000" dirty="0">
                <a:latin typeface="+mj-lt"/>
              </a:rPr>
              <a:t>ASCs are a convenient, lower-cost alternative to hospitals for many outpatient procedures. EHP has </a:t>
            </a:r>
            <a:r>
              <a:rPr lang="en-US" altLang="en-US" sz="2000" b="1" dirty="0">
                <a:latin typeface="+mj-lt"/>
              </a:rPr>
              <a:t>increased coverage</a:t>
            </a:r>
            <a:r>
              <a:rPr lang="en-US" altLang="en-US" sz="2000" dirty="0">
                <a:latin typeface="+mj-lt"/>
              </a:rPr>
              <a:t> for outpatient surgeries performed at ASCs.</a:t>
            </a:r>
          </a:p>
          <a:p>
            <a:pPr marL="0" indent="0" defTabSz="914400" eaLnBrk="0" fontAlgn="base" hangingPunct="0">
              <a:lnSpc>
                <a:spcPct val="100000"/>
              </a:lnSpc>
              <a:spcBef>
                <a:spcPct val="0"/>
              </a:spcBef>
              <a:spcAft>
                <a:spcPts val="529"/>
              </a:spcAft>
              <a:buClrTx/>
              <a:buNone/>
              <a:defRPr/>
            </a:pPr>
            <a:endParaRPr lang="en-US" altLang="en-US" sz="2000" dirty="0">
              <a:latin typeface="+mj-lt"/>
            </a:endParaRPr>
          </a:p>
          <a:p>
            <a:pPr defTabSz="914400" eaLnBrk="0" fontAlgn="base" hangingPunct="0">
              <a:lnSpc>
                <a:spcPct val="100000"/>
              </a:lnSpc>
              <a:spcBef>
                <a:spcPct val="0"/>
              </a:spcBef>
              <a:spcAft>
                <a:spcPts val="529"/>
              </a:spcAft>
              <a:buClrTx/>
              <a:defRPr/>
            </a:pPr>
            <a:r>
              <a:rPr lang="en-US" altLang="en-US" sz="2000" dirty="0">
                <a:latin typeface="+mj-lt"/>
              </a:rPr>
              <a:t>Professional and facility fees</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Preferred provider: covered at 95% of allowed amount, after deductible</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Network provider: covered at 85% of allowed amount, after deductible</a:t>
            </a:r>
          </a:p>
        </p:txBody>
      </p:sp>
      <p:sp>
        <p:nvSpPr>
          <p:cNvPr id="5" name="TextBox 4"/>
          <p:cNvSpPr txBox="1"/>
          <p:nvPr/>
        </p:nvSpPr>
        <p:spPr>
          <a:xfrm>
            <a:off x="2787988" y="7264339"/>
            <a:ext cx="3404995" cy="307777"/>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dirty="0"/>
              <a:t>Confidential</a:t>
            </a:r>
          </a:p>
        </p:txBody>
      </p:sp>
    </p:spTree>
    <p:extLst>
      <p:ext uri="{BB962C8B-B14F-4D97-AF65-F5344CB8AC3E}">
        <p14:creationId xmlns:p14="http://schemas.microsoft.com/office/powerpoint/2010/main" val="1197143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PPO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8</a:t>
            </a:fld>
            <a:endParaRPr lang="en-US" dirty="0"/>
          </a:p>
        </p:txBody>
      </p:sp>
      <p:sp>
        <p:nvSpPr>
          <p:cNvPr id="6" name="Content Placeholder 1"/>
          <p:cNvSpPr txBox="1">
            <a:spLocks/>
          </p:cNvSpPr>
          <p:nvPr/>
        </p:nvSpPr>
        <p:spPr>
          <a:xfrm>
            <a:off x="336884" y="1518877"/>
            <a:ext cx="9396663" cy="5407847"/>
          </a:xfrm>
          <a:prstGeom prst="rect">
            <a:avLst/>
          </a:prstGeom>
        </p:spPr>
        <p:txBody>
          <a:bodyPr vert="horz" lIns="0" tIns="0" rIns="0" bIns="0" rtlCol="0">
            <a:normAutofit/>
          </a:bodyPr>
          <a:lstStyle>
            <a:lvl1pPr marL="251460" indent="-251460" algn="l" defTabSz="1005840" rtl="0" eaLnBrk="1" latinLnBrk="0" hangingPunct="1">
              <a:lnSpc>
                <a:spcPct val="90000"/>
              </a:lnSpc>
              <a:spcBef>
                <a:spcPts val="1100"/>
              </a:spcBef>
              <a:buClr>
                <a:srgbClr val="043673"/>
              </a:buClr>
              <a:buFont typeface="Arial" panose="020B0604020202020204" pitchFamily="34" charset="0"/>
              <a:buChar char="•"/>
              <a:defRPr sz="2400" b="0" i="0" kern="1200">
                <a:solidFill>
                  <a:schemeClr val="tx1"/>
                </a:solidFill>
                <a:latin typeface="Gill Sans MT" panose="020B0502020104020203" pitchFamily="34" charset="77"/>
                <a:ea typeface="+mn-ea"/>
                <a:cs typeface="+mn-cs"/>
              </a:defRPr>
            </a:lvl1pPr>
            <a:lvl2pPr marL="754380" indent="-251460" algn="l" defTabSz="1005840" rtl="0" eaLnBrk="1" latinLnBrk="0" hangingPunct="1">
              <a:lnSpc>
                <a:spcPct val="90000"/>
              </a:lnSpc>
              <a:spcBef>
                <a:spcPts val="550"/>
              </a:spcBef>
              <a:buClr>
                <a:srgbClr val="043673"/>
              </a:buClr>
              <a:buFont typeface="Arial" panose="020B0604020202020204" pitchFamily="34" charset="0"/>
              <a:buChar char="•"/>
              <a:defRPr lang="en-US" sz="2000" b="0" i="0" kern="1200" dirty="0" smtClean="0">
                <a:solidFill>
                  <a:schemeClr val="tx1"/>
                </a:solidFill>
                <a:latin typeface="Gill Sans MT" panose="020B0502020104020203" pitchFamily="34" charset="77"/>
                <a:ea typeface="+mn-ea"/>
                <a:cs typeface="+mn-cs"/>
              </a:defRPr>
            </a:lvl2pPr>
            <a:lvl3pPr marL="1257300" indent="-251460" algn="l" defTabSz="1005840" rtl="0" eaLnBrk="1" latinLnBrk="0" hangingPunct="1">
              <a:lnSpc>
                <a:spcPct val="90000"/>
              </a:lnSpc>
              <a:spcBef>
                <a:spcPts val="550"/>
              </a:spcBef>
              <a:buClr>
                <a:srgbClr val="043673"/>
              </a:buClr>
              <a:buFont typeface="Arial" panose="020B0604020202020204" pitchFamily="34" charset="0"/>
              <a:buChar char="•"/>
              <a:defRPr sz="1600" b="0" i="0" kern="1200">
                <a:solidFill>
                  <a:schemeClr val="tx1"/>
                </a:solidFill>
                <a:latin typeface="Gill Sans MT" panose="020B0502020104020203" pitchFamily="34" charset="77"/>
                <a:ea typeface="+mn-ea"/>
                <a:cs typeface="+mn-cs"/>
              </a:defRPr>
            </a:lvl3pPr>
            <a:lvl4pPr marL="1760220" indent="-251460" algn="l" defTabSz="1005840" rtl="0" eaLnBrk="1" latinLnBrk="0" hangingPunct="1">
              <a:lnSpc>
                <a:spcPct val="90000"/>
              </a:lnSpc>
              <a:spcBef>
                <a:spcPts val="550"/>
              </a:spcBef>
              <a:buClr>
                <a:srgbClr val="043673"/>
              </a:buClr>
              <a:buFont typeface="Arial" panose="020B0604020202020204" pitchFamily="34" charset="0"/>
              <a:buChar char="•"/>
              <a:defRPr sz="1400" b="0" i="0" kern="1200">
                <a:solidFill>
                  <a:schemeClr val="tx1"/>
                </a:solidFill>
                <a:latin typeface="Gill Sans MT" panose="020B0502020104020203" pitchFamily="34" charset="77"/>
                <a:ea typeface="+mn-ea"/>
                <a:cs typeface="+mn-cs"/>
              </a:defRPr>
            </a:lvl4pPr>
            <a:lvl5pPr marL="2263140" indent="-251460" algn="l" defTabSz="1005840" rtl="0" eaLnBrk="1" latinLnBrk="0" hangingPunct="1">
              <a:lnSpc>
                <a:spcPct val="90000"/>
              </a:lnSpc>
              <a:spcBef>
                <a:spcPts val="550"/>
              </a:spcBef>
              <a:buClr>
                <a:srgbClr val="043673"/>
              </a:buClr>
              <a:buFont typeface="Arial" panose="020B0604020202020204" pitchFamily="34" charset="0"/>
              <a:buChar char="•"/>
              <a:defRPr sz="1200" b="0" i="0" kern="1200">
                <a:solidFill>
                  <a:schemeClr val="tx1"/>
                </a:solidFill>
                <a:latin typeface="Gill Sans MT" panose="020B0502020104020203" pitchFamily="34" charset="77"/>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pPr>
              <a:spcBef>
                <a:spcPct val="0"/>
              </a:spcBef>
              <a:buFont typeface="Arial" panose="020B0604020202020204" pitchFamily="34" charset="0"/>
              <a:buNone/>
            </a:pPr>
            <a:r>
              <a:rPr lang="en-US" altLang="en-US" b="1" dirty="0">
                <a:latin typeface="+mj-lt"/>
              </a:rPr>
              <a:t>Telemedicine</a:t>
            </a:r>
          </a:p>
          <a:p>
            <a:pPr>
              <a:spcBef>
                <a:spcPct val="0"/>
              </a:spcBef>
              <a:buFont typeface="Arial" panose="020B0604020202020204" pitchFamily="34" charset="0"/>
              <a:buNone/>
            </a:pPr>
            <a:endParaRPr lang="en-US" altLang="en-US" sz="1800" b="1" dirty="0">
              <a:latin typeface="+mj-lt"/>
            </a:endParaRPr>
          </a:p>
          <a:p>
            <a:pPr>
              <a:spcBef>
                <a:spcPct val="0"/>
              </a:spcBef>
              <a:buFont typeface="Wingdings" panose="05000000000000000000" pitchFamily="2" charset="2"/>
              <a:buChar char="§"/>
            </a:pPr>
            <a:r>
              <a:rPr lang="en-US" altLang="en-US" sz="1800" b="1" dirty="0">
                <a:latin typeface="+mj-lt"/>
              </a:rPr>
              <a:t>Johns Hopkins </a:t>
            </a:r>
            <a:r>
              <a:rPr lang="en-US" altLang="en-US" sz="1800" b="1" dirty="0" err="1">
                <a:latin typeface="+mj-lt"/>
              </a:rPr>
              <a:t>OnDemand</a:t>
            </a:r>
            <a:r>
              <a:rPr lang="en-US" altLang="en-US" sz="1800" b="1" dirty="0">
                <a:latin typeface="+mj-lt"/>
              </a:rPr>
              <a:t> Virtual Care</a:t>
            </a:r>
          </a:p>
          <a:p>
            <a:pPr lvl="1">
              <a:spcBef>
                <a:spcPct val="0"/>
              </a:spcBef>
              <a:spcAft>
                <a:spcPts val="525"/>
              </a:spcAft>
              <a:buFont typeface="Wingdings" panose="05000000000000000000" pitchFamily="2" charset="2"/>
              <a:buChar char="§"/>
            </a:pPr>
            <a:r>
              <a:rPr lang="en-US" altLang="en-US" sz="1600" dirty="0">
                <a:latin typeface="+mj-lt"/>
              </a:rPr>
              <a:t>In minutes, you can connect to a health care provider for a video visit, using your mobile device or computer, 24 hours a day, seven days a week. No need to schedule an appointment—a health care provider will review your symptoms and prescribe medications, as necessary. Use this service if you or your family members experience minor, urgent care concerns such as, but not limited to:</a:t>
            </a:r>
          </a:p>
          <a:p>
            <a:pPr lvl="1">
              <a:spcBef>
                <a:spcPct val="0"/>
              </a:spcBef>
              <a:spcAft>
                <a:spcPts val="525"/>
              </a:spcAft>
              <a:buFont typeface="Wingdings" panose="05000000000000000000" pitchFamily="2" charset="2"/>
              <a:buChar char="§"/>
            </a:pPr>
            <a:endParaRPr lang="en-US" altLang="en-US" sz="1600" dirty="0">
              <a:latin typeface="+mj-lt"/>
            </a:endParaRPr>
          </a:p>
          <a:p>
            <a:pPr lvl="1">
              <a:spcBef>
                <a:spcPct val="0"/>
              </a:spcBef>
              <a:spcAft>
                <a:spcPts val="525"/>
              </a:spcAft>
              <a:buFont typeface="Wingdings" panose="05000000000000000000" pitchFamily="2" charset="2"/>
              <a:buChar char="§"/>
            </a:pPr>
            <a:endParaRPr lang="en-US" altLang="en-US" sz="1600" dirty="0">
              <a:latin typeface="+mj-lt"/>
            </a:endParaRPr>
          </a:p>
          <a:p>
            <a:pPr lvl="1">
              <a:spcBef>
                <a:spcPct val="0"/>
              </a:spcBef>
              <a:spcAft>
                <a:spcPts val="525"/>
              </a:spcAft>
              <a:buFont typeface="Wingdings" panose="05000000000000000000" pitchFamily="2" charset="2"/>
              <a:buChar char="§"/>
            </a:pPr>
            <a:endParaRPr lang="en-US" altLang="en-US" sz="1600" dirty="0">
              <a:latin typeface="+mj-lt"/>
            </a:endParaRPr>
          </a:p>
          <a:p>
            <a:pPr lvl="1">
              <a:spcBef>
                <a:spcPct val="0"/>
              </a:spcBef>
              <a:spcAft>
                <a:spcPts val="525"/>
              </a:spcAft>
              <a:buFont typeface="Wingdings" panose="05000000000000000000" pitchFamily="2" charset="2"/>
              <a:buChar char="§"/>
            </a:pPr>
            <a:endParaRPr lang="en-US" altLang="en-US" sz="1600" dirty="0">
              <a:latin typeface="+mj-lt"/>
            </a:endParaRPr>
          </a:p>
          <a:p>
            <a:pPr lvl="1">
              <a:spcBef>
                <a:spcPct val="0"/>
              </a:spcBef>
              <a:spcAft>
                <a:spcPts val="525"/>
              </a:spcAft>
              <a:buFont typeface="Wingdings" panose="05000000000000000000" pitchFamily="2" charset="2"/>
              <a:buChar char="§"/>
            </a:pPr>
            <a:r>
              <a:rPr lang="en-US" altLang="en-US" sz="1600" dirty="0">
                <a:latin typeface="+mj-lt"/>
              </a:rPr>
              <a:t>Member cost-share: $0 copay; 100% covered</a:t>
            </a:r>
            <a:endParaRPr lang="en-US" altLang="en-US" sz="1800" b="1" dirty="0">
              <a:latin typeface="+mj-lt"/>
            </a:endParaRPr>
          </a:p>
          <a:p>
            <a:pPr>
              <a:spcBef>
                <a:spcPct val="0"/>
              </a:spcBef>
              <a:spcAft>
                <a:spcPts val="525"/>
              </a:spcAft>
              <a:buFont typeface="Wingdings" panose="05000000000000000000" pitchFamily="2" charset="2"/>
              <a:buChar char="§"/>
            </a:pPr>
            <a:r>
              <a:rPr lang="en-US" altLang="en-US" sz="1800" b="1" dirty="0">
                <a:latin typeface="+mj-lt"/>
              </a:rPr>
              <a:t>Medical Advice Messaging </a:t>
            </a:r>
          </a:p>
          <a:p>
            <a:pPr lvl="1">
              <a:spcBef>
                <a:spcPct val="0"/>
              </a:spcBef>
              <a:spcAft>
                <a:spcPts val="525"/>
              </a:spcAft>
              <a:buFont typeface="Wingdings" panose="05000000000000000000" pitchFamily="2" charset="2"/>
              <a:buChar char="§"/>
            </a:pPr>
            <a:r>
              <a:rPr lang="en-US" altLang="en-US" sz="1600" dirty="0">
                <a:latin typeface="+mj-lt"/>
              </a:rPr>
              <a:t>$5 copay; deductible waived for billable email messaging with provider</a:t>
            </a:r>
            <a:endParaRPr lang="en-US" altLang="en-US" sz="1800" b="1" dirty="0">
              <a:latin typeface="+mj-lt"/>
            </a:endParaRPr>
          </a:p>
          <a:p>
            <a:pPr>
              <a:spcBef>
                <a:spcPct val="0"/>
              </a:spcBef>
              <a:spcAft>
                <a:spcPts val="525"/>
              </a:spcAft>
              <a:buFont typeface="Wingdings" panose="05000000000000000000" pitchFamily="2" charset="2"/>
              <a:buChar char="§"/>
            </a:pPr>
            <a:r>
              <a:rPr lang="en-US" altLang="en-US" sz="1800" b="1" dirty="0">
                <a:latin typeface="+mj-lt"/>
              </a:rPr>
              <a:t>Virtual Care</a:t>
            </a:r>
          </a:p>
          <a:p>
            <a:pPr lvl="1">
              <a:spcBef>
                <a:spcPct val="0"/>
              </a:spcBef>
              <a:spcAft>
                <a:spcPts val="525"/>
              </a:spcAft>
              <a:buFont typeface="Wingdings" panose="05000000000000000000" pitchFamily="2" charset="2"/>
              <a:buChar char="§"/>
            </a:pPr>
            <a:r>
              <a:rPr lang="en-US" altLang="en-US" sz="1600" dirty="0">
                <a:latin typeface="+mj-lt"/>
              </a:rPr>
              <a:t>Telemedicine virtual care visits are covered the same as the in-person service</a:t>
            </a:r>
          </a:p>
          <a:p>
            <a:pPr>
              <a:spcBef>
                <a:spcPct val="0"/>
              </a:spcBef>
              <a:spcAft>
                <a:spcPts val="525"/>
              </a:spcAft>
              <a:buFont typeface="Wingdings" panose="05000000000000000000" pitchFamily="2" charset="2"/>
              <a:buChar char="§"/>
            </a:pPr>
            <a:r>
              <a:rPr lang="en-US" altLang="en-US" sz="1800" b="1" dirty="0" err="1">
                <a:latin typeface="+mj-lt"/>
                <a:ea typeface="MS PGothic" panose="020B0600070205080204" pitchFamily="34" charset="-128"/>
              </a:rPr>
              <a:t>UpLift</a:t>
            </a:r>
            <a:endParaRPr lang="en-US" altLang="en-US" sz="2000" b="1" dirty="0">
              <a:latin typeface="+mj-lt"/>
              <a:ea typeface="MS PGothic" panose="020B0600070205080204" pitchFamily="34" charset="-128"/>
            </a:endParaRPr>
          </a:p>
          <a:p>
            <a:pPr lvl="1">
              <a:spcBef>
                <a:spcPct val="0"/>
              </a:spcBef>
              <a:spcAft>
                <a:spcPts val="525"/>
              </a:spcAft>
              <a:buFont typeface="Wingdings" panose="05000000000000000000" pitchFamily="2" charset="2"/>
              <a:buChar char="§"/>
            </a:pPr>
            <a:r>
              <a:rPr lang="en-US" altLang="en-US" sz="1600" dirty="0">
                <a:latin typeface="+mj-lt"/>
                <a:ea typeface="MS PGothic" panose="020B0600070205080204" pitchFamily="34" charset="-128"/>
              </a:rPr>
              <a:t>Virtual behavioral health care practice that greatly expands EHP’s network of providers. </a:t>
            </a:r>
            <a:r>
              <a:rPr lang="en-US" altLang="en-US" sz="1600" dirty="0" err="1">
                <a:latin typeface="+mj-lt"/>
                <a:ea typeface="MS PGothic" panose="020B0600070205080204" pitchFamily="34" charset="-128"/>
              </a:rPr>
              <a:t>UpLift</a:t>
            </a:r>
            <a:r>
              <a:rPr lang="en-US" altLang="en-US" sz="1600" dirty="0">
                <a:latin typeface="+mj-lt"/>
                <a:ea typeface="MS PGothic" panose="020B0600070205080204" pitchFamily="34" charset="-128"/>
              </a:rPr>
              <a:t> matches members with a provider and offers quick, easy scheduling in just a few days on average.</a:t>
            </a:r>
          </a:p>
        </p:txBody>
      </p:sp>
      <p:sp>
        <p:nvSpPr>
          <p:cNvPr id="8" name="TextBox 7"/>
          <p:cNvSpPr txBox="1"/>
          <p:nvPr/>
        </p:nvSpPr>
        <p:spPr>
          <a:xfrm>
            <a:off x="1227492" y="3277308"/>
            <a:ext cx="2924175" cy="2222147"/>
          </a:xfrm>
          <a:prstGeom prst="rect">
            <a:avLst/>
          </a:prstGeom>
          <a:noFill/>
        </p:spPr>
        <p:txBody>
          <a:bodyPr wrap="square" numCol="2" rtlCol="0">
            <a:spAutoFit/>
          </a:bodyPr>
          <a:lstStyle/>
          <a:p>
            <a:pPr marL="342900" indent="-251460" defTabSz="1005840">
              <a:lnSpc>
                <a:spcPct val="90000"/>
              </a:lnSpc>
              <a:spcBef>
                <a:spcPct val="0"/>
              </a:spcBef>
              <a:spcAft>
                <a:spcPts val="525"/>
              </a:spcAft>
              <a:buClr>
                <a:srgbClr val="043673"/>
              </a:buClr>
              <a:buFont typeface="Wingdings" panose="05000000000000000000" pitchFamily="2" charset="2"/>
              <a:buChar char="§"/>
            </a:pPr>
            <a:r>
              <a:rPr lang="en-US" altLang="en-US" sz="1400" dirty="0">
                <a:latin typeface="+mj-lt"/>
              </a:rPr>
              <a:t>Cold, flu and sinus symptoms</a:t>
            </a:r>
          </a:p>
          <a:p>
            <a:pPr marL="342900" indent="-251460" defTabSz="1005840">
              <a:lnSpc>
                <a:spcPct val="90000"/>
              </a:lnSpc>
              <a:spcBef>
                <a:spcPct val="0"/>
              </a:spcBef>
              <a:spcAft>
                <a:spcPts val="525"/>
              </a:spcAft>
              <a:buClr>
                <a:srgbClr val="043673"/>
              </a:buClr>
              <a:buFont typeface="Wingdings" panose="05000000000000000000" pitchFamily="2" charset="2"/>
              <a:buChar char="§"/>
            </a:pPr>
            <a:r>
              <a:rPr lang="en-US" altLang="en-US" sz="1400" dirty="0">
                <a:latin typeface="+mj-lt"/>
              </a:rPr>
              <a:t>Respiratory infection</a:t>
            </a:r>
          </a:p>
          <a:p>
            <a:pPr marL="342900" indent="-251460" defTabSz="1005840">
              <a:lnSpc>
                <a:spcPct val="90000"/>
              </a:lnSpc>
              <a:spcBef>
                <a:spcPct val="0"/>
              </a:spcBef>
              <a:spcAft>
                <a:spcPts val="525"/>
              </a:spcAft>
              <a:buClr>
                <a:srgbClr val="043673"/>
              </a:buClr>
              <a:buFont typeface="Wingdings" panose="05000000000000000000" pitchFamily="2" charset="2"/>
              <a:buChar char="§"/>
            </a:pPr>
            <a:endParaRPr lang="en-US" altLang="en-US" sz="1400" dirty="0">
              <a:latin typeface="+mj-lt"/>
            </a:endParaRPr>
          </a:p>
          <a:p>
            <a:pPr marL="342900" indent="-251460" defTabSz="1005840">
              <a:lnSpc>
                <a:spcPct val="90000"/>
              </a:lnSpc>
              <a:spcBef>
                <a:spcPct val="0"/>
              </a:spcBef>
              <a:spcAft>
                <a:spcPts val="525"/>
              </a:spcAft>
              <a:buClr>
                <a:srgbClr val="043673"/>
              </a:buClr>
              <a:buFont typeface="Wingdings" panose="05000000000000000000" pitchFamily="2" charset="2"/>
              <a:buChar char="§"/>
            </a:pPr>
            <a:endParaRPr lang="en-US" altLang="en-US" sz="1400" dirty="0">
              <a:latin typeface="+mj-lt"/>
            </a:endParaRPr>
          </a:p>
          <a:p>
            <a:pPr marL="342900" indent="-251460" defTabSz="1005840">
              <a:lnSpc>
                <a:spcPct val="90000"/>
              </a:lnSpc>
              <a:spcBef>
                <a:spcPct val="0"/>
              </a:spcBef>
              <a:spcAft>
                <a:spcPts val="525"/>
              </a:spcAft>
              <a:buClr>
                <a:srgbClr val="043673"/>
              </a:buClr>
              <a:buFont typeface="Wingdings" panose="05000000000000000000" pitchFamily="2" charset="2"/>
              <a:buChar char="§"/>
            </a:pPr>
            <a:endParaRPr lang="en-US" altLang="en-US" sz="1400" dirty="0">
              <a:latin typeface="+mj-lt"/>
            </a:endParaRPr>
          </a:p>
          <a:p>
            <a:pPr marL="91440" defTabSz="1005840">
              <a:lnSpc>
                <a:spcPct val="90000"/>
              </a:lnSpc>
              <a:spcBef>
                <a:spcPct val="0"/>
              </a:spcBef>
              <a:spcAft>
                <a:spcPts val="525"/>
              </a:spcAft>
              <a:buClr>
                <a:srgbClr val="043673"/>
              </a:buClr>
            </a:pPr>
            <a:endParaRPr lang="en-US" altLang="en-US" sz="1400" dirty="0">
              <a:latin typeface="+mj-lt"/>
            </a:endParaRPr>
          </a:p>
          <a:p>
            <a:pPr marL="342900" indent="-251460" defTabSz="1005840">
              <a:lnSpc>
                <a:spcPct val="90000"/>
              </a:lnSpc>
              <a:spcBef>
                <a:spcPct val="0"/>
              </a:spcBef>
              <a:spcAft>
                <a:spcPts val="525"/>
              </a:spcAft>
              <a:buClr>
                <a:srgbClr val="043673"/>
              </a:buClr>
              <a:buFont typeface="Wingdings" panose="05000000000000000000" pitchFamily="2" charset="2"/>
              <a:buChar char="§"/>
            </a:pPr>
            <a:r>
              <a:rPr lang="en-US" altLang="en-US" sz="1400" dirty="0">
                <a:latin typeface="+mj-lt"/>
              </a:rPr>
              <a:t>Rashes</a:t>
            </a:r>
          </a:p>
          <a:p>
            <a:pPr marL="342900" indent="-251460" defTabSz="1005840">
              <a:lnSpc>
                <a:spcPct val="90000"/>
              </a:lnSpc>
              <a:spcBef>
                <a:spcPct val="0"/>
              </a:spcBef>
              <a:spcAft>
                <a:spcPts val="525"/>
              </a:spcAft>
              <a:buClr>
                <a:srgbClr val="043673"/>
              </a:buClr>
              <a:buFont typeface="Wingdings" panose="05000000000000000000" pitchFamily="2" charset="2"/>
              <a:buChar char="§"/>
            </a:pPr>
            <a:r>
              <a:rPr lang="en-US" altLang="en-US" sz="1400" dirty="0">
                <a:latin typeface="+mj-lt"/>
              </a:rPr>
              <a:t>Allergies</a:t>
            </a:r>
          </a:p>
          <a:p>
            <a:pPr marL="342900" indent="-251460" defTabSz="1005840">
              <a:lnSpc>
                <a:spcPct val="90000"/>
              </a:lnSpc>
              <a:spcBef>
                <a:spcPct val="0"/>
              </a:spcBef>
              <a:spcAft>
                <a:spcPts val="525"/>
              </a:spcAft>
              <a:buClr>
                <a:srgbClr val="043673"/>
              </a:buClr>
              <a:buFont typeface="Wingdings" panose="05000000000000000000" pitchFamily="2" charset="2"/>
              <a:buChar char="§"/>
            </a:pPr>
            <a:r>
              <a:rPr lang="en-US" altLang="en-US" sz="1400" dirty="0">
                <a:latin typeface="+mj-lt"/>
              </a:rPr>
              <a:t>Pinkeye</a:t>
            </a:r>
          </a:p>
        </p:txBody>
      </p:sp>
    </p:spTree>
    <p:extLst>
      <p:ext uri="{BB962C8B-B14F-4D97-AF65-F5344CB8AC3E}">
        <p14:creationId xmlns:p14="http://schemas.microsoft.com/office/powerpoint/2010/main" val="3484272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PPO Pharmacy Plan</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9</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120239441"/>
              </p:ext>
            </p:extLst>
          </p:nvPr>
        </p:nvGraphicFramePr>
        <p:xfrm>
          <a:off x="938213" y="1360488"/>
          <a:ext cx="7986712" cy="5168624"/>
        </p:xfrm>
        <a:graphic>
          <a:graphicData uri="http://schemas.openxmlformats.org/drawingml/2006/table">
            <a:tbl>
              <a:tblPr/>
              <a:tblGrid>
                <a:gridCol w="1822450">
                  <a:extLst>
                    <a:ext uri="{9D8B030D-6E8A-4147-A177-3AD203B41FA5}">
                      <a16:colId xmlns:a16="http://schemas.microsoft.com/office/drawing/2014/main" val="3040365972"/>
                    </a:ext>
                  </a:extLst>
                </a:gridCol>
                <a:gridCol w="2068512">
                  <a:extLst>
                    <a:ext uri="{9D8B030D-6E8A-4147-A177-3AD203B41FA5}">
                      <a16:colId xmlns:a16="http://schemas.microsoft.com/office/drawing/2014/main" val="2140926339"/>
                    </a:ext>
                  </a:extLst>
                </a:gridCol>
                <a:gridCol w="1333500">
                  <a:extLst>
                    <a:ext uri="{9D8B030D-6E8A-4147-A177-3AD203B41FA5}">
                      <a16:colId xmlns:a16="http://schemas.microsoft.com/office/drawing/2014/main" val="3577899909"/>
                    </a:ext>
                  </a:extLst>
                </a:gridCol>
                <a:gridCol w="1428750">
                  <a:extLst>
                    <a:ext uri="{9D8B030D-6E8A-4147-A177-3AD203B41FA5}">
                      <a16:colId xmlns:a16="http://schemas.microsoft.com/office/drawing/2014/main" val="1141185835"/>
                    </a:ext>
                  </a:extLst>
                </a:gridCol>
                <a:gridCol w="1333500">
                  <a:extLst>
                    <a:ext uri="{9D8B030D-6E8A-4147-A177-3AD203B41FA5}">
                      <a16:colId xmlns:a16="http://schemas.microsoft.com/office/drawing/2014/main" val="327425055"/>
                    </a:ext>
                  </a:extLst>
                </a:gridCol>
              </a:tblGrid>
              <a:tr h="1050914">
                <a:tc gridSpan="2">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endParaRPr kumimoji="0" lang="en-US" altLang="en-US" sz="1100" b="1" i="0" u="none" strike="noStrike" cap="none" normalizeH="0" baseline="0" dirty="0">
                        <a:ln>
                          <a:noFill/>
                        </a:ln>
                        <a:solidFill>
                          <a:schemeClr val="bg1"/>
                        </a:solidFill>
                        <a:effectLst/>
                        <a:latin typeface="+mj-lt"/>
                        <a:ea typeface="MS PGothic" panose="020B0600070205080204" pitchFamily="34" charset="-128"/>
                      </a:endParaRPr>
                    </a:p>
                    <a:p>
                      <a:pPr marL="0" marR="0" lvl="0" indent="0" algn="l" defTabSz="887413" rtl="0" eaLnBrk="1" fontAlgn="base" latinLnBrk="0" hangingPunct="1">
                        <a:lnSpc>
                          <a:spcPct val="100000"/>
                        </a:lnSpc>
                        <a:spcBef>
                          <a:spcPct val="0"/>
                        </a:spcBef>
                        <a:spcAft>
                          <a:spcPct val="0"/>
                        </a:spcAft>
                        <a:buClrTx/>
                        <a:buSzTx/>
                        <a:buFontTx/>
                        <a:buNone/>
                        <a:tabLst/>
                      </a:pPr>
                      <a:endParaRPr kumimoji="0" lang="en-US" altLang="en-US" sz="1100" b="1" i="0" u="none" strike="noStrike" cap="none" normalizeH="0" baseline="0" dirty="0">
                        <a:ln>
                          <a:noFill/>
                        </a:ln>
                        <a:solidFill>
                          <a:schemeClr val="bg1"/>
                        </a:solidFill>
                        <a:effectLst/>
                        <a:latin typeface="+mj-lt"/>
                        <a:ea typeface="MS PGothic" panose="020B0600070205080204" pitchFamily="34" charset="-128"/>
                      </a:endParaRPr>
                    </a:p>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mj-lt"/>
                          <a:ea typeface="MS PGothic" panose="020B0600070205080204" pitchFamily="34" charset="-128"/>
                        </a:rPr>
                        <a:t>Services and Supplies (In Alphabetical Order)</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378"/>
                    </a:solidFill>
                  </a:tcPr>
                </a:tc>
                <a:tc hMerge="1">
                  <a:txBody>
                    <a:bodyPr/>
                    <a:lstStyle/>
                    <a:p>
                      <a:endParaRPr lang="en-US"/>
                    </a:p>
                  </a:txBody>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endParaRPr kumimoji="0" lang="en-US" altLang="en-US" sz="1100" b="1" i="0" u="none" strike="noStrike" cap="none" normalizeH="0" baseline="0" dirty="0">
                        <a:ln>
                          <a:noFill/>
                        </a:ln>
                        <a:solidFill>
                          <a:schemeClr val="bg1"/>
                        </a:solidFill>
                        <a:effectLst/>
                        <a:latin typeface="+mj-lt"/>
                        <a:ea typeface="MS PGothic" panose="020B0600070205080204" pitchFamily="34" charset="-128"/>
                      </a:endParaRPr>
                    </a:p>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mj-lt"/>
                          <a:ea typeface="MS PGothic" panose="020B0600070205080204" pitchFamily="34" charset="-128"/>
                        </a:rPr>
                        <a:t>In-Network Retail Pharmacy (30-day supply)</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38C3D"/>
                    </a:solidFill>
                  </a:tcPr>
                </a:tc>
                <a:tc>
                  <a:txBody>
                    <a:bodyPr/>
                    <a:lstStyle>
                      <a:lvl1pPr>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mj-lt"/>
                          <a:ea typeface="MS PGothic" panose="020B0600070205080204" pitchFamily="34" charset="-128"/>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mj-lt"/>
                          <a:ea typeface="MS PGothic" panose="020B0600070205080204" pitchFamily="34" charset="-128"/>
                        </a:rPr>
                        <a:t>In-Network</a:t>
                      </a:r>
                      <a:br>
                        <a:rPr kumimoji="0" lang="en-US" altLang="en-US" sz="1100" b="1" i="0" u="none" strike="noStrike" cap="none" normalizeH="0" baseline="0" dirty="0">
                          <a:ln>
                            <a:noFill/>
                          </a:ln>
                          <a:solidFill>
                            <a:schemeClr val="bg1"/>
                          </a:solidFill>
                          <a:effectLst/>
                          <a:latin typeface="+mj-lt"/>
                          <a:ea typeface="MS PGothic" panose="020B0600070205080204" pitchFamily="34" charset="-128"/>
                        </a:rPr>
                      </a:br>
                      <a:r>
                        <a:rPr kumimoji="0" lang="en-US" altLang="en-US" sz="1100" b="1" i="0" u="none" strike="noStrike" cap="none" normalizeH="0" baseline="0" dirty="0">
                          <a:ln>
                            <a:noFill/>
                          </a:ln>
                          <a:solidFill>
                            <a:schemeClr val="bg1"/>
                          </a:solidFill>
                          <a:effectLst/>
                          <a:latin typeface="+mj-lt"/>
                          <a:ea typeface="MS PGothic" panose="020B0600070205080204" pitchFamily="34" charset="-128"/>
                        </a:rPr>
                        <a:t>Retail Pharmacy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mj-lt"/>
                          <a:ea typeface="MS PGothic" panose="020B0600070205080204" pitchFamily="34" charset="-128"/>
                        </a:rPr>
                        <a:t>(90-day supply)</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100" b="1" i="0" u="none" strike="noStrike" cap="none" normalizeH="0" baseline="0" dirty="0">
                        <a:ln>
                          <a:noFill/>
                        </a:ln>
                        <a:solidFill>
                          <a:schemeClr val="bg1"/>
                        </a:solidFill>
                        <a:effectLst/>
                        <a:latin typeface="+mj-lt"/>
                        <a:ea typeface="MS PGothic" panose="020B0600070205080204" pitchFamily="34" charset="-128"/>
                      </a:endParaRP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38C3D"/>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endParaRPr kumimoji="0" lang="en-US" altLang="en-US" sz="1100" b="1" i="0" u="none" strike="noStrike" cap="none" normalizeH="0" baseline="0" dirty="0">
                        <a:ln>
                          <a:noFill/>
                        </a:ln>
                        <a:solidFill>
                          <a:schemeClr val="bg1"/>
                        </a:solidFill>
                        <a:effectLst/>
                        <a:latin typeface="+mj-lt"/>
                        <a:ea typeface="MS PGothic" panose="020B0600070205080204" pitchFamily="34" charset="-128"/>
                      </a:endParaRPr>
                    </a:p>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mj-lt"/>
                          <a:ea typeface="MS PGothic" panose="020B0600070205080204" pitchFamily="34" charset="-128"/>
                        </a:rPr>
                        <a:t>Mail Order </a:t>
                      </a:r>
                    </a:p>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mj-lt"/>
                          <a:ea typeface="MS PGothic" panose="020B0600070205080204" pitchFamily="34" charset="-128"/>
                        </a:rPr>
                        <a:t>(90-day supply)</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38C3D"/>
                    </a:solidFill>
                  </a:tcPr>
                </a:tc>
                <a:extLst>
                  <a:ext uri="{0D108BD9-81ED-4DB2-BD59-A6C34878D82A}">
                    <a16:rowId xmlns:a16="http://schemas.microsoft.com/office/drawing/2014/main" val="2609177880"/>
                  </a:ext>
                </a:extLst>
              </a:tr>
              <a:tr h="295272">
                <a:tc rowSpan="3">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mj-lt"/>
                          <a:ea typeface="MS PGothic" panose="020B0600070205080204" pitchFamily="34" charset="-128"/>
                        </a:rPr>
                        <a:t>Oral Contraceptives</a:t>
                      </a:r>
                    </a:p>
                  </a:txBody>
                  <a:tcPr marL="80681" marR="80681" marT="40343" marB="4034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BB0B6"/>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Generic</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mj-lt"/>
                          <a:ea typeface="MS PGothic" panose="020B0600070205080204" pitchFamily="34" charset="-128"/>
                        </a:rPr>
                        <a:t>$0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230701554"/>
                  </a:ext>
                </a:extLst>
              </a:tr>
              <a:tr h="481008">
                <a:tc vMerge="1">
                  <a:txBody>
                    <a:bodyPr/>
                    <a:lstStyle/>
                    <a:p>
                      <a:endParaRPr lang="en-US"/>
                    </a:p>
                  </a:txBody>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Preferred </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$40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mj-lt"/>
                          <a:ea typeface="MS PGothic" panose="020B0600070205080204" pitchFamily="34" charset="-128"/>
                        </a:rPr>
                        <a:t>$120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$80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437727191"/>
                  </a:ext>
                </a:extLst>
              </a:tr>
              <a:tr h="285747">
                <a:tc vMerge="1">
                  <a:txBody>
                    <a:bodyPr/>
                    <a:lstStyle/>
                    <a:p>
                      <a:endParaRPr lang="en-US"/>
                    </a:p>
                  </a:txBody>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Non-Preferred</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$65</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mj-lt"/>
                          <a:ea typeface="MS PGothic" panose="020B0600070205080204" pitchFamily="34" charset="-128"/>
                        </a:rPr>
                        <a:t>$195</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$130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616231171"/>
                  </a:ext>
                </a:extLst>
              </a:tr>
              <a:tr h="295272">
                <a:tc rowSpan="6">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mj-lt"/>
                          <a:ea typeface="MS PGothic" panose="020B0600070205080204" pitchFamily="34" charset="-128"/>
                        </a:rPr>
                        <a:t>Prescriptions</a:t>
                      </a:r>
                    </a:p>
                  </a:txBody>
                  <a:tcPr marL="80681" marR="80681" marT="40343" marB="4034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BB0B6"/>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Generic</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$10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$30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$20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15438077"/>
                  </a:ext>
                </a:extLst>
              </a:tr>
              <a:tr h="295272">
                <a:tc vMerge="1">
                  <a:txBody>
                    <a:bodyPr/>
                    <a:lstStyle/>
                    <a:p>
                      <a:endParaRPr lang="en-US"/>
                    </a:p>
                  </a:txBody>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Preferred</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mj-lt"/>
                          <a:ea typeface="MS PGothic" panose="020B0600070205080204" pitchFamily="34" charset="-128"/>
                        </a:rPr>
                        <a:t>$40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$120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$80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764252871"/>
                  </a:ext>
                </a:extLst>
              </a:tr>
              <a:tr h="295272">
                <a:tc vMerge="1">
                  <a:txBody>
                    <a:bodyPr/>
                    <a:lstStyle/>
                    <a:p>
                      <a:endParaRPr lang="en-US"/>
                    </a:p>
                  </a:txBody>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Non-preferred</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mj-lt"/>
                          <a:ea typeface="MS PGothic" panose="020B0600070205080204" pitchFamily="34" charset="-128"/>
                        </a:rPr>
                        <a:t>$65</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$195</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$130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668134420"/>
                  </a:ext>
                </a:extLst>
              </a:tr>
              <a:tr h="835015">
                <a:tc vMerge="1">
                  <a:txBody>
                    <a:bodyPr/>
                    <a:lstStyle/>
                    <a:p>
                      <a:endParaRPr lang="en-US"/>
                    </a:p>
                  </a:txBody>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Brand with Generic Equivalent</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$65 plus the cost differential between generic and brand</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$195 plus the cost differential between generic and brand</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$130 plus the cost differential</a:t>
                      </a:r>
                      <a:br>
                        <a:rPr kumimoji="0" lang="en-US" altLang="en-US" sz="1100" b="0" i="0" u="none" strike="noStrike" cap="none" normalizeH="0" baseline="0" dirty="0">
                          <a:ln>
                            <a:noFill/>
                          </a:ln>
                          <a:solidFill>
                            <a:schemeClr val="tx1"/>
                          </a:solidFill>
                          <a:effectLst/>
                          <a:latin typeface="+mj-lt"/>
                          <a:ea typeface="MS PGothic" panose="020B0600070205080204" pitchFamily="34" charset="-128"/>
                        </a:rPr>
                      </a:b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between generic and brand</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823815201"/>
                  </a:ext>
                </a:extLst>
              </a:tr>
              <a:tr h="415966">
                <a:tc vMerge="1">
                  <a:txBody>
                    <a:bodyPr/>
                    <a:lstStyle/>
                    <a:p>
                      <a:pPr marL="0" marR="0" lvl="0" indent="0" algn="l" defTabSz="887413" rtl="0" eaLnBrk="1" fontAlgn="base" latinLnBrk="0" hangingPunct="1">
                        <a:lnSpc>
                          <a:spcPct val="100000"/>
                        </a:lnSpc>
                        <a:spcBef>
                          <a:spcPct val="0"/>
                        </a:spcBef>
                        <a:spcAft>
                          <a:spcPct val="0"/>
                        </a:spcAft>
                        <a:buClrTx/>
                        <a:buSzTx/>
                        <a:buFontTx/>
                        <a:buNone/>
                        <a:tabLst/>
                      </a:pPr>
                      <a:endParaRPr kumimoji="0" lang="en-US" altLang="en-US" sz="1100" b="1" i="0" u="none" strike="noStrike" cap="none" normalizeH="0" baseline="0" dirty="0">
                        <a:ln>
                          <a:noFill/>
                        </a:ln>
                        <a:solidFill>
                          <a:srgbClr val="203864"/>
                        </a:solidFill>
                        <a:effectLst/>
                        <a:latin typeface="Gill Sans SemiBold"/>
                        <a:ea typeface="MS PGothic" panose="020B0600070205080204" pitchFamily="34" charset="-128"/>
                      </a:endParaRPr>
                    </a:p>
                  </a:txBody>
                  <a:tcPr marL="80681" marR="80681" marT="40343" marB="4034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B9BD5"/>
                    </a:solidFill>
                  </a:tcPr>
                </a:tc>
                <a:tc>
                  <a:txBody>
                    <a:body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Specialty Medications for members enrolled in </a:t>
                      </a:r>
                      <a:r>
                        <a:rPr kumimoji="0" lang="en-US" altLang="en-US" sz="1100" b="0" i="0" u="none" strike="noStrike" cap="none" normalizeH="0" baseline="0" dirty="0" err="1">
                          <a:ln>
                            <a:noFill/>
                          </a:ln>
                          <a:solidFill>
                            <a:schemeClr val="tx1"/>
                          </a:solidFill>
                          <a:effectLst/>
                          <a:latin typeface="+mj-lt"/>
                          <a:ea typeface="MS PGothic" panose="020B0600070205080204" pitchFamily="34" charset="-128"/>
                        </a:rPr>
                        <a:t>PrudentRx</a:t>
                      </a: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 – medications listed at ehp.org</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Restricted to Retail 30-day supply</a:t>
                      </a:r>
                      <a:endParaRPr kumimoji="0" lang="en-US" altLang="en-US" sz="1100" b="0" i="0" u="none" strike="sngStrike" cap="none" normalizeH="0" baseline="0" dirty="0">
                        <a:ln>
                          <a:noFill/>
                        </a:ln>
                        <a:solidFill>
                          <a:srgbClr val="FF0000"/>
                        </a:solidFill>
                        <a:effectLst/>
                        <a:latin typeface="+mj-lt"/>
                        <a:ea typeface="MS PGothic" panose="020B0600070205080204" pitchFamily="34" charset="-128"/>
                      </a:endParaRP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l" defTabSz="887413" rtl="0" eaLnBrk="1" fontAlgn="base" latinLnBrk="0" hangingPunct="1">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Gill Sans SemiBold"/>
                        <a:ea typeface="MS PGothic" panose="020B0600070205080204" pitchFamily="34" charset="-128"/>
                      </a:endParaRPr>
                    </a:p>
                  </a:txBody>
                  <a:tcPr marL="80681" marR="80681" marT="40343" marB="4034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BF7"/>
                    </a:solidFill>
                  </a:tcPr>
                </a:tc>
                <a:extLst>
                  <a:ext uri="{0D108BD9-81ED-4DB2-BD59-A6C34878D82A}">
                    <a16:rowId xmlns:a16="http://schemas.microsoft.com/office/drawing/2014/main" val="1437437946"/>
                  </a:ext>
                </a:extLst>
              </a:tr>
              <a:tr h="415966">
                <a:tc vMerge="1">
                  <a:txBody>
                    <a:bodyPr/>
                    <a:lstStyle/>
                    <a:p>
                      <a:pPr marL="0" marR="0" lvl="0" indent="0" algn="l" defTabSz="887413" rtl="0" eaLnBrk="1" fontAlgn="base" latinLnBrk="0" hangingPunct="1">
                        <a:lnSpc>
                          <a:spcPct val="100000"/>
                        </a:lnSpc>
                        <a:spcBef>
                          <a:spcPct val="0"/>
                        </a:spcBef>
                        <a:spcAft>
                          <a:spcPct val="0"/>
                        </a:spcAft>
                        <a:buClrTx/>
                        <a:buSzTx/>
                        <a:buFontTx/>
                        <a:buNone/>
                        <a:tabLst/>
                      </a:pPr>
                      <a:endPar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endParaRPr>
                    </a:p>
                  </a:txBody>
                  <a:tcPr marL="80681" marR="80681" marT="40343" marB="40343"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8BB0B6"/>
                    </a:solidFill>
                  </a:tcPr>
                </a:tc>
                <a:tc>
                  <a:txBody>
                    <a:bodyPr/>
                    <a:lstStyle/>
                    <a:p>
                      <a:pPr marL="0" marR="0" lvl="0" indent="0" algn="l" defTabSz="887413" rtl="0" eaLnBrk="1" fontAlgn="base" latinLnBrk="0" hangingPunct="1">
                        <a:lnSpc>
                          <a:spcPct val="100000"/>
                        </a:lnSpc>
                        <a:spcBef>
                          <a:spcPct val="0"/>
                        </a:spcBef>
                        <a:spcAft>
                          <a:spcPct val="0"/>
                        </a:spcAft>
                        <a:buClrTx/>
                        <a:buSzTx/>
                        <a:buFontTx/>
                        <a:buNone/>
                        <a:tabLst/>
                        <a:defRPr/>
                      </a:pPr>
                      <a:r>
                        <a:rPr lang="en-US" sz="1100" kern="1200" dirty="0">
                          <a:solidFill>
                            <a:schemeClr val="tx1"/>
                          </a:solidFill>
                          <a:effectLst/>
                          <a:latin typeface="+mj-lt"/>
                          <a:ea typeface="+mn-ea"/>
                          <a:cs typeface="+mn-cs"/>
                        </a:rPr>
                        <a:t>Specialty Medications for members </a:t>
                      </a:r>
                      <a:r>
                        <a:rPr lang="en-US" sz="1100" u="sng" kern="1200" dirty="0">
                          <a:solidFill>
                            <a:schemeClr val="tx1"/>
                          </a:solidFill>
                          <a:effectLst/>
                          <a:latin typeface="+mj-lt"/>
                          <a:ea typeface="+mn-ea"/>
                          <a:cs typeface="+mn-cs"/>
                        </a:rPr>
                        <a:t>not</a:t>
                      </a:r>
                      <a:r>
                        <a:rPr lang="en-US" sz="1100" kern="1200" dirty="0">
                          <a:solidFill>
                            <a:schemeClr val="tx1"/>
                          </a:solidFill>
                          <a:effectLst/>
                          <a:latin typeface="+mj-lt"/>
                          <a:ea typeface="+mn-ea"/>
                          <a:cs typeface="+mn-cs"/>
                        </a:rPr>
                        <a:t> enrolled in </a:t>
                      </a:r>
                      <a:r>
                        <a:rPr lang="en-US" sz="1100" kern="1200" dirty="0" err="1">
                          <a:solidFill>
                            <a:schemeClr val="tx1"/>
                          </a:solidFill>
                          <a:effectLst/>
                          <a:latin typeface="+mj-lt"/>
                          <a:ea typeface="+mn-ea"/>
                          <a:cs typeface="+mn-cs"/>
                        </a:rPr>
                        <a:t>PrudentRx</a:t>
                      </a:r>
                      <a:r>
                        <a:rPr lang="en-US" sz="1100" kern="1200" dirty="0">
                          <a:solidFill>
                            <a:schemeClr val="tx1"/>
                          </a:solidFill>
                          <a:effectLst/>
                          <a:latin typeface="+mj-lt"/>
                          <a:ea typeface="+mn-ea"/>
                          <a:cs typeface="+mn-cs"/>
                        </a:rPr>
                        <a:t> – medications listed at ehp.org</a:t>
                      </a:r>
                      <a:endParaRPr kumimoji="0" lang="en-US" altLang="en-US" sz="1100" b="0" i="0" u="none" strike="noStrike" cap="none" normalizeH="0" baseline="0" dirty="0">
                        <a:ln>
                          <a:noFill/>
                        </a:ln>
                        <a:solidFill>
                          <a:schemeClr val="tx1"/>
                        </a:solidFill>
                        <a:effectLst/>
                        <a:latin typeface="+mj-lt"/>
                        <a:ea typeface="MS PGothic" panose="020B0600070205080204" pitchFamily="34" charset="-128"/>
                      </a:endParaRP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30%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887413" rtl="0" eaLnBrk="1" fontAlgn="base" latinLnBrk="0" hangingPunct="1">
                        <a:lnSpc>
                          <a:spcPct val="100000"/>
                        </a:lnSpc>
                        <a:spcBef>
                          <a:spcPct val="0"/>
                        </a:spcBef>
                        <a:spcAft>
                          <a:spcPct val="0"/>
                        </a:spcAft>
                        <a:buClrTx/>
                        <a:buSzTx/>
                        <a:buFontTx/>
                        <a:buNone/>
                        <a:tabLst/>
                        <a:defRPr/>
                      </a:pPr>
                      <a:r>
                        <a:rPr kumimoji="0" lang="en-US" altLang="en-US" sz="1100" b="0" i="0" u="none" strike="noStrike" cap="none" normalizeH="0" baseline="0" dirty="0">
                          <a:ln>
                            <a:noFill/>
                          </a:ln>
                          <a:solidFill>
                            <a:schemeClr val="tx1"/>
                          </a:solidFill>
                          <a:effectLst/>
                          <a:latin typeface="+mj-lt"/>
                          <a:ea typeface="MS PGothic" panose="020B0600070205080204" pitchFamily="34" charset="-128"/>
                        </a:rPr>
                        <a:t>Restricted to Retail 30-day supply</a:t>
                      </a:r>
                      <a:endParaRPr kumimoji="0" lang="en-US" altLang="en-US" sz="1100" b="0" i="0" u="none" strike="sngStrike" cap="none" normalizeH="0" baseline="0" dirty="0">
                        <a:ln>
                          <a:noFill/>
                        </a:ln>
                        <a:solidFill>
                          <a:srgbClr val="FF0000"/>
                        </a:solidFill>
                        <a:effectLst/>
                        <a:latin typeface="+mj-lt"/>
                        <a:ea typeface="MS PGothic" panose="020B0600070205080204" pitchFamily="34" charset="-128"/>
                      </a:endParaRP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extLst>
                  <a:ext uri="{0D108BD9-81ED-4DB2-BD59-A6C34878D82A}">
                    <a16:rowId xmlns:a16="http://schemas.microsoft.com/office/drawing/2014/main" val="2864073789"/>
                  </a:ext>
                </a:extLst>
              </a:tr>
            </a:tbl>
          </a:graphicData>
        </a:graphic>
      </p:graphicFrame>
    </p:spTree>
    <p:extLst>
      <p:ext uri="{BB962C8B-B14F-4D97-AF65-F5344CB8AC3E}">
        <p14:creationId xmlns:p14="http://schemas.microsoft.com/office/powerpoint/2010/main" val="2718934032"/>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4495381-0249-410F-8F29-75C789CAB9BD}" vid="{78F7CABA-4AFC-4CB9-9A23-EC68DA862D6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2C5BBD435139A42AC0B149EDF8C992F" ma:contentTypeVersion="16" ma:contentTypeDescription="Create a new document." ma:contentTypeScope="" ma:versionID="14b5c292402aaef5afaf40431fff40d1">
  <xsd:schema xmlns:xsd="http://www.w3.org/2001/XMLSchema" xmlns:xs="http://www.w3.org/2001/XMLSchema" xmlns:p="http://schemas.microsoft.com/office/2006/metadata/properties" xmlns:ns3="4b0d8b2a-3a3c-44f1-9609-7367b71deb93" xmlns:ns4="a1dc0ee4-5442-40a5-b653-7fa51196cf3f" targetNamespace="http://schemas.microsoft.com/office/2006/metadata/properties" ma:root="true" ma:fieldsID="67ef4c2dea3b6cac722047db25c6942d" ns3:_="" ns4:_="">
    <xsd:import namespace="4b0d8b2a-3a3c-44f1-9609-7367b71deb93"/>
    <xsd:import namespace="a1dc0ee4-5442-40a5-b653-7fa51196cf3f"/>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ObjectDetectorVersions" minOccurs="0"/>
                <xsd:element ref="ns3:MediaServiceLocation" minOccurs="0"/>
                <xsd:element ref="ns3:MediaServiceSystemTags" minOccurs="0"/>
                <xsd:element ref="ns3:MediaLengthInSecond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0d8b2a-3a3c-44f1-9609-7367b71deb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SystemTags" ma:index="21" nillable="true" ma:displayName="MediaServiceSystemTags" ma:hidden="true" ma:internalName="MediaServiceSystemTags" ma:readOnly="true">
      <xsd:simpleType>
        <xsd:restriction base="dms:Note"/>
      </xsd:simpleType>
    </xsd:element>
    <xsd:element name="MediaLengthInSeconds" ma:index="22" nillable="true" ma:displayName="MediaLengthInSeconds" ma:hidden="true" ma:internalName="MediaLengthInSeconds" ma:readOnly="true">
      <xsd:simpleType>
        <xsd:restriction base="dms:Unknown"/>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1dc0ee4-5442-40a5-b653-7fa51196cf3f"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4b0d8b2a-3a3c-44f1-9609-7367b71deb93" xsi:nil="true"/>
  </documentManagement>
</p:properties>
</file>

<file path=customXml/itemProps1.xml><?xml version="1.0" encoding="utf-8"?>
<ds:datastoreItem xmlns:ds="http://schemas.openxmlformats.org/officeDocument/2006/customXml" ds:itemID="{F618CFD2-D85E-4485-A555-AA3F4807D58A}">
  <ds:schemaRefs>
    <ds:schemaRef ds:uri="http://schemas.microsoft.com/sharepoint/v3/contenttype/forms"/>
  </ds:schemaRefs>
</ds:datastoreItem>
</file>

<file path=customXml/itemProps2.xml><?xml version="1.0" encoding="utf-8"?>
<ds:datastoreItem xmlns:ds="http://schemas.openxmlformats.org/officeDocument/2006/customXml" ds:itemID="{04ADB802-619A-4D51-891A-3BF635899B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0d8b2a-3a3c-44f1-9609-7367b71deb93"/>
    <ds:schemaRef ds:uri="a1dc0ee4-5442-40a5-b653-7fa51196cf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3643312-BAD8-414F-9A3E-2FA407BB4446}">
  <ds:schemaRefs>
    <ds:schemaRef ds:uri="http://purl.org/dc/elements/1.1/"/>
    <ds:schemaRef ds:uri="4b0d8b2a-3a3c-44f1-9609-7367b71deb93"/>
    <ds:schemaRef ds:uri="http://www.w3.org/XML/1998/namespace"/>
    <ds:schemaRef ds:uri="http://schemas.microsoft.com/office/infopath/2007/PartnerControls"/>
    <ds:schemaRef ds:uri="http://schemas.microsoft.com/office/2006/documentManagement/types"/>
    <ds:schemaRef ds:uri="http://schemas.microsoft.com/office/2006/metadata/properties"/>
    <ds:schemaRef ds:uri="http://purl.org/dc/terms/"/>
    <ds:schemaRef ds:uri="http://schemas.openxmlformats.org/package/2006/metadata/core-properties"/>
    <ds:schemaRef ds:uri="a1dc0ee4-5442-40a5-b653-7fa51196cf3f"/>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JHHP PPT_EHP</Template>
  <TotalTime>240</TotalTime>
  <Words>1287</Words>
  <Application>Microsoft Office PowerPoint</Application>
  <PresentationFormat>Custom</PresentationFormat>
  <Paragraphs>231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Gill Sans MT</vt:lpstr>
      <vt:lpstr>Wingdings</vt:lpstr>
      <vt:lpstr>Office Theme</vt:lpstr>
      <vt:lpstr>EHP Preferred Provider Organization (PPO) Plan</vt:lpstr>
      <vt:lpstr>PPO Benefits Overview</vt:lpstr>
      <vt:lpstr>PPO Benefits Overview</vt:lpstr>
      <vt:lpstr>PPO Benefits Overview</vt:lpstr>
      <vt:lpstr>PPO Benefits Overview</vt:lpstr>
      <vt:lpstr>PPO Benefits Overview</vt:lpstr>
      <vt:lpstr>Johns Hopkins PPO Benefits Overview</vt:lpstr>
      <vt:lpstr>PPO Benefits Overview</vt:lpstr>
      <vt:lpstr>PPO Pharmacy Plan</vt:lpstr>
      <vt:lpstr>Thank You</vt:lpstr>
    </vt:vector>
  </TitlesOfParts>
  <Company>Johns Hopkins HealthCare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EHP Plan Options</dc:title>
  <dc:creator>Moody, Kristopher</dc:creator>
  <cp:lastModifiedBy>Moody, Kristopher</cp:lastModifiedBy>
  <cp:revision>21</cp:revision>
  <dcterms:created xsi:type="dcterms:W3CDTF">2023-09-26T18:57:22Z</dcterms:created>
  <dcterms:modified xsi:type="dcterms:W3CDTF">2024-09-27T15:37:57Z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0x01010012C5BBD435139A42AC0B149EDF8C992F</vt:lpwstr>
  </property>
</Properties>
</file>