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handoutMasterIdLst>
    <p:handoutMasterId r:id="rId16"/>
  </p:handoutMasterIdLst>
  <p:sldIdLst>
    <p:sldId id="257" r:id="rId5"/>
    <p:sldId id="258" r:id="rId6"/>
    <p:sldId id="269" r:id="rId7"/>
    <p:sldId id="270" r:id="rId8"/>
    <p:sldId id="274" r:id="rId9"/>
    <p:sldId id="275" r:id="rId10"/>
    <p:sldId id="281" r:id="rId11"/>
    <p:sldId id="277" r:id="rId12"/>
    <p:sldId id="276" r:id="rId13"/>
    <p:sldId id="273" r:id="rId14"/>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0B6"/>
    <a:srgbClr val="007378"/>
    <a:srgbClr val="A9B98C"/>
    <a:srgbClr val="C7D0B4"/>
    <a:srgbClr val="043673"/>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9" autoAdjust="0"/>
    <p:restoredTop sz="96247" autoAdjust="0"/>
  </p:normalViewPr>
  <p:slideViewPr>
    <p:cSldViewPr snapToGrid="0" snapToObjects="1">
      <p:cViewPr varScale="1">
        <p:scale>
          <a:sx n="93" d="100"/>
          <a:sy n="93" d="100"/>
        </p:scale>
        <p:origin x="804" y="9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53" d="100"/>
          <a:sy n="53" d="100"/>
        </p:scale>
        <p:origin x="245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ody, Kristopher" userId="66047fa5-170a-43c3-9738-676ba49f0f57" providerId="ADAL" clId="{F1442495-61B9-48E1-94AA-A31B9291FEE8}"/>
    <pc:docChg chg="modSld">
      <pc:chgData name="Moody, Kristopher" userId="66047fa5-170a-43c3-9738-676ba49f0f57" providerId="ADAL" clId="{F1442495-61B9-48E1-94AA-A31B9291FEE8}" dt="2024-09-27T15:37:52.157" v="5" actId="20577"/>
      <pc:docMkLst>
        <pc:docMk/>
      </pc:docMkLst>
      <pc:sldChg chg="modSp mod">
        <pc:chgData name="Moody, Kristopher" userId="66047fa5-170a-43c3-9738-676ba49f0f57" providerId="ADAL" clId="{F1442495-61B9-48E1-94AA-A31B9291FEE8}" dt="2024-09-27T15:37:52.157" v="5" actId="20577"/>
        <pc:sldMkLst>
          <pc:docMk/>
          <pc:sldMk cId="1197143512" sldId="281"/>
        </pc:sldMkLst>
        <pc:spChg chg="mod">
          <ac:chgData name="Moody, Kristopher" userId="66047fa5-170a-43c3-9738-676ba49f0f57" providerId="ADAL" clId="{F1442495-61B9-48E1-94AA-A31B9291FEE8}" dt="2024-09-27T15:37:52.157" v="5" actId="20577"/>
          <ac:spMkLst>
            <pc:docMk/>
            <pc:sldMk cId="1197143512" sldId="28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81E589-EC7A-4704-9074-FD8072A1B0B1}" type="datetimeFigureOut">
              <a:rPr lang="en-US" smtClean="0"/>
              <a:t>9/27/2024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C06819-073C-45A6-AA11-1CEE2B83F4FA}" type="slidenum">
              <a:rPr lang="en-US" smtClean="0"/>
              <a:t>‹#›</a:t>
            </a:fld>
            <a:endParaRPr lang="en-US"/>
          </a:p>
        </p:txBody>
      </p:sp>
    </p:spTree>
    <p:extLst>
      <p:ext uri="{BB962C8B-B14F-4D97-AF65-F5344CB8AC3E}">
        <p14:creationId xmlns:p14="http://schemas.microsoft.com/office/powerpoint/2010/main" val="3483390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18D02-D30F-0C47-9F51-723697953D1C}" type="datetimeFigureOut">
              <a:rPr lang="en-US" smtClean="0"/>
              <a:t>9/27/2024</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1FC5D-128A-1244-8646-24DEC241ECAE}" type="slidenum">
              <a:rPr lang="en-US" smtClean="0"/>
              <a:t>‹#›</a:t>
            </a:fld>
            <a:endParaRPr lang="en-US"/>
          </a:p>
        </p:txBody>
      </p:sp>
    </p:spTree>
    <p:extLst>
      <p:ext uri="{BB962C8B-B14F-4D97-AF65-F5344CB8AC3E}">
        <p14:creationId xmlns:p14="http://schemas.microsoft.com/office/powerpoint/2010/main" val="355349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D47E48-734B-DF21-F40B-EB79A2F03BCA}"/>
              </a:ext>
            </a:extLst>
          </p:cNvPr>
          <p:cNvPicPr>
            <a:picLocks noChangeAspect="1"/>
          </p:cNvPicPr>
          <p:nvPr userDrawn="1"/>
        </p:nvPicPr>
        <p:blipFill>
          <a:blip r:embed="rId2"/>
          <a:stretch>
            <a:fillRect/>
          </a:stretch>
        </p:blipFill>
        <p:spPr>
          <a:xfrm>
            <a:off x="0" y="5820955"/>
            <a:ext cx="10058400" cy="1135626"/>
          </a:xfrm>
          <a:prstGeom prst="rect">
            <a:avLst/>
          </a:prstGeom>
        </p:spPr>
      </p:pic>
      <p:sp>
        <p:nvSpPr>
          <p:cNvPr id="3" name="Subtitle 2">
            <a:extLst>
              <a:ext uri="{FF2B5EF4-FFF2-40B4-BE49-F238E27FC236}">
                <a16:creationId xmlns:a16="http://schemas.microsoft.com/office/drawing/2014/main" id="{E8496E78-A59C-6B46-957C-2AAED916FC34}"/>
              </a:ext>
            </a:extLst>
          </p:cNvPr>
          <p:cNvSpPr>
            <a:spLocks noGrp="1"/>
          </p:cNvSpPr>
          <p:nvPr>
            <p:ph type="subTitle" idx="1" hasCustomPrompt="1"/>
          </p:nvPr>
        </p:nvSpPr>
        <p:spPr>
          <a:xfrm>
            <a:off x="324854" y="3189813"/>
            <a:ext cx="9408693" cy="982091"/>
          </a:xfrm>
        </p:spPr>
        <p:txBody>
          <a:bodyPr>
            <a:normAutofit/>
          </a:bodyPr>
          <a:lstStyle>
            <a:lvl1pPr marL="0" indent="0" algn="l">
              <a:buNone/>
              <a:defRPr sz="2400">
                <a:solidFill>
                  <a:schemeClr val="tx1"/>
                </a:solidFill>
                <a:latin typeface="Gill Sans MT" panose="020B0502020104020203" pitchFamily="34" charset="77"/>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dirty="0"/>
              <a:t>Click to edit master subtitle style</a:t>
            </a:r>
          </a:p>
        </p:txBody>
      </p:sp>
      <p:sp>
        <p:nvSpPr>
          <p:cNvPr id="6" name="Subtitle 2">
            <a:extLst>
              <a:ext uri="{FF2B5EF4-FFF2-40B4-BE49-F238E27FC236}">
                <a16:creationId xmlns:a16="http://schemas.microsoft.com/office/drawing/2014/main" id="{3D98BD55-45BF-917C-3A88-D615222699DD}"/>
              </a:ext>
            </a:extLst>
          </p:cNvPr>
          <p:cNvSpPr txBox="1">
            <a:spLocks/>
          </p:cNvSpPr>
          <p:nvPr userDrawn="1"/>
        </p:nvSpPr>
        <p:spPr>
          <a:xfrm>
            <a:off x="323246" y="6349990"/>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endParaRPr lang="en-US" dirty="0">
              <a:solidFill>
                <a:schemeClr val="bg1"/>
              </a:solidFill>
            </a:endParaRPr>
          </a:p>
        </p:txBody>
      </p:sp>
      <p:sp>
        <p:nvSpPr>
          <p:cNvPr id="7" name="Title Placeholder 1">
            <a:extLst>
              <a:ext uri="{FF2B5EF4-FFF2-40B4-BE49-F238E27FC236}">
                <a16:creationId xmlns:a16="http://schemas.microsoft.com/office/drawing/2014/main" id="{74BE0478-CF0E-9DB6-65B2-5F658840678C}"/>
              </a:ext>
            </a:extLst>
          </p:cNvPr>
          <p:cNvSpPr>
            <a:spLocks noGrp="1"/>
          </p:cNvSpPr>
          <p:nvPr>
            <p:ph type="title" hasCustomPrompt="1"/>
          </p:nvPr>
        </p:nvSpPr>
        <p:spPr>
          <a:xfrm>
            <a:off x="324854" y="2109099"/>
            <a:ext cx="7140362" cy="1080714"/>
          </a:xfrm>
          <a:prstGeom prst="rect">
            <a:avLst/>
          </a:prstGeom>
        </p:spPr>
        <p:txBody>
          <a:bodyPr vert="horz" lIns="0" tIns="45720" rIns="0" bIns="45720" rtlCol="0" anchor="t">
            <a:normAutofit/>
          </a:bodyPr>
          <a:lstStyle>
            <a:lvl1pPr>
              <a:defRPr sz="4800" b="1"/>
            </a:lvl1pPr>
          </a:lstStyle>
          <a:p>
            <a:r>
              <a:rPr lang="en-US" dirty="0"/>
              <a:t>Title here</a:t>
            </a:r>
          </a:p>
        </p:txBody>
      </p:sp>
      <p:sp>
        <p:nvSpPr>
          <p:cNvPr id="8" name="Date Placeholder 3">
            <a:extLst>
              <a:ext uri="{FF2B5EF4-FFF2-40B4-BE49-F238E27FC236}">
                <a16:creationId xmlns:a16="http://schemas.microsoft.com/office/drawing/2014/main" id="{A8043F1F-1A44-284C-B98C-28865FDDD3E6}"/>
              </a:ext>
            </a:extLst>
          </p:cNvPr>
          <p:cNvSpPr>
            <a:spLocks noGrp="1"/>
          </p:cNvSpPr>
          <p:nvPr>
            <p:ph type="dt" sz="half" idx="10"/>
          </p:nvPr>
        </p:nvSpPr>
        <p:spPr>
          <a:xfrm>
            <a:off x="262862" y="7264339"/>
            <a:ext cx="2497416" cy="413808"/>
          </a:xfrm>
          <a:prstGeom prst="rect">
            <a:avLst/>
          </a:prstGeom>
        </p:spPr>
        <p:txBody>
          <a:bodyPr/>
          <a:lstStyle>
            <a:lvl1pPr>
              <a:defRPr sz="1400">
                <a:solidFill>
                  <a:schemeClr val="tx1"/>
                </a:solidFill>
              </a:defRPr>
            </a:lvl1pPr>
          </a:lstStyle>
          <a:p>
            <a:fld id="{FBEE9B9C-86C9-4A1D-9FC7-946F055F473C}" type="datetime4">
              <a:rPr lang="en-US" smtClean="0"/>
              <a:pPr/>
              <a:t>September 27, 2024</a:t>
            </a:fld>
            <a:endParaRPr lang="en-US" dirty="0"/>
          </a:p>
        </p:txBody>
      </p:sp>
      <p:sp>
        <p:nvSpPr>
          <p:cNvPr id="10" name="Subtitle 2">
            <a:extLst>
              <a:ext uri="{FF2B5EF4-FFF2-40B4-BE49-F238E27FC236}">
                <a16:creationId xmlns:a16="http://schemas.microsoft.com/office/drawing/2014/main" id="{3D98BD55-45BF-917C-3A88-D615222699DD}"/>
              </a:ext>
            </a:extLst>
          </p:cNvPr>
          <p:cNvSpPr txBox="1">
            <a:spLocks/>
          </p:cNvSpPr>
          <p:nvPr userDrawn="1"/>
        </p:nvSpPr>
        <p:spPr>
          <a:xfrm>
            <a:off x="324854" y="6345676"/>
            <a:ext cx="9469077"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r>
              <a:rPr lang="en-US" sz="2400" dirty="0">
                <a:solidFill>
                  <a:schemeClr val="bg1"/>
                </a:solidFill>
              </a:rPr>
              <a:t>Employer Health Programs</a:t>
            </a:r>
          </a:p>
        </p:txBody>
      </p:sp>
    </p:spTree>
    <p:extLst>
      <p:ext uri="{BB962C8B-B14F-4D97-AF65-F5344CB8AC3E}">
        <p14:creationId xmlns:p14="http://schemas.microsoft.com/office/powerpoint/2010/main" val="160277749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336884" y="1469986"/>
            <a:ext cx="9396663" cy="5302731"/>
          </a:xfrm>
        </p:spPr>
        <p:txBody>
          <a:bodyPr vert="eaVert" tIns="0" bIns="0"/>
          <a:lstStyle/>
          <a:p>
            <a:pPr lvl="0"/>
            <a:r>
              <a:rPr lang="en-US" dirty="0"/>
              <a:t>Click to edit Master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29E941C3-4272-0049-B2CF-977CA107183E}"/>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9608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58200" y="1179092"/>
            <a:ext cx="1263315" cy="5640990"/>
          </a:xfrm>
        </p:spPr>
        <p:txBody>
          <a:bodyPr vert="eaVert" lIns="0" tIns="0" rIns="0" bIns="0"/>
          <a:lstStyle/>
          <a:p>
            <a:r>
              <a:rPr lang="en-US"/>
              <a:t>Click to edit Master title style</a:t>
            </a:r>
            <a:endParaRPr lang="en-US" dirty="0"/>
          </a:p>
        </p:txBody>
      </p:sp>
      <p:sp>
        <p:nvSpPr>
          <p:cNvPr id="3" name="Vertical Text Placeholder 2"/>
          <p:cNvSpPr>
            <a:spLocks noGrp="1"/>
          </p:cNvSpPr>
          <p:nvPr>
            <p:ph type="body" orient="vert" idx="1"/>
          </p:nvPr>
        </p:nvSpPr>
        <p:spPr>
          <a:xfrm>
            <a:off x="449341" y="1179092"/>
            <a:ext cx="7981600" cy="5640989"/>
          </a:xfrm>
        </p:spPr>
        <p:txBody>
          <a:bodyPr vert="eaVert" t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334844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324853" y="2755232"/>
            <a:ext cx="9408694" cy="1222726"/>
          </a:xfrm>
        </p:spPr>
        <p:txBody>
          <a:bodyPr lIns="0" anchor="t">
            <a:normAutofit/>
          </a:bodyPr>
          <a:lstStyle>
            <a:lvl1pPr algn="l">
              <a:defRPr sz="5000" b="0" i="0">
                <a:solidFill>
                  <a:srgbClr val="043673"/>
                </a:solidFill>
                <a:latin typeface="Gill Sans MT" panose="020B0502020104020203" pitchFamily="34" charset="77"/>
              </a:defRPr>
            </a:lvl1pPr>
          </a:lstStyle>
          <a:p>
            <a:r>
              <a:rPr lang="en-US"/>
              <a:t>Click to edit Master title style</a:t>
            </a:r>
            <a:endParaRPr lang="en-US" dirty="0"/>
          </a:p>
        </p:txBody>
      </p:sp>
      <p:sp>
        <p:nvSpPr>
          <p:cNvPr id="3" name="Subtitle 2"/>
          <p:cNvSpPr>
            <a:spLocks noGrp="1"/>
          </p:cNvSpPr>
          <p:nvPr>
            <p:ph type="subTitle" idx="1"/>
          </p:nvPr>
        </p:nvSpPr>
        <p:spPr>
          <a:xfrm>
            <a:off x="324852" y="4012860"/>
            <a:ext cx="9408694" cy="826574"/>
          </a:xfrm>
        </p:spPr>
        <p:txBody>
          <a:bodyPr>
            <a:normAutofit/>
          </a:bodyPr>
          <a:lstStyle>
            <a:lvl1pPr marL="0" indent="0" algn="l">
              <a:buNone/>
              <a:defRPr sz="2400" b="0" i="0">
                <a:solidFill>
                  <a:schemeClr val="tx1"/>
                </a:solidFill>
                <a:latin typeface="Gill Sans MT" panose="020B0502020104020203" pitchFamily="34" charset="77"/>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4B8A1535-E296-5340-B697-93D76AB8AD96}"/>
              </a:ext>
            </a:extLst>
          </p:cNvPr>
          <p:cNvSpPr/>
          <p:nvPr userDrawn="1"/>
        </p:nvSpPr>
        <p:spPr>
          <a:xfrm>
            <a:off x="0" y="6500388"/>
            <a:ext cx="10058400" cy="1296999"/>
          </a:xfrm>
          <a:prstGeom prst="rect">
            <a:avLst/>
          </a:prstGeom>
          <a:solidFill>
            <a:srgbClr val="04367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p>
        </p:txBody>
      </p:sp>
    </p:spTree>
    <p:extLst>
      <p:ext uri="{BB962C8B-B14F-4D97-AF65-F5344CB8AC3E}">
        <p14:creationId xmlns:p14="http://schemas.microsoft.com/office/powerpoint/2010/main" val="22768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884" y="1507303"/>
            <a:ext cx="9396663" cy="4874305"/>
          </a:xfrm>
        </p:spPr>
        <p:txBody>
          <a:bodyPr/>
          <a:lstStyle>
            <a:lvl1pPr>
              <a:buClr>
                <a:srgbClr val="043673"/>
              </a:buClr>
              <a:defRPr/>
            </a:lvl1pPr>
            <a:lvl2pPr>
              <a:buClr>
                <a:srgbClr val="043673"/>
              </a:buClr>
              <a:defRPr lang="en-US" dirty="0" smtClean="0"/>
            </a:lvl2pPr>
            <a:lvl3pPr>
              <a:buClr>
                <a:srgbClr val="043673"/>
              </a:buClr>
              <a:defRPr/>
            </a:lvl3pPr>
            <a:lvl4pPr>
              <a:buClr>
                <a:srgbClr val="043673"/>
              </a:buClr>
              <a:defRPr/>
            </a:lvl4pPr>
            <a:lvl5pPr>
              <a:buClr>
                <a:srgbClr val="043673"/>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91F32255-DEEE-244B-9F39-EBF6577DE649}"/>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92755451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84" y="4042611"/>
            <a:ext cx="9396663" cy="935689"/>
          </a:xfrm>
        </p:spPr>
        <p:txBody>
          <a:bodyPr anchor="b">
            <a:norm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336884" y="5008886"/>
            <a:ext cx="9396663" cy="1700212"/>
          </a:xfrm>
        </p:spPr>
        <p:txBody>
          <a:bodyPr>
            <a:normAutofit/>
          </a:bodyPr>
          <a:lstStyle>
            <a:lvl1pPr marL="0" indent="0">
              <a:buNone/>
              <a:defRPr sz="240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6644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6884" y="1512920"/>
            <a:ext cx="4629451" cy="5084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7338" y="1512920"/>
            <a:ext cx="4576209" cy="5084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C595FAFB-4DD6-E14A-AB6E-52FBD2381703}"/>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56112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6884" y="1513607"/>
            <a:ext cx="4611116" cy="704005"/>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324854" y="2378356"/>
            <a:ext cx="4611116" cy="4253936"/>
          </a:xfrm>
        </p:spPr>
        <p:txBody>
          <a:bodyPr/>
          <a:lstStyle>
            <a:lvl4pPr>
              <a:defRPr sz="140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5" y="1513609"/>
            <a:ext cx="4641481" cy="704004"/>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378356"/>
            <a:ext cx="4641480" cy="4253935"/>
          </a:xfrm>
        </p:spPr>
        <p:txBody>
          <a:bodyPr/>
          <a:lstStyle>
            <a:lvl4pPr>
              <a:defRPr sz="140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a16="http://schemas.microsoft.com/office/drawing/2014/main" id="{BCDC107E-C743-4C48-BAD3-CC78ADD2850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8"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11160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34ACE832-4F39-BB44-96E8-A1109281F85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4"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86993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56375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8915" y="1094872"/>
            <a:ext cx="3597417" cy="890337"/>
          </a:xfrm>
        </p:spPr>
        <p:txBody>
          <a:bodyPr anchor="t">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288161" y="1094872"/>
            <a:ext cx="5445386" cy="5258893"/>
          </a:xfrm>
        </p:spPr>
        <p:txBody>
          <a:bodyPr/>
          <a:lstStyle>
            <a:lvl1pPr>
              <a:defRPr sz="2400"/>
            </a:lvl1pPr>
            <a:lvl2pPr>
              <a:defRPr sz="2000"/>
            </a:lvl2pPr>
            <a:lvl3pPr>
              <a:defRPr sz="1600"/>
            </a:lvl3pPr>
            <a:lvl4pPr>
              <a:defRPr sz="1400"/>
            </a:lvl4pPr>
            <a:lvl5pPr>
              <a:defRPr sz="1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8914" y="2053097"/>
            <a:ext cx="3597417" cy="425436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86315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6885" y="1118932"/>
            <a:ext cx="3597417" cy="996696"/>
          </a:xfrm>
        </p:spPr>
        <p:txBody>
          <a:bodyPr anchor="t">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8934"/>
            <a:ext cx="5457417" cy="5282957"/>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336885" y="2157608"/>
            <a:ext cx="3597417" cy="418640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397279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6884" y="389272"/>
            <a:ext cx="7140362" cy="1080714"/>
          </a:xfrm>
          <a:prstGeom prst="rect">
            <a:avLst/>
          </a:prstGeom>
        </p:spPr>
        <p:txBody>
          <a:bodyPr vert="horz" lIns="0" tIns="0" rIns="0" bIns="0" rtlCol="0" anchor="t">
            <a:normAutofit/>
          </a:bodyPr>
          <a:lstStyle/>
          <a:p>
            <a:endParaRPr lang="en-US" dirty="0"/>
          </a:p>
        </p:txBody>
      </p:sp>
      <p:sp>
        <p:nvSpPr>
          <p:cNvPr id="3" name="Text Placeholder 2"/>
          <p:cNvSpPr>
            <a:spLocks noGrp="1"/>
          </p:cNvSpPr>
          <p:nvPr>
            <p:ph type="body" idx="1"/>
          </p:nvPr>
        </p:nvSpPr>
        <p:spPr>
          <a:xfrm>
            <a:off x="336884" y="1516281"/>
            <a:ext cx="9396663" cy="5243334"/>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27F71DC8-C339-4A4D-9024-435D07206821}"/>
              </a:ext>
            </a:extLst>
          </p:cNvPr>
          <p:cNvSpPr/>
          <p:nvPr userDrawn="1"/>
        </p:nvSpPr>
        <p:spPr>
          <a:xfrm>
            <a:off x="0" y="6969572"/>
            <a:ext cx="10058400" cy="11133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highlight>
                <a:srgbClr val="FFFF00"/>
              </a:highlight>
            </a:endParaRPr>
          </a:p>
        </p:txBody>
      </p:sp>
      <p:pic>
        <p:nvPicPr>
          <p:cNvPr id="10" name="Picture 9" descr="Text&#10;&#10;Description automatically generated">
            <a:extLst>
              <a:ext uri="{FF2B5EF4-FFF2-40B4-BE49-F238E27FC236}">
                <a16:creationId xmlns:a16="http://schemas.microsoft.com/office/drawing/2014/main" id="{F4EDA8C0-D29B-1ACD-5942-19BB70AA30C7}"/>
              </a:ext>
            </a:extLst>
          </p:cNvPr>
          <p:cNvPicPr>
            <a:picLocks noChangeAspect="1"/>
          </p:cNvPicPr>
          <p:nvPr userDrawn="1"/>
        </p:nvPicPr>
        <p:blipFill>
          <a:blip r:embed="rId14"/>
          <a:stretch>
            <a:fillRect/>
          </a:stretch>
        </p:blipFill>
        <p:spPr>
          <a:xfrm>
            <a:off x="7745328" y="7174990"/>
            <a:ext cx="2007469" cy="444682"/>
          </a:xfrm>
          <a:prstGeom prst="rect">
            <a:avLst/>
          </a:prstGeom>
        </p:spPr>
      </p:pic>
      <p:sp>
        <p:nvSpPr>
          <p:cNvPr id="9" name="Date Placeholder 3">
            <a:extLst>
              <a:ext uri="{FF2B5EF4-FFF2-40B4-BE49-F238E27FC236}">
                <a16:creationId xmlns:a16="http://schemas.microsoft.com/office/drawing/2014/main" id="{A8043F1F-1A44-284C-B98C-28865FDDD3E6}"/>
              </a:ext>
            </a:extLst>
          </p:cNvPr>
          <p:cNvSpPr>
            <a:spLocks noGrp="1"/>
          </p:cNvSpPr>
          <p:nvPr>
            <p:ph type="dt" sz="half" idx="2"/>
          </p:nvPr>
        </p:nvSpPr>
        <p:spPr>
          <a:xfrm>
            <a:off x="247364" y="7217845"/>
            <a:ext cx="2497416" cy="413808"/>
          </a:xfrm>
          <a:prstGeom prst="rect">
            <a:avLst/>
          </a:prstGeom>
        </p:spPr>
        <p:txBody>
          <a:bodyPr/>
          <a:lstStyle>
            <a:lvl1pPr>
              <a:defRPr sz="1400">
                <a:solidFill>
                  <a:schemeClr val="tx1"/>
                </a:solidFill>
              </a:defRPr>
            </a:lvl1pPr>
          </a:lstStyle>
          <a:p>
            <a:fld id="{82EBF240-A6A4-4792-91CB-7EC418E73C5C}" type="slidenum">
              <a:rPr lang="en-US" smtClean="0"/>
              <a:pPr/>
              <a:t>‹#›</a:t>
            </a:fld>
            <a:endParaRPr lang="en-US" dirty="0"/>
          </a:p>
        </p:txBody>
      </p:sp>
      <p:sp>
        <p:nvSpPr>
          <p:cNvPr id="8" name="TextBox 8">
            <a:extLst>
              <a:ext uri="{FF2B5EF4-FFF2-40B4-BE49-F238E27FC236}">
                <a16:creationId xmlns:a16="http://schemas.microsoft.com/office/drawing/2014/main" id="{FF97A51B-5ACA-47D8-B788-6BCC62B62674}"/>
              </a:ext>
            </a:extLst>
          </p:cNvPr>
          <p:cNvSpPr txBox="1"/>
          <p:nvPr userDrawn="1"/>
        </p:nvSpPr>
        <p:spPr>
          <a:xfrm>
            <a:off x="2744780" y="7243442"/>
            <a:ext cx="2568246"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1400" dirty="0">
                <a:effectLst/>
                <a:latin typeface="+mj-lt"/>
                <a:ea typeface="Calibri" panose="020F0502020204030204" pitchFamily="34" charset="0"/>
                <a:cs typeface="Arial" panose="020B0604020202020204" pitchFamily="34" charset="0"/>
              </a:rPr>
              <a:t>Confidential – Internal Use Only</a:t>
            </a:r>
            <a:endParaRPr lang="en-US" dirty="0"/>
          </a:p>
        </p:txBody>
      </p:sp>
    </p:spTree>
    <p:extLst>
      <p:ext uri="{BB962C8B-B14F-4D97-AF65-F5344CB8AC3E}">
        <p14:creationId xmlns:p14="http://schemas.microsoft.com/office/powerpoint/2010/main" val="60810820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61" r:id="rId12"/>
  </p:sldLayoutIdLst>
  <p:hf hdr="0" ftr="0"/>
  <p:txStyles>
    <p:titleStyle>
      <a:lvl1pPr algn="l" defTabSz="1005840" rtl="0" eaLnBrk="1" latinLnBrk="0" hangingPunct="1">
        <a:lnSpc>
          <a:spcPct val="90000"/>
        </a:lnSpc>
        <a:spcBef>
          <a:spcPct val="0"/>
        </a:spcBef>
        <a:buNone/>
        <a:defRPr sz="3600" b="1" i="0" kern="1200">
          <a:solidFill>
            <a:srgbClr val="043673"/>
          </a:solidFill>
          <a:latin typeface="Gill Sans MT" panose="020B0502020104020203" pitchFamily="34" charset="77"/>
          <a:ea typeface="+mj-ea"/>
          <a:cs typeface="+mj-cs"/>
        </a:defRPr>
      </a:lvl1pPr>
    </p:titleStyle>
    <p:body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sz="2000" b="0" i="0" kern="120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2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4853" y="4712776"/>
            <a:ext cx="9408693" cy="1118584"/>
          </a:xfrm>
        </p:spPr>
        <p:txBody>
          <a:bodyPr>
            <a:normAutofit fontScale="70000" lnSpcReduction="20000"/>
          </a:bodyPr>
          <a:lstStyle/>
          <a:p>
            <a:pPr>
              <a:lnSpc>
                <a:spcPct val="120000"/>
              </a:lnSpc>
            </a:pPr>
            <a:r>
              <a:rPr lang="en-US" altLang="en-US" b="1" dirty="0">
                <a:solidFill>
                  <a:srgbClr val="5C646F"/>
                </a:solidFill>
                <a:latin typeface="+mj-lt"/>
              </a:rPr>
              <a:t>Available to: </a:t>
            </a:r>
            <a:r>
              <a:rPr lang="en-US" altLang="en-US" dirty="0">
                <a:solidFill>
                  <a:srgbClr val="5C646F"/>
                </a:solidFill>
                <a:latin typeface="+mj-lt"/>
              </a:rPr>
              <a:t>Johns Hopkins Hospital, Johns Hopkins Health System Corporation, Johns Hopkins Medical Associates, Johns Hopkins Home and Community Based Services, Johns Hopkins Bayview Medical Center, Howard County Medical Center, Sibley Memorial Hospital, Suburban Hospital and Johns Hopkins All Children’s Hospital</a:t>
            </a:r>
          </a:p>
        </p:txBody>
      </p:sp>
      <p:sp>
        <p:nvSpPr>
          <p:cNvPr id="3" name="Title 2"/>
          <p:cNvSpPr>
            <a:spLocks noGrp="1"/>
          </p:cNvSpPr>
          <p:nvPr>
            <p:ph type="title"/>
          </p:nvPr>
        </p:nvSpPr>
        <p:spPr>
          <a:xfrm>
            <a:off x="324853" y="2109099"/>
            <a:ext cx="8295272" cy="1080714"/>
          </a:xfrm>
        </p:spPr>
        <p:txBody>
          <a:bodyPr>
            <a:normAutofit fontScale="90000"/>
          </a:bodyPr>
          <a:lstStyle/>
          <a:p>
            <a:r>
              <a:rPr lang="en-US" dirty="0"/>
              <a:t>EHP Preferred Provider Organization (PPO) Plan</a:t>
            </a:r>
          </a:p>
        </p:txBody>
      </p:sp>
      <p:sp>
        <p:nvSpPr>
          <p:cNvPr id="4" name="Date Placeholder 3"/>
          <p:cNvSpPr>
            <a:spLocks noGrp="1"/>
          </p:cNvSpPr>
          <p:nvPr>
            <p:ph type="dt" sz="half" idx="10"/>
          </p:nvPr>
        </p:nvSpPr>
        <p:spPr/>
        <p:txBody>
          <a:bodyPr/>
          <a:lstStyle/>
          <a:p>
            <a:fld id="{FBEE9B9C-86C9-4A1D-9FC7-946F055F473C}" type="datetime4">
              <a:rPr lang="en-US" smtClean="0"/>
              <a:pPr/>
              <a:t>September 27, 2024</a:t>
            </a:fld>
            <a:endParaRPr lang="en-US" dirty="0"/>
          </a:p>
        </p:txBody>
      </p:sp>
      <p:sp>
        <p:nvSpPr>
          <p:cNvPr id="5" name="Subtitle 1"/>
          <p:cNvSpPr txBox="1">
            <a:spLocks/>
          </p:cNvSpPr>
          <p:nvPr/>
        </p:nvSpPr>
        <p:spPr>
          <a:xfrm>
            <a:off x="324852" y="3460249"/>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chemeClr val="tx1"/>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pPr>
              <a:lnSpc>
                <a:spcPct val="120000"/>
              </a:lnSpc>
            </a:pPr>
            <a:r>
              <a:rPr lang="en-US" altLang="en-US" dirty="0">
                <a:latin typeface="+mj-lt"/>
              </a:rPr>
              <a:t>2025 Plan Overview</a:t>
            </a:r>
          </a:p>
        </p:txBody>
      </p:sp>
    </p:spTree>
    <p:extLst>
      <p:ext uri="{BB962C8B-B14F-4D97-AF65-F5344CB8AC3E}">
        <p14:creationId xmlns:p14="http://schemas.microsoft.com/office/powerpoint/2010/main" val="1931367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Thank You</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10</a:t>
            </a:fld>
            <a:endParaRPr lang="en-US" dirty="0"/>
          </a:p>
        </p:txBody>
      </p:sp>
      <p:sp>
        <p:nvSpPr>
          <p:cNvPr id="6" name="TextBox 3"/>
          <p:cNvSpPr txBox="1">
            <a:spLocks noChangeArrowheads="1"/>
          </p:cNvSpPr>
          <p:nvPr/>
        </p:nvSpPr>
        <p:spPr bwMode="auto">
          <a:xfrm>
            <a:off x="381000" y="1828800"/>
            <a:ext cx="8001000" cy="365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a:buFont typeface="Arial" panose="020B0604020202020204" pitchFamily="34" charset="0"/>
              <a:buNone/>
              <a:defRPr/>
            </a:pPr>
            <a:r>
              <a:rPr lang="en-US" sz="2000" b="1" dirty="0">
                <a:latin typeface="+mj-lt"/>
              </a:rPr>
              <a:t>Questions?</a:t>
            </a:r>
          </a:p>
          <a:p>
            <a:pPr marL="0" indent="0">
              <a:buFont typeface="Arial" panose="020B0604020202020204" pitchFamily="34" charset="0"/>
              <a:buNone/>
              <a:defRPr/>
            </a:pPr>
            <a:endParaRPr lang="en-US" sz="2000" b="1" dirty="0">
              <a:latin typeface="+mj-lt"/>
            </a:endParaRPr>
          </a:p>
          <a:p>
            <a:pPr marL="457200" lvl="1" indent="0">
              <a:buFont typeface="Arial" panose="020B0604020202020204" pitchFamily="34" charset="0"/>
              <a:buNone/>
              <a:defRPr/>
            </a:pPr>
            <a:r>
              <a:rPr lang="en-US" sz="2000" b="1" dirty="0">
                <a:latin typeface="+mj-lt"/>
              </a:rPr>
              <a:t>Website</a:t>
            </a:r>
          </a:p>
          <a:p>
            <a:pPr marL="857250" lvl="2" indent="0">
              <a:buFont typeface="Arial" panose="020B0604020202020204" pitchFamily="34" charset="0"/>
              <a:buNone/>
              <a:defRPr/>
            </a:pPr>
            <a:r>
              <a:rPr lang="en-US" sz="1600" dirty="0">
                <a:latin typeface="+mj-lt"/>
              </a:rPr>
              <a:t>ehp.org</a:t>
            </a:r>
          </a:p>
          <a:p>
            <a:pPr marL="457200" lvl="1" indent="0">
              <a:buFont typeface="Arial" panose="020B0604020202020204" pitchFamily="34" charset="0"/>
              <a:buNone/>
              <a:defRPr/>
            </a:pPr>
            <a:endParaRPr lang="en-US" sz="2000" dirty="0">
              <a:latin typeface="+mj-lt"/>
            </a:endParaRPr>
          </a:p>
          <a:p>
            <a:pPr marL="457200" lvl="1" indent="0">
              <a:buFont typeface="Arial" panose="020B0604020202020204" pitchFamily="34" charset="0"/>
              <a:buNone/>
              <a:defRPr/>
            </a:pPr>
            <a:r>
              <a:rPr lang="en-US" sz="2000" b="1" dirty="0">
                <a:latin typeface="+mj-lt"/>
              </a:rPr>
              <a:t>Customer Service</a:t>
            </a:r>
          </a:p>
          <a:p>
            <a:pPr marL="857250" lvl="2" indent="0">
              <a:spcBef>
                <a:spcPct val="0"/>
              </a:spcBef>
              <a:buFont typeface="Arial" panose="020B0604020202020204" pitchFamily="34" charset="0"/>
              <a:buNone/>
              <a:defRPr/>
            </a:pPr>
            <a:r>
              <a:rPr lang="en-US" altLang="en-US" sz="1600" dirty="0">
                <a:latin typeface="+mj-lt"/>
              </a:rPr>
              <a:t>800-261-2393</a:t>
            </a:r>
          </a:p>
          <a:p>
            <a:pPr>
              <a:spcBef>
                <a:spcPct val="0"/>
              </a:spcBef>
              <a:defRPr/>
            </a:pPr>
            <a:endParaRPr lang="en-US" altLang="en-US" sz="2000" dirty="0">
              <a:latin typeface="+mj-lt"/>
            </a:endParaRPr>
          </a:p>
          <a:p>
            <a:pPr>
              <a:spcBef>
                <a:spcPct val="0"/>
              </a:spcBef>
              <a:defRPr/>
            </a:pPr>
            <a:endParaRPr lang="en-US" altLang="en-US" sz="2000" dirty="0">
              <a:latin typeface="+mj-lt"/>
            </a:endParaRPr>
          </a:p>
          <a:p>
            <a:pPr>
              <a:spcBef>
                <a:spcPct val="0"/>
              </a:spcBef>
              <a:defRPr/>
            </a:pPr>
            <a:endParaRPr lang="en-US" altLang="en-US" sz="2000" dirty="0">
              <a:latin typeface="+mj-lt"/>
            </a:endParaRPr>
          </a:p>
          <a:p>
            <a:pPr>
              <a:spcBef>
                <a:spcPct val="0"/>
              </a:spcBef>
              <a:defRPr/>
            </a:pPr>
            <a:endParaRPr lang="en-US" altLang="en-US" sz="2000" dirty="0">
              <a:latin typeface="+mj-lt"/>
            </a:endParaRPr>
          </a:p>
        </p:txBody>
      </p:sp>
    </p:spTree>
    <p:extLst>
      <p:ext uri="{BB962C8B-B14F-4D97-AF65-F5344CB8AC3E}">
        <p14:creationId xmlns:p14="http://schemas.microsoft.com/office/powerpoint/2010/main" val="239433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2</a:t>
            </a:fld>
            <a:endParaRPr lang="en-US" dirty="0"/>
          </a:p>
        </p:txBody>
      </p:sp>
      <p:sp>
        <p:nvSpPr>
          <p:cNvPr id="7" name="TextBox 16"/>
          <p:cNvSpPr txBox="1">
            <a:spLocks noGrp="1" noChangeArrowheads="1"/>
          </p:cNvSpPr>
          <p:nvPr>
            <p:ph idx="1"/>
          </p:nvPr>
        </p:nvSpPr>
        <p:spPr bwMode="auto">
          <a:xfrm>
            <a:off x="336884" y="1507303"/>
            <a:ext cx="9396663" cy="357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lvl="0" indent="0" defTabSz="914400" fontAlgn="base">
              <a:lnSpc>
                <a:spcPct val="150000"/>
              </a:lnSpc>
              <a:spcBef>
                <a:spcPts val="1100"/>
              </a:spcBef>
              <a:spcAft>
                <a:spcPct val="0"/>
              </a:spcAft>
              <a:buClr>
                <a:srgbClr val="009CA6"/>
              </a:buClr>
              <a:buNone/>
              <a:defRPr/>
            </a:pPr>
            <a:r>
              <a:rPr lang="en-US" altLang="en-US" sz="2000" b="1" dirty="0">
                <a:latin typeface="+mj-lt"/>
              </a:rPr>
              <a:t>EHP Preferred Provider Organization (PPO) Plan</a:t>
            </a:r>
          </a:p>
          <a:p>
            <a:pPr marL="0" lvl="0" indent="0" defTabSz="914400" fontAlgn="base">
              <a:lnSpc>
                <a:spcPct val="100000"/>
              </a:lnSpc>
              <a:spcBef>
                <a:spcPts val="1100"/>
              </a:spcBef>
              <a:spcAft>
                <a:spcPct val="0"/>
              </a:spcAft>
              <a:buClr>
                <a:srgbClr val="009CA6"/>
              </a:buClr>
              <a:buNone/>
              <a:defRPr/>
            </a:pPr>
            <a:r>
              <a:rPr lang="en-US" altLang="en-US" sz="1800" dirty="0">
                <a:latin typeface="+mj-lt"/>
              </a:rPr>
              <a:t>Allows you to access care through in-network </a:t>
            </a:r>
            <a:r>
              <a:rPr lang="en-US" altLang="en-US" sz="1800" b="1" dirty="0">
                <a:latin typeface="+mj-lt"/>
              </a:rPr>
              <a:t>and</a:t>
            </a:r>
            <a:r>
              <a:rPr lang="en-US" altLang="en-US" sz="1800" dirty="0">
                <a:latin typeface="+mj-lt"/>
              </a:rPr>
              <a:t> out-of-network providers. </a:t>
            </a:r>
          </a:p>
          <a:p>
            <a:pPr marL="0" lvl="0" indent="0" defTabSz="914400" fontAlgn="base">
              <a:lnSpc>
                <a:spcPct val="100000"/>
              </a:lnSpc>
              <a:spcBef>
                <a:spcPct val="0"/>
              </a:spcBef>
              <a:spcAft>
                <a:spcPct val="0"/>
              </a:spcAft>
              <a:buClr>
                <a:srgbClr val="009CA6"/>
              </a:buClr>
              <a:buNone/>
              <a:defRPr/>
            </a:pPr>
            <a:endParaRPr lang="en-US" altLang="en-US" sz="18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EHP Preferred Network</a:t>
            </a:r>
            <a:r>
              <a:rPr lang="en-US" altLang="en-US" sz="1600" dirty="0">
                <a:latin typeface="+mj-lt"/>
              </a:rPr>
              <a:t>:  A provider or facility in the EHP network that is deemed a preferred provider that has a lower member co-insurance amount</a:t>
            </a:r>
          </a:p>
          <a:p>
            <a:pPr lvl="1" defTabSz="914400" eaLnBrk="0" fontAlgn="base" hangingPunct="0">
              <a:lnSpc>
                <a:spcPct val="100000"/>
              </a:lnSpc>
              <a:spcBef>
                <a:spcPct val="0"/>
              </a:spcBef>
              <a:spcAft>
                <a:spcPct val="0"/>
              </a:spcAft>
              <a:buFont typeface="Wingdings" panose="05000000000000000000" pitchFamily="2" charset="2"/>
              <a:buChar char="§"/>
              <a:defRPr/>
            </a:pPr>
            <a:endParaRPr lang="en-US" altLang="en-US" sz="16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EHP Network: </a:t>
            </a:r>
            <a:r>
              <a:rPr lang="en-US" altLang="en-US" sz="1600" dirty="0">
                <a:latin typeface="+mj-lt"/>
              </a:rPr>
              <a:t>Direct access to any EHP or Cigna PPO network participating provider </a:t>
            </a:r>
          </a:p>
          <a:p>
            <a:pPr lvl="1" defTabSz="914400" eaLnBrk="0" fontAlgn="base" hangingPunct="0">
              <a:lnSpc>
                <a:spcPct val="100000"/>
              </a:lnSpc>
              <a:spcBef>
                <a:spcPct val="0"/>
              </a:spcBef>
              <a:spcAft>
                <a:spcPct val="0"/>
              </a:spcAft>
              <a:buFont typeface="Wingdings" panose="05000000000000000000" pitchFamily="2" charset="2"/>
              <a:buChar char="§"/>
              <a:defRPr/>
            </a:pPr>
            <a:endParaRPr lang="en-US" altLang="en-US" sz="16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Out-of-Network: </a:t>
            </a:r>
            <a:r>
              <a:rPr lang="en-US" altLang="en-US" sz="1600" dirty="0">
                <a:latin typeface="+mj-lt"/>
              </a:rPr>
              <a:t>Direct access to any provider outside the EHP and Cigna PPO networks (costs may be higher)</a:t>
            </a:r>
          </a:p>
          <a:p>
            <a:pPr marL="0" lvl="0" indent="0" defTabSz="914400" fontAlgn="base">
              <a:lnSpc>
                <a:spcPct val="100000"/>
              </a:lnSpc>
              <a:spcBef>
                <a:spcPts val="1100"/>
              </a:spcBef>
              <a:spcAft>
                <a:spcPct val="0"/>
              </a:spcAft>
              <a:buClr>
                <a:srgbClr val="009CA6"/>
              </a:buClr>
              <a:buNone/>
              <a:defRPr/>
            </a:pPr>
            <a:r>
              <a:rPr lang="en-US" altLang="en-US" sz="1800" dirty="0">
                <a:latin typeface="+mj-lt"/>
              </a:rPr>
              <a:t>Your bi-weekly premiums are higher in the EHP PPO plan, while out-of-pocket costs when you seek care may be lower.</a:t>
            </a:r>
          </a:p>
        </p:txBody>
      </p:sp>
    </p:spTree>
    <p:extLst>
      <p:ext uri="{BB962C8B-B14F-4D97-AF65-F5344CB8AC3E}">
        <p14:creationId xmlns:p14="http://schemas.microsoft.com/office/powerpoint/2010/main" val="244599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3</a:t>
            </a:fld>
            <a:endParaRPr lang="en-US" dirty="0"/>
          </a:p>
        </p:txBody>
      </p:sp>
      <p:sp>
        <p:nvSpPr>
          <p:cNvPr id="7" name="TextBox 6"/>
          <p:cNvSpPr txBox="1"/>
          <p:nvPr/>
        </p:nvSpPr>
        <p:spPr>
          <a:xfrm>
            <a:off x="469900" y="5973799"/>
            <a:ext cx="6858000" cy="261610"/>
          </a:xfrm>
          <a:prstGeom prst="rect">
            <a:avLst/>
          </a:prstGeom>
          <a:noFill/>
        </p:spPr>
        <p:txBody>
          <a:bodyPr>
            <a:spAutoFit/>
          </a:bodyPr>
          <a:lstStyle/>
          <a:p>
            <a:pPr>
              <a:defRPr/>
            </a:pPr>
            <a:r>
              <a:rPr lang="en-US" sz="1100" i="1" dirty="0">
                <a:latin typeface="+mj-lt"/>
              </a:rPr>
              <a:t>** You can locate providers in the Preferred Network and the EHP/Cigna network at ehp.org.	</a:t>
            </a:r>
          </a:p>
        </p:txBody>
      </p:sp>
      <p:graphicFrame>
        <p:nvGraphicFramePr>
          <p:cNvPr id="8" name="Table 7"/>
          <p:cNvGraphicFramePr>
            <a:graphicFrameLocks noGrp="1"/>
          </p:cNvGraphicFramePr>
          <p:nvPr>
            <p:extLst>
              <p:ext uri="{D42A27DB-BD31-4B8C-83A1-F6EECF244321}">
                <p14:modId xmlns:p14="http://schemas.microsoft.com/office/powerpoint/2010/main" val="2407097747"/>
              </p:ext>
            </p:extLst>
          </p:nvPr>
        </p:nvGraphicFramePr>
        <p:xfrm>
          <a:off x="584200" y="1475924"/>
          <a:ext cx="5969000" cy="4496954"/>
        </p:xfrm>
        <a:graphic>
          <a:graphicData uri="http://schemas.openxmlformats.org/drawingml/2006/table">
            <a:tbl>
              <a:tblPr>
                <a:tableStyleId>{5C22544A-7EE6-4342-B048-85BDC9FD1C3A}</a:tableStyleId>
              </a:tblPr>
              <a:tblGrid>
                <a:gridCol w="1701800">
                  <a:extLst>
                    <a:ext uri="{9D8B030D-6E8A-4147-A177-3AD203B41FA5}">
                      <a16:colId xmlns:a16="http://schemas.microsoft.com/office/drawing/2014/main" val="925778200"/>
                    </a:ext>
                  </a:extLst>
                </a:gridCol>
                <a:gridCol w="1371600">
                  <a:extLst>
                    <a:ext uri="{9D8B030D-6E8A-4147-A177-3AD203B41FA5}">
                      <a16:colId xmlns:a16="http://schemas.microsoft.com/office/drawing/2014/main" val="3471351127"/>
                    </a:ext>
                  </a:extLst>
                </a:gridCol>
                <a:gridCol w="1371600">
                  <a:extLst>
                    <a:ext uri="{9D8B030D-6E8A-4147-A177-3AD203B41FA5}">
                      <a16:colId xmlns:a16="http://schemas.microsoft.com/office/drawing/2014/main" val="3590070735"/>
                    </a:ext>
                  </a:extLst>
                </a:gridCol>
                <a:gridCol w="1524000">
                  <a:extLst>
                    <a:ext uri="{9D8B030D-6E8A-4147-A177-3AD203B41FA5}">
                      <a16:colId xmlns:a16="http://schemas.microsoft.com/office/drawing/2014/main" val="3784038449"/>
                    </a:ext>
                  </a:extLst>
                </a:gridCol>
              </a:tblGrid>
              <a:tr h="444430">
                <a:tc>
                  <a:txBody>
                    <a:bodyPr/>
                    <a:lstStyle/>
                    <a:p>
                      <a:pPr algn="l" fontAlgn="b"/>
                      <a:endParaRPr lang="en-US" sz="1400" b="1" i="0" u="none" strike="noStrike" dirty="0">
                        <a:solidFill>
                          <a:srgbClr val="FFFFFF"/>
                        </a:solidFill>
                        <a:effectLst/>
                        <a:latin typeface="+mj-lt"/>
                      </a:endParaRPr>
                    </a:p>
                  </a:txBody>
                  <a:tcPr marL="8029" marR="8029" marT="8029"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400" b="1" u="none" strike="noStrike" dirty="0">
                          <a:solidFill>
                            <a:schemeClr val="bg1"/>
                          </a:solidFill>
                          <a:effectLst/>
                          <a:latin typeface="+mj-lt"/>
                        </a:rPr>
                        <a:t>EHP PPO Plan</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8029" marR="8029" marT="8029"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572D5F"/>
                    </a:solidFill>
                  </a:tcPr>
                </a:tc>
                <a:extLst>
                  <a:ext uri="{0D108BD9-81ED-4DB2-BD59-A6C34878D82A}">
                    <a16:rowId xmlns:a16="http://schemas.microsoft.com/office/drawing/2014/main" val="428680524"/>
                  </a:ext>
                </a:extLst>
              </a:tr>
              <a:tr h="423530">
                <a:tc>
                  <a:txBody>
                    <a:bodyPr/>
                    <a:lstStyle/>
                    <a:p>
                      <a:pPr lvl="0" algn="ctr" fontAlgn="b"/>
                      <a:r>
                        <a:rPr lang="en-US" sz="1400" b="1" u="none" strike="noStrike" dirty="0">
                          <a:solidFill>
                            <a:schemeClr val="bg1"/>
                          </a:solidFill>
                          <a:effectLst/>
                          <a:latin typeface="+mj-lt"/>
                        </a:rPr>
                        <a:t>Coverage Details</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a:solidFill>
                            <a:schemeClr val="bg1"/>
                          </a:solidFill>
                          <a:effectLst/>
                          <a:latin typeface="+mj-lt"/>
                        </a:rPr>
                        <a:t>EHP Preferred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tc>
                  <a:txBody>
                    <a:bodyPr/>
                    <a:lstStyle/>
                    <a:p>
                      <a:pPr algn="ctr" fontAlgn="b"/>
                      <a:r>
                        <a:rPr lang="en-US" sz="1200" u="none" strike="noStrike" dirty="0">
                          <a:solidFill>
                            <a:schemeClr val="bg1"/>
                          </a:solidFill>
                          <a:effectLst/>
                          <a:latin typeface="+mj-lt"/>
                        </a:rPr>
                        <a:t>EHP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tc>
                  <a:txBody>
                    <a:bodyPr/>
                    <a:lstStyle/>
                    <a:p>
                      <a:pPr algn="ctr" fontAlgn="b"/>
                      <a:r>
                        <a:rPr lang="en-US" sz="1200" b="0" i="0" u="none" strike="noStrike" dirty="0">
                          <a:solidFill>
                            <a:schemeClr val="bg1"/>
                          </a:solidFill>
                          <a:effectLst/>
                          <a:latin typeface="+mj-lt"/>
                        </a:rPr>
                        <a:t>Out-of-Network</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extLst>
                  <a:ext uri="{0D108BD9-81ED-4DB2-BD59-A6C34878D82A}">
                    <a16:rowId xmlns:a16="http://schemas.microsoft.com/office/drawing/2014/main" val="1536732303"/>
                  </a:ext>
                </a:extLst>
              </a:tr>
              <a:tr h="247206">
                <a:tc gridSpan="4">
                  <a:txBody>
                    <a:bodyPr/>
                    <a:lstStyle/>
                    <a:p>
                      <a:pPr lvl="0" algn="l" fontAlgn="b"/>
                      <a:r>
                        <a:rPr lang="en-US" sz="1100" b="1" u="none" strike="noStrike" dirty="0">
                          <a:effectLst/>
                          <a:latin typeface="+mj-lt"/>
                        </a:rPr>
                        <a:t>Annual Deductible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algn="l" fontAlgn="b"/>
                      <a:endParaRPr lang="en-US" sz="1100" b="0" i="1"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7D0B4"/>
                    </a:solidFill>
                  </a:tcPr>
                </a:tc>
                <a:tc hMerge="1">
                  <a:txBody>
                    <a:bodyPr/>
                    <a:lstStyle/>
                    <a:p>
                      <a:endParaRPr lang="en-US"/>
                    </a:p>
                  </a:txBody>
                  <a:tcPr/>
                </a:tc>
                <a:tc hMerge="1">
                  <a:txBody>
                    <a:bodyPr/>
                    <a:lstStyle/>
                    <a:p>
                      <a:pPr algn="l" fontAlgn="b"/>
                      <a:endParaRPr lang="en-US" sz="1100" b="0" i="1" u="none" strike="noStrike" dirty="0">
                        <a:solidFill>
                          <a:srgbClr val="000000"/>
                        </a:solidFill>
                        <a:effectLst/>
                        <a:latin typeface="Gill Sans MT" panose="020B0502020104020203" pitchFamily="34" charset="0"/>
                      </a:endParaRPr>
                    </a:p>
                  </a:txBody>
                  <a:tcPr marL="8029" marR="8029" marT="8029" marB="0"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7D0B4"/>
                    </a:solidFill>
                  </a:tcPr>
                </a:tc>
                <a:extLst>
                  <a:ext uri="{0D108BD9-81ED-4DB2-BD59-A6C34878D82A}">
                    <a16:rowId xmlns:a16="http://schemas.microsoft.com/office/drawing/2014/main" val="3522485044"/>
                  </a:ext>
                </a:extLst>
              </a:tr>
              <a:tr h="522328">
                <a:tc>
                  <a:txBody>
                    <a:bodyPr/>
                    <a:lstStyle/>
                    <a:p>
                      <a:pPr lvl="0" algn="ctr" fontAlgn="b"/>
                      <a:r>
                        <a:rPr lang="en-US" sz="1100" u="none" strike="noStrike" dirty="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i="1" u="none" strike="noStrike" dirty="0">
                          <a:effectLst/>
                          <a:latin typeface="+mj-lt"/>
                        </a:rPr>
                        <a:t>Determined by Salary Tier</a:t>
                      </a:r>
                      <a:endParaRPr lang="nn-NO" sz="1100" u="none" strike="noStrike" dirty="0">
                        <a:effectLst/>
                        <a:latin typeface="+mj-lt"/>
                      </a:endParaRPr>
                    </a:p>
                    <a:p>
                      <a:pPr algn="ctr" fontAlgn="b"/>
                      <a:r>
                        <a:rPr lang="nn-NO" sz="1100" u="none" strike="noStrike" dirty="0">
                          <a:effectLst/>
                          <a:latin typeface="+mj-lt"/>
                        </a:rPr>
                        <a:t>$150 (&lt;$50K)</a:t>
                      </a:r>
                    </a:p>
                    <a:p>
                      <a:pPr algn="ctr" fontAlgn="b"/>
                      <a:r>
                        <a:rPr lang="nn-NO" sz="1100" u="none" strike="noStrike" dirty="0">
                          <a:effectLst/>
                          <a:latin typeface="+mj-lt"/>
                        </a:rPr>
                        <a:t>$200 ($50K-$119K)</a:t>
                      </a:r>
                    </a:p>
                    <a:p>
                      <a:pPr algn="ctr" fontAlgn="b"/>
                      <a:r>
                        <a:rPr lang="nn-NO" sz="1100" u="none" strike="noStrike" dirty="0">
                          <a:effectLst/>
                          <a:latin typeface="+mj-lt"/>
                        </a:rPr>
                        <a:t>$300 (&gt;=$120K)</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a:solidFill>
                            <a:srgbClr val="000000"/>
                          </a:solidFill>
                          <a:effectLst/>
                          <a:latin typeface="+mj-lt"/>
                        </a:rPr>
                        <a:t>$750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350100"/>
                  </a:ext>
                </a:extLst>
              </a:tr>
              <a:tr h="522328">
                <a:tc>
                  <a:txBody>
                    <a:bodyPr/>
                    <a:lstStyle/>
                    <a:p>
                      <a:pPr lvl="0" algn="ctr" fontAlgn="b"/>
                      <a:r>
                        <a:rPr lang="en-US" sz="1100" u="none" strike="noStrike" dirty="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i="1" u="none" strike="noStrike" dirty="0">
                          <a:effectLst/>
                          <a:latin typeface="+mj-lt"/>
                        </a:rPr>
                        <a:t>Determined by Salary Tier</a:t>
                      </a:r>
                      <a:endParaRPr lang="nn-NO" sz="1100" u="none" strike="noStrike" dirty="0">
                        <a:effectLst/>
                        <a:latin typeface="+mj-lt"/>
                      </a:endParaRPr>
                    </a:p>
                    <a:p>
                      <a:pPr algn="ctr" fontAlgn="b"/>
                      <a:r>
                        <a:rPr lang="nn-NO" sz="1100" u="none" strike="noStrike" dirty="0">
                          <a:effectLst/>
                          <a:latin typeface="+mj-lt"/>
                        </a:rPr>
                        <a:t>$300 (&lt;$50K)</a:t>
                      </a:r>
                    </a:p>
                    <a:p>
                      <a:pPr algn="ctr" fontAlgn="b"/>
                      <a:r>
                        <a:rPr lang="nn-NO" sz="1100" u="none" strike="noStrike" dirty="0">
                          <a:effectLst/>
                          <a:latin typeface="+mj-lt"/>
                        </a:rPr>
                        <a:t>$400 ($50K-$119K)</a:t>
                      </a:r>
                    </a:p>
                    <a:p>
                      <a:pPr algn="ctr" fontAlgn="b"/>
                      <a:r>
                        <a:rPr lang="nn-NO" sz="1100" u="none" strike="noStrike" dirty="0">
                          <a:effectLst/>
                          <a:latin typeface="+mj-lt"/>
                        </a:rPr>
                        <a:t>$600 (&gt;$120K)</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a:solidFill>
                            <a:srgbClr val="000000"/>
                          </a:solidFill>
                          <a:effectLst/>
                          <a:latin typeface="+mj-lt"/>
                        </a:rPr>
                        <a:t>$1,500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795009"/>
                  </a:ext>
                </a:extLst>
              </a:tr>
              <a:tr h="343360">
                <a:tc gridSpan="4">
                  <a:txBody>
                    <a:bodyPr/>
                    <a:lstStyle/>
                    <a:p>
                      <a:pPr lvl="0" algn="l" fontAlgn="b"/>
                      <a:r>
                        <a:rPr lang="en-US" sz="1100" b="1" u="none" strike="noStrike" dirty="0">
                          <a:effectLst/>
                          <a:latin typeface="+mj-lt"/>
                        </a:rPr>
                        <a:t>Annual Out-of-Pocket Max.</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7D0B4"/>
                    </a:solidFill>
                  </a:tcPr>
                </a:tc>
                <a:tc hMerge="1">
                  <a:txBody>
                    <a:bodyPr/>
                    <a:lstStyle/>
                    <a:p>
                      <a:endParaRPr lang="en-US"/>
                    </a:p>
                  </a:txBody>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1" u="none" strike="noStrike" dirty="0">
                        <a:solidFill>
                          <a:srgbClr val="000000"/>
                        </a:solidFill>
                        <a:effectLst/>
                        <a:latin typeface="Gill Sans MT" panose="020B0502020104020203" pitchFamily="34" charset="0"/>
                      </a:endParaRPr>
                    </a:p>
                  </a:txBody>
                  <a:tcPr marL="8029" marR="8029" marT="8029" marB="0"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7D0B4"/>
                    </a:solidFill>
                  </a:tcPr>
                </a:tc>
                <a:extLst>
                  <a:ext uri="{0D108BD9-81ED-4DB2-BD59-A6C34878D82A}">
                    <a16:rowId xmlns:a16="http://schemas.microsoft.com/office/drawing/2014/main" val="2487696156"/>
                  </a:ext>
                </a:extLst>
              </a:tr>
              <a:tr h="522328">
                <a:tc>
                  <a:txBody>
                    <a:bodyPr/>
                    <a:lstStyle/>
                    <a:p>
                      <a:pPr lvl="0" algn="ctr" fontAlgn="b"/>
                      <a:r>
                        <a:rPr lang="en-US" sz="1100" u="none" strike="noStrike" dirty="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i="1" u="none" strike="noStrike" dirty="0">
                          <a:effectLst/>
                          <a:latin typeface="+mj-lt"/>
                        </a:rPr>
                        <a:t>Determined by Salary Tier</a:t>
                      </a:r>
                      <a:endParaRPr lang="nn-NO" sz="1100" u="none" strike="noStrike" dirty="0">
                        <a:effectLst/>
                        <a:latin typeface="+mj-lt"/>
                      </a:endParaRPr>
                    </a:p>
                    <a:p>
                      <a:pPr algn="ctr" fontAlgn="b"/>
                      <a:r>
                        <a:rPr lang="nn-NO" sz="1100" u="none" strike="noStrike" dirty="0">
                          <a:effectLst/>
                          <a:latin typeface="+mj-lt"/>
                        </a:rPr>
                        <a:t>$1,500 (&lt;$50K)</a:t>
                      </a:r>
                    </a:p>
                    <a:p>
                      <a:pPr algn="ctr" fontAlgn="b"/>
                      <a:r>
                        <a:rPr lang="nn-NO" sz="1100" u="none" strike="noStrike" dirty="0">
                          <a:effectLst/>
                          <a:latin typeface="+mj-lt"/>
                        </a:rPr>
                        <a:t>$2,000 ($50K-$119K)</a:t>
                      </a:r>
                    </a:p>
                    <a:p>
                      <a:pPr algn="ctr" fontAlgn="b"/>
                      <a:r>
                        <a:rPr lang="nn-NO" sz="1100" u="none" strike="noStrike" dirty="0">
                          <a:effectLst/>
                          <a:latin typeface="+mj-lt"/>
                        </a:rPr>
                        <a:t>$3,000 (&gt;=$120K)</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a:solidFill>
                            <a:srgbClr val="000000"/>
                          </a:solidFill>
                          <a:effectLst/>
                          <a:latin typeface="+mj-lt"/>
                        </a:rPr>
                        <a:t>$3,500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5847249"/>
                  </a:ext>
                </a:extLst>
              </a:tr>
              <a:tr h="522328">
                <a:tc>
                  <a:txBody>
                    <a:bodyPr/>
                    <a:lstStyle/>
                    <a:p>
                      <a:pPr lvl="0" algn="ctr" fontAlgn="b"/>
                      <a:r>
                        <a:rPr lang="en-US" sz="1100" u="none" strike="noStrike" dirty="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i="1" u="none" strike="noStrike" dirty="0">
                          <a:effectLst/>
                          <a:latin typeface="+mj-lt"/>
                        </a:rPr>
                        <a:t>Determined by Salary Tier</a:t>
                      </a:r>
                      <a:endParaRPr lang="nn-NO" sz="1100" u="none" strike="noStrike" dirty="0">
                        <a:effectLst/>
                        <a:latin typeface="+mj-lt"/>
                      </a:endParaRPr>
                    </a:p>
                    <a:p>
                      <a:pPr algn="ctr" fontAlgn="b"/>
                      <a:r>
                        <a:rPr lang="nn-NO" sz="1100" u="none" strike="noStrike" dirty="0">
                          <a:effectLst/>
                          <a:latin typeface="+mj-lt"/>
                        </a:rPr>
                        <a:t>$3,000 (&lt;$50K)</a:t>
                      </a:r>
                    </a:p>
                    <a:p>
                      <a:pPr algn="ctr" fontAlgn="b"/>
                      <a:r>
                        <a:rPr lang="nn-NO" sz="1100" u="none" strike="noStrike" dirty="0">
                          <a:effectLst/>
                          <a:latin typeface="+mj-lt"/>
                        </a:rPr>
                        <a:t>$4,000 ($50K-$119K)</a:t>
                      </a:r>
                    </a:p>
                    <a:p>
                      <a:pPr algn="ctr" fontAlgn="b"/>
                      <a:r>
                        <a:rPr lang="nn-NO" sz="1100" u="none" strike="noStrike" dirty="0">
                          <a:effectLst/>
                          <a:latin typeface="+mj-lt"/>
                        </a:rPr>
                        <a:t>$6,000 (&gt;=$120K)</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a:solidFill>
                            <a:srgbClr val="000000"/>
                          </a:solidFill>
                          <a:effectLst/>
                          <a:latin typeface="+mj-lt"/>
                        </a:rPr>
                        <a:t>$7,000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22543673"/>
                  </a:ext>
                </a:extLst>
              </a:tr>
              <a:tr h="324072">
                <a:tc>
                  <a:txBody>
                    <a:bodyPr/>
                    <a:lstStyle/>
                    <a:p>
                      <a:pPr lvl="0" algn="ctr" fontAlgn="b"/>
                      <a:r>
                        <a:rPr lang="en-US" sz="1100" b="1" u="none" strike="noStrike" dirty="0">
                          <a:effectLst/>
                          <a:latin typeface="+mj-lt"/>
                        </a:rPr>
                        <a:t>Co-insurance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a:txBody>
                    <a:bodyPr/>
                    <a:lstStyle/>
                    <a:p>
                      <a:pPr algn="ctr" fontAlgn="b"/>
                      <a:r>
                        <a:rPr lang="en-US" sz="1100" u="none" strike="noStrike" dirty="0">
                          <a:effectLst/>
                          <a:latin typeface="+mj-lt"/>
                        </a:rPr>
                        <a:t>pay 10%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a:effectLst/>
                          <a:latin typeface="+mj-lt"/>
                        </a:rPr>
                        <a:t>pay 20%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dirty="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3694887"/>
                  </a:ext>
                </a:extLst>
              </a:tr>
            </a:tbl>
          </a:graphicData>
        </a:graphic>
      </p:graphicFrame>
      <p:sp>
        <p:nvSpPr>
          <p:cNvPr id="9" name="Content Placeholder 1"/>
          <p:cNvSpPr txBox="1">
            <a:spLocks/>
          </p:cNvSpPr>
          <p:nvPr/>
        </p:nvSpPr>
        <p:spPr bwMode="auto">
          <a:xfrm>
            <a:off x="6819227" y="1412836"/>
            <a:ext cx="2090738"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a:latin typeface="+mj-lt"/>
              </a:rPr>
              <a:t>Deductible: </a:t>
            </a:r>
            <a:r>
              <a:rPr lang="en-US" altLang="en-US" sz="1600" dirty="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Co-insurance: </a:t>
            </a:r>
            <a:r>
              <a:rPr lang="en-US" altLang="en-US" sz="1600" dirty="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Copay: </a:t>
            </a:r>
            <a:r>
              <a:rPr lang="en-US" altLang="en-US" sz="1600" dirty="0">
                <a:latin typeface="+mj-lt"/>
              </a:rPr>
              <a:t>A flat fee you must pay to the provider at the time of service</a:t>
            </a:r>
          </a:p>
        </p:txBody>
      </p:sp>
    </p:spTree>
    <p:extLst>
      <p:ext uri="{BB962C8B-B14F-4D97-AF65-F5344CB8AC3E}">
        <p14:creationId xmlns:p14="http://schemas.microsoft.com/office/powerpoint/2010/main" val="1763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4</a:t>
            </a:fld>
            <a:endParaRPr lang="en-US" dirty="0"/>
          </a:p>
        </p:txBody>
      </p:sp>
      <p:sp>
        <p:nvSpPr>
          <p:cNvPr id="6" name="TextBox 5"/>
          <p:cNvSpPr txBox="1"/>
          <p:nvPr/>
        </p:nvSpPr>
        <p:spPr>
          <a:xfrm>
            <a:off x="469900" y="6153150"/>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ehp.org.	</a:t>
            </a:r>
          </a:p>
        </p:txBody>
      </p:sp>
      <p:graphicFrame>
        <p:nvGraphicFramePr>
          <p:cNvPr id="10" name="Table 9"/>
          <p:cNvGraphicFramePr>
            <a:graphicFrameLocks noGrp="1"/>
          </p:cNvGraphicFramePr>
          <p:nvPr>
            <p:extLst>
              <p:ext uri="{D42A27DB-BD31-4B8C-83A1-F6EECF244321}">
                <p14:modId xmlns:p14="http://schemas.microsoft.com/office/powerpoint/2010/main" val="3946042074"/>
              </p:ext>
            </p:extLst>
          </p:nvPr>
        </p:nvGraphicFramePr>
        <p:xfrm>
          <a:off x="584200" y="1362075"/>
          <a:ext cx="5969000" cy="4716460"/>
        </p:xfrm>
        <a:graphic>
          <a:graphicData uri="http://schemas.openxmlformats.org/drawingml/2006/table">
            <a:tbl>
              <a:tblPr>
                <a:tableStyleId>{5C22544A-7EE6-4342-B048-85BDC9FD1C3A}</a:tableStyleId>
              </a:tblPr>
              <a:tblGrid>
                <a:gridCol w="2768600">
                  <a:extLst>
                    <a:ext uri="{9D8B030D-6E8A-4147-A177-3AD203B41FA5}">
                      <a16:colId xmlns:a16="http://schemas.microsoft.com/office/drawing/2014/main" val="925778200"/>
                    </a:ext>
                  </a:extLst>
                </a:gridCol>
                <a:gridCol w="990600">
                  <a:extLst>
                    <a:ext uri="{9D8B030D-6E8A-4147-A177-3AD203B41FA5}">
                      <a16:colId xmlns:a16="http://schemas.microsoft.com/office/drawing/2014/main" val="3471351127"/>
                    </a:ext>
                  </a:extLst>
                </a:gridCol>
                <a:gridCol w="990600">
                  <a:extLst>
                    <a:ext uri="{9D8B030D-6E8A-4147-A177-3AD203B41FA5}">
                      <a16:colId xmlns:a16="http://schemas.microsoft.com/office/drawing/2014/main" val="186115687"/>
                    </a:ext>
                  </a:extLst>
                </a:gridCol>
                <a:gridCol w="1219200">
                  <a:extLst>
                    <a:ext uri="{9D8B030D-6E8A-4147-A177-3AD203B41FA5}">
                      <a16:colId xmlns:a16="http://schemas.microsoft.com/office/drawing/2014/main" val="3784038449"/>
                    </a:ext>
                  </a:extLst>
                </a:gridCol>
              </a:tblGrid>
              <a:tr h="444416">
                <a:tc>
                  <a:txBody>
                    <a:bodyPr/>
                    <a:lstStyle/>
                    <a:p>
                      <a:pPr algn="l" fontAlgn="b"/>
                      <a:endParaRPr lang="en-US" sz="1400" b="1" i="0" u="none" strike="noStrike" dirty="0">
                        <a:solidFill>
                          <a:srgbClr val="FFFFFF"/>
                        </a:solidFill>
                        <a:effectLst/>
                        <a:latin typeface="+mj-lt"/>
                      </a:endParaRPr>
                    </a:p>
                  </a:txBody>
                  <a:tcPr marL="8029" marR="8029" marT="8029"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400" b="1" u="none" strike="noStrike" dirty="0">
                          <a:solidFill>
                            <a:schemeClr val="bg1"/>
                          </a:solidFill>
                          <a:effectLst/>
                          <a:latin typeface="+mj-lt"/>
                        </a:rPr>
                        <a:t>EHP PPO Plan</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8029" marR="8029" marT="8029"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572D5F"/>
                    </a:solidFill>
                  </a:tcPr>
                </a:tc>
                <a:extLst>
                  <a:ext uri="{0D108BD9-81ED-4DB2-BD59-A6C34878D82A}">
                    <a16:rowId xmlns:a16="http://schemas.microsoft.com/office/drawing/2014/main" val="428680524"/>
                  </a:ext>
                </a:extLst>
              </a:tr>
              <a:tr h="423516">
                <a:tc>
                  <a:txBody>
                    <a:bodyPr/>
                    <a:lstStyle/>
                    <a:p>
                      <a:pPr lvl="0" algn="ctr" fontAlgn="b"/>
                      <a:r>
                        <a:rPr lang="en-US" sz="1400" b="1" u="none" strike="noStrike" dirty="0">
                          <a:solidFill>
                            <a:schemeClr val="bg1"/>
                          </a:solidFill>
                          <a:effectLst/>
                          <a:latin typeface="+mj-lt"/>
                        </a:rPr>
                        <a:t>Office Visits</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b="0" u="none" strike="noStrike" dirty="0">
                          <a:solidFill>
                            <a:schemeClr val="bg1"/>
                          </a:solidFill>
                          <a:effectLst/>
                          <a:latin typeface="+mj-lt"/>
                        </a:rPr>
                        <a:t>EHP Preferred </a:t>
                      </a:r>
                      <a:br>
                        <a:rPr lang="en-US" sz="1200" b="0" u="none" strike="noStrike" dirty="0">
                          <a:solidFill>
                            <a:schemeClr val="bg1"/>
                          </a:solidFill>
                          <a:effectLst/>
                          <a:latin typeface="+mj-lt"/>
                        </a:rPr>
                      </a:br>
                      <a:r>
                        <a:rPr lang="en-US" sz="1200" b="0" u="none" strike="noStrike" dirty="0">
                          <a:solidFill>
                            <a:schemeClr val="bg1"/>
                          </a:solidFill>
                          <a:effectLst/>
                          <a:latin typeface="+mj-lt"/>
                        </a:rPr>
                        <a:t>Network**</a:t>
                      </a:r>
                      <a:endParaRPr lang="en-US" sz="1200" b="0"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B98C"/>
                    </a:solidFill>
                  </a:tcPr>
                </a:tc>
                <a:tc>
                  <a:txBody>
                    <a:bodyPr/>
                    <a:lstStyle/>
                    <a:p>
                      <a:pPr algn="ctr" fontAlgn="b"/>
                      <a:r>
                        <a:rPr lang="en-US" sz="1200" b="0" u="none" strike="noStrike" dirty="0">
                          <a:solidFill>
                            <a:schemeClr val="bg1"/>
                          </a:solidFill>
                          <a:effectLst/>
                          <a:latin typeface="+mj-lt"/>
                        </a:rPr>
                        <a:t>EHP </a:t>
                      </a:r>
                      <a:br>
                        <a:rPr lang="en-US" sz="1200" b="0" u="none" strike="noStrike" dirty="0">
                          <a:solidFill>
                            <a:schemeClr val="bg1"/>
                          </a:solidFill>
                          <a:effectLst/>
                          <a:latin typeface="+mj-lt"/>
                        </a:rPr>
                      </a:br>
                      <a:r>
                        <a:rPr lang="en-US" sz="1200" b="0" u="none" strike="noStrike" dirty="0">
                          <a:solidFill>
                            <a:schemeClr val="bg1"/>
                          </a:solidFill>
                          <a:effectLst/>
                          <a:latin typeface="+mj-lt"/>
                        </a:rPr>
                        <a:t>Network**</a:t>
                      </a:r>
                      <a:endParaRPr lang="en-US" sz="1200" b="0"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B98C"/>
                    </a:solidFill>
                  </a:tcPr>
                </a:tc>
                <a:tc>
                  <a:txBody>
                    <a:bodyPr/>
                    <a:lstStyle/>
                    <a:p>
                      <a:pPr algn="ctr" fontAlgn="b"/>
                      <a:r>
                        <a:rPr lang="en-US" sz="1200" b="0" i="0" u="none" strike="noStrike" dirty="0">
                          <a:solidFill>
                            <a:schemeClr val="bg1"/>
                          </a:solidFill>
                          <a:effectLst/>
                          <a:latin typeface="+mj-lt"/>
                        </a:rPr>
                        <a:t>Out-of-Network</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B98C"/>
                    </a:solidFill>
                  </a:tcPr>
                </a:tc>
                <a:extLst>
                  <a:ext uri="{0D108BD9-81ED-4DB2-BD59-A6C34878D82A}">
                    <a16:rowId xmlns:a16="http://schemas.microsoft.com/office/drawing/2014/main" val="1536732303"/>
                  </a:ext>
                </a:extLst>
              </a:tr>
              <a:tr h="522311">
                <a:tc>
                  <a:txBody>
                    <a:bodyPr/>
                    <a:lstStyle/>
                    <a:p>
                      <a:pPr algn="ctr" fontAlgn="b"/>
                      <a:r>
                        <a:rPr lang="en-US" sz="1200" u="none" strike="noStrike" dirty="0">
                          <a:effectLst/>
                          <a:latin typeface="+mj-lt"/>
                        </a:rPr>
                        <a:t>Primary Care</a:t>
                      </a:r>
                      <a:r>
                        <a:rPr lang="en-US" sz="1200" u="none" strike="noStrike" baseline="0" dirty="0">
                          <a:effectLst/>
                          <a:latin typeface="+mj-lt"/>
                        </a:rPr>
                        <a:t> </a:t>
                      </a:r>
                      <a:r>
                        <a:rPr lang="en-US" sz="1200" u="none" strike="noStrike" dirty="0">
                          <a:effectLst/>
                          <a:latin typeface="+mj-lt"/>
                        </a:rPr>
                        <a:t>Office Visit</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u="none" strike="noStrike" baseline="0" dirty="0">
                          <a:solidFill>
                            <a:schemeClr val="tx1"/>
                          </a:solidFill>
                          <a:effectLst/>
                          <a:latin typeface="+mj-lt"/>
                        </a:rPr>
                        <a:t>$10 copay</a:t>
                      </a:r>
                      <a:endParaRPr lang="nn-NO" sz="1100" b="0" i="0" u="none" strike="sngStrike" baseline="0" dirty="0">
                        <a:solidFill>
                          <a:srgbClr val="FF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350100"/>
                  </a:ext>
                </a:extLst>
              </a:tr>
              <a:tr h="352775">
                <a:tc>
                  <a:txBody>
                    <a:bodyPr/>
                    <a:lstStyle/>
                    <a:p>
                      <a:pPr algn="ctr" fontAlgn="b"/>
                      <a:r>
                        <a:rPr lang="en-US" sz="1200" u="none" strike="noStrike" dirty="0">
                          <a:effectLst/>
                          <a:latin typeface="+mj-lt"/>
                        </a:rPr>
                        <a:t>Specialist</a:t>
                      </a:r>
                      <a:r>
                        <a:rPr lang="en-US" sz="1200" u="none" strike="noStrike" baseline="0" dirty="0">
                          <a:effectLst/>
                          <a:latin typeface="+mj-lt"/>
                        </a:rPr>
                        <a:t> </a:t>
                      </a:r>
                      <a:r>
                        <a:rPr lang="en-US" sz="1200" u="none" strike="noStrike" dirty="0">
                          <a:effectLst/>
                          <a:latin typeface="+mj-lt"/>
                        </a:rPr>
                        <a:t>Office Visit</a:t>
                      </a:r>
                      <a:endParaRPr lang="en-US" sz="1200" b="1"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u="none" strike="noStrike" dirty="0">
                          <a:effectLst/>
                          <a:latin typeface="+mj-lt"/>
                        </a:rPr>
                        <a:t>pay 10%</a:t>
                      </a:r>
                      <a:r>
                        <a:rPr lang="nn-NO" sz="1100" b="0" i="0" u="none" strike="noStrike" kern="1200" dirty="0">
                          <a:solidFill>
                            <a:srgbClr val="000000"/>
                          </a:solidFill>
                          <a:effectLst/>
                          <a:latin typeface="+mj-lt"/>
                          <a:ea typeface="+mn-ea"/>
                          <a:cs typeface="+mn-cs"/>
                        </a:rPr>
                        <a:t>*</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u="none" strike="noStrike" dirty="0">
                          <a:effectLst/>
                          <a:latin typeface="+mj-lt"/>
                        </a:rPr>
                        <a:t>pay 20%</a:t>
                      </a:r>
                      <a:r>
                        <a:rPr lang="nn-NO" sz="1100" b="0" i="0" u="none" strike="noStrike" kern="1200" dirty="0">
                          <a:solidFill>
                            <a:srgbClr val="000000"/>
                          </a:solidFill>
                          <a:effectLst/>
                          <a:latin typeface="+mj-lt"/>
                          <a:ea typeface="+mn-ea"/>
                          <a:cs typeface="+mn-cs"/>
                        </a:rPr>
                        <a:t>*</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795009"/>
                  </a:ext>
                </a:extLst>
              </a:tr>
              <a:tr h="343349">
                <a:tc>
                  <a:txBody>
                    <a:bodyPr/>
                    <a:lstStyle/>
                    <a:p>
                      <a:pPr algn="ctr" fontAlgn="b"/>
                      <a:r>
                        <a:rPr lang="en-US" sz="1200" u="none" strike="noStrike" dirty="0">
                          <a:effectLst/>
                          <a:latin typeface="+mj-lt"/>
                        </a:rPr>
                        <a:t>Mental Health</a:t>
                      </a:r>
                      <a:r>
                        <a:rPr lang="en-US" sz="1200" u="none" strike="noStrike" baseline="0" dirty="0">
                          <a:effectLst/>
                          <a:latin typeface="+mj-lt"/>
                        </a:rPr>
                        <a:t> </a:t>
                      </a:r>
                      <a:r>
                        <a:rPr lang="en-US" sz="1200" u="none" strike="noStrike" dirty="0">
                          <a:effectLst/>
                          <a:latin typeface="+mj-lt"/>
                        </a:rPr>
                        <a:t>Visit</a:t>
                      </a:r>
                      <a:endParaRPr lang="en-US" sz="1200" b="1"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i="0" u="none" strike="noStrike" dirty="0">
                          <a:effectLst/>
                          <a:latin typeface="+mj-lt"/>
                        </a:rPr>
                        <a:t>$10 copay</a:t>
                      </a:r>
                      <a:r>
                        <a:rPr lang="en-US" sz="1100" u="none" strike="noStrike" dirty="0">
                          <a:effectLst/>
                          <a:latin typeface="+mj-lt"/>
                        </a:rPr>
                        <a:t> </a:t>
                      </a:r>
                      <a:endParaRPr lang="en-US"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i="0" u="none" strike="noStrike" dirty="0">
                          <a:effectLst/>
                          <a:latin typeface="+mj-lt"/>
                        </a:rPr>
                        <a:t>$10 copay</a:t>
                      </a:r>
                      <a:r>
                        <a:rPr lang="en-US" sz="1100" u="none" strike="noStrike" dirty="0">
                          <a:effectLst/>
                          <a:latin typeface="+mj-lt"/>
                        </a:rPr>
                        <a:t> </a:t>
                      </a:r>
                      <a:endParaRPr lang="en-US"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696156"/>
                  </a:ext>
                </a:extLst>
              </a:tr>
              <a:tr h="342429">
                <a:tc>
                  <a:txBody>
                    <a:bodyPr/>
                    <a:lstStyle/>
                    <a:p>
                      <a:pPr algn="ctr" fontAlgn="b"/>
                      <a:r>
                        <a:rPr lang="en-US" sz="1200" u="none" strike="noStrike" dirty="0">
                          <a:effectLst/>
                          <a:latin typeface="+mj-lt"/>
                        </a:rPr>
                        <a:t>Wellness</a:t>
                      </a:r>
                      <a:r>
                        <a:rPr lang="en-US" sz="1200" u="none" strike="noStrike" baseline="0" dirty="0">
                          <a:effectLst/>
                          <a:latin typeface="+mj-lt"/>
                        </a:rPr>
                        <a:t> </a:t>
                      </a:r>
                      <a:r>
                        <a:rPr lang="en-US" sz="1200" u="none" strike="noStrike" dirty="0">
                          <a:effectLst/>
                          <a:latin typeface="+mj-lt"/>
                        </a:rPr>
                        <a:t>Visit</a:t>
                      </a:r>
                      <a:endParaRPr lang="en-US" sz="1200" b="1"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a:solidFill>
                            <a:srgbClr val="000000"/>
                          </a:solidFill>
                          <a:effectLst/>
                          <a:latin typeface="+mj-lt"/>
                        </a:rPr>
                        <a:t>$0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a:solidFill>
                            <a:srgbClr val="000000"/>
                          </a:solidFill>
                          <a:effectLst/>
                          <a:latin typeface="+mj-lt"/>
                        </a:rPr>
                        <a:t>$0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5847249"/>
                  </a:ext>
                </a:extLst>
              </a:tr>
              <a:tr h="324050">
                <a:tc>
                  <a:txBody>
                    <a:bodyPr/>
                    <a:lstStyle/>
                    <a:p>
                      <a:pPr algn="ctr" fontAlgn="b"/>
                      <a:r>
                        <a:rPr lang="en-US" sz="1200" b="0" i="0" u="none" strike="noStrike" dirty="0">
                          <a:solidFill>
                            <a:srgbClr val="000000"/>
                          </a:solidFill>
                          <a:effectLst/>
                          <a:latin typeface="+mj-lt"/>
                        </a:rPr>
                        <a:t>Johns Hopkins </a:t>
                      </a:r>
                      <a:r>
                        <a:rPr lang="en-US" sz="1200" b="0" i="0" u="none" strike="noStrike" dirty="0" err="1">
                          <a:solidFill>
                            <a:srgbClr val="000000"/>
                          </a:solidFill>
                          <a:effectLst/>
                          <a:latin typeface="+mj-lt"/>
                        </a:rPr>
                        <a:t>OnDemand</a:t>
                      </a:r>
                      <a:r>
                        <a:rPr lang="en-US" sz="1200" b="0" i="0" u="none" strike="noStrike" dirty="0">
                          <a:solidFill>
                            <a:srgbClr val="000000"/>
                          </a:solidFill>
                          <a:effectLst/>
                          <a:latin typeface="+mj-lt"/>
                        </a:rPr>
                        <a:t> Virtual Care</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fontAlgn="b"/>
                      <a:r>
                        <a:rPr lang="nn-NO" sz="1100" u="none" strike="noStrike" dirty="0">
                          <a:effectLst/>
                          <a:latin typeface="+mj-lt"/>
                        </a:rPr>
                        <a:t>$0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algn="ctr" fontAlgn="b"/>
                      <a:endParaRPr lang="nn-NO" sz="1100" b="0" i="0" u="none" strike="noStrike" dirty="0">
                        <a:solidFill>
                          <a:srgbClr val="000000"/>
                        </a:solidFill>
                        <a:effectLst/>
                        <a:latin typeface="Gill Sans"/>
                      </a:endParaRPr>
                    </a:p>
                  </a:txBody>
                  <a:tcPr marL="8029" marR="8029" marT="8029"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D0B4"/>
                    </a:solidFill>
                  </a:tcPr>
                </a:tc>
                <a:extLst>
                  <a:ext uri="{0D108BD9-81ED-4DB2-BD59-A6C34878D82A}">
                    <a16:rowId xmlns:a16="http://schemas.microsoft.com/office/drawing/2014/main" val="3222543673"/>
                  </a:ext>
                </a:extLst>
              </a:tr>
              <a:tr h="324061">
                <a:tc>
                  <a:txBody>
                    <a:bodyPr/>
                    <a:lstStyle/>
                    <a:p>
                      <a:pPr marL="0" lvl="0" algn="ctr" defTabSz="887553" rtl="0" eaLnBrk="1" fontAlgn="b" latinLnBrk="0" hangingPunct="1"/>
                      <a:r>
                        <a:rPr lang="en-US" sz="1400" b="1" u="none" strike="noStrike" kern="1200" dirty="0">
                          <a:solidFill>
                            <a:schemeClr val="bg1"/>
                          </a:solidFill>
                          <a:effectLst/>
                          <a:latin typeface="+mj-lt"/>
                          <a:ea typeface="+mn-ea"/>
                          <a:cs typeface="+mn-cs"/>
                        </a:rPr>
                        <a:t>Facility Visits</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gridSpan="3">
                  <a:txBody>
                    <a:bodyPr/>
                    <a:lstStyle/>
                    <a:p>
                      <a:endParaRPr lang="en-US" sz="1700" b="0" dirty="0">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hMerge="1">
                  <a:txBody>
                    <a:bodyPr/>
                    <a:lstStyle/>
                    <a:p>
                      <a:endParaRPr lang="en-US" dirty="0"/>
                    </a:p>
                  </a:txBody>
                  <a:tcPr marL="8029" marR="8029" marT="802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D0B4"/>
                    </a:solidFill>
                  </a:tcPr>
                </a:tc>
                <a:tc hMerge="1">
                  <a:txBody>
                    <a:bodyPr/>
                    <a:lstStyle/>
                    <a:p>
                      <a:pPr algn="ctr" fontAlgn="b"/>
                      <a:endParaRPr lang="nn-NO" sz="1100" b="0" i="0" u="none" strike="noStrike" dirty="0">
                        <a:solidFill>
                          <a:srgbClr val="000000"/>
                        </a:solidFill>
                        <a:effectLst/>
                        <a:latin typeface="Gill Sans"/>
                      </a:endParaRPr>
                    </a:p>
                  </a:txBody>
                  <a:tcPr marL="8029" marR="8029" marT="8029"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D0B4"/>
                    </a:solidFill>
                  </a:tcPr>
                </a:tc>
                <a:extLst>
                  <a:ext uri="{0D108BD9-81ED-4DB2-BD59-A6C34878D82A}">
                    <a16:rowId xmlns:a16="http://schemas.microsoft.com/office/drawing/2014/main" val="843694887"/>
                  </a:ext>
                </a:extLst>
              </a:tr>
              <a:tr h="343309">
                <a:tc>
                  <a:txBody>
                    <a:bodyPr/>
                    <a:lstStyle/>
                    <a:p>
                      <a:pPr algn="ctr" fontAlgn="b"/>
                      <a:r>
                        <a:rPr lang="en-US" sz="1200" b="0" i="0" u="none" strike="noStrike" dirty="0">
                          <a:solidFill>
                            <a:srgbClr val="000000"/>
                          </a:solidFill>
                          <a:effectLst/>
                          <a:latin typeface="+mj-lt"/>
                        </a:rPr>
                        <a:t>Hospital Inpatient</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mj-lt"/>
                        </a:rPr>
                        <a:t>$150 copay, then pay 10%</a:t>
                      </a:r>
                      <a:r>
                        <a:rPr lang="nn-NO" sz="1100" b="0" i="0" u="none" strike="noStrike" kern="1200" dirty="0">
                          <a:solidFill>
                            <a:srgbClr val="000000"/>
                          </a:solidFill>
                          <a:effectLst/>
                          <a:latin typeface="+mj-lt"/>
                          <a:ea typeface="+mn-ea"/>
                          <a:cs typeface="+mn-cs"/>
                        </a:rPr>
                        <a:t>*</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a:solidFill>
                            <a:srgbClr val="000000"/>
                          </a:solidFill>
                          <a:effectLst/>
                          <a:latin typeface="+mj-lt"/>
                          <a:ea typeface="+mn-ea"/>
                          <a:cs typeface="+mn-cs"/>
                        </a:rPr>
                        <a:t>$150 copay, then pay 20%*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mj-lt"/>
                        </a:rPr>
                        <a:t>$500 copay, then pay 30%*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52927"/>
                  </a:ext>
                </a:extLst>
              </a:tr>
              <a:tr h="324061">
                <a:tc>
                  <a:txBody>
                    <a:bodyPr/>
                    <a:lstStyle/>
                    <a:p>
                      <a:pPr algn="ctr" fontAlgn="b"/>
                      <a:r>
                        <a:rPr lang="en-US" sz="1200" b="0" i="0" u="none" strike="noStrike" dirty="0">
                          <a:solidFill>
                            <a:srgbClr val="000000"/>
                          </a:solidFill>
                          <a:effectLst/>
                          <a:latin typeface="+mj-lt"/>
                        </a:rPr>
                        <a:t>Hospital Outpatient</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dirty="0">
                          <a:solidFill>
                            <a:srgbClr val="000000"/>
                          </a:solidFill>
                          <a:effectLst/>
                          <a:latin typeface="+mj-lt"/>
                        </a:rPr>
                        <a:t>pay 10%*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a:solidFill>
                            <a:srgbClr val="000000"/>
                          </a:solidFill>
                          <a:effectLst/>
                          <a:latin typeface="+mj-lt"/>
                          <a:ea typeface="+mn-ea"/>
                          <a:cs typeface="+mn-cs"/>
                        </a:rPr>
                        <a:t>pay 20%*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nn-NO" sz="1100" b="0" i="0" u="none" strike="noStrike" dirty="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7520746"/>
                  </a:ext>
                </a:extLst>
              </a:tr>
              <a:tr h="324061">
                <a:tc>
                  <a:txBody>
                    <a:bodyPr/>
                    <a:lstStyle/>
                    <a:p>
                      <a:pPr algn="ctr" fontAlgn="b"/>
                      <a:r>
                        <a:rPr lang="en-US" sz="1200" b="0" i="0" u="none" strike="noStrike" dirty="0">
                          <a:solidFill>
                            <a:srgbClr val="000000"/>
                          </a:solidFill>
                          <a:effectLst/>
                          <a:latin typeface="+mj-lt"/>
                        </a:rPr>
                        <a:t>Lab Services</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a:solidFill>
                            <a:srgbClr val="000000"/>
                          </a:solidFill>
                          <a:effectLst/>
                          <a:latin typeface="+mj-lt"/>
                          <a:ea typeface="+mn-ea"/>
                          <a:cs typeface="+mn-cs"/>
                        </a:rPr>
                        <a:t>pay 10%*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a:solidFill>
                            <a:srgbClr val="000000"/>
                          </a:solidFill>
                          <a:effectLst/>
                          <a:latin typeface="+mj-lt"/>
                          <a:ea typeface="+mn-ea"/>
                          <a:cs typeface="+mn-cs"/>
                        </a:rPr>
                        <a:t>pay 20%*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nn-NO" sz="1100" b="0" i="0" u="none" strike="noStrike" dirty="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3046829"/>
                  </a:ext>
                </a:extLst>
              </a:tr>
              <a:tr h="324061">
                <a:tc>
                  <a:txBody>
                    <a:bodyPr/>
                    <a:lstStyle/>
                    <a:p>
                      <a:pPr algn="ctr" fontAlgn="b"/>
                      <a:r>
                        <a:rPr lang="en-US" sz="1200" b="0" i="0" u="none" strike="noStrike" dirty="0">
                          <a:solidFill>
                            <a:srgbClr val="000000"/>
                          </a:solidFill>
                          <a:effectLst/>
                          <a:latin typeface="+mj-lt"/>
                        </a:rPr>
                        <a:t>Emergency Room</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a:solidFill>
                            <a:srgbClr val="000000"/>
                          </a:solidFill>
                          <a:effectLst/>
                          <a:latin typeface="+mj-lt"/>
                          <a:ea typeface="+mn-ea"/>
                          <a:cs typeface="+mn-cs"/>
                        </a:rPr>
                        <a:t>$250 copay*</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a:solidFill>
                            <a:srgbClr val="000000"/>
                          </a:solidFill>
                          <a:effectLst/>
                          <a:latin typeface="+mj-lt"/>
                          <a:ea typeface="+mn-ea"/>
                          <a:cs typeface="+mn-cs"/>
                        </a:rPr>
                        <a:t>$250 copay*</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a:solidFill>
                            <a:srgbClr val="000000"/>
                          </a:solidFill>
                          <a:effectLst/>
                          <a:latin typeface="+mj-lt"/>
                          <a:ea typeface="+mn-ea"/>
                          <a:cs typeface="+mn-cs"/>
                        </a:rPr>
                        <a:t>$250 copay*</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2674085"/>
                  </a:ext>
                </a:extLst>
              </a:tr>
              <a:tr h="324061">
                <a:tc>
                  <a:txBody>
                    <a:bodyPr/>
                    <a:lstStyle/>
                    <a:p>
                      <a:pPr algn="ctr" fontAlgn="b"/>
                      <a:r>
                        <a:rPr lang="en-US" sz="1200" b="0" i="0" u="none" strike="noStrike" dirty="0">
                          <a:solidFill>
                            <a:srgbClr val="000000"/>
                          </a:solidFill>
                          <a:effectLst/>
                          <a:latin typeface="+mj-lt"/>
                        </a:rPr>
                        <a:t>Urgent Care</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a:solidFill>
                            <a:srgbClr val="000000"/>
                          </a:solidFill>
                          <a:effectLst/>
                          <a:latin typeface="+mj-lt"/>
                          <a:ea typeface="+mn-ea"/>
                          <a:cs typeface="+mn-cs"/>
                        </a:rPr>
                        <a:t>$25</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mj-lt"/>
                          <a:ea typeface="+mn-ea"/>
                          <a:cs typeface="+mn-cs"/>
                        </a:rPr>
                        <a:t>$25</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nn-NO" sz="1100" b="0" i="0" u="none" strike="noStrike" dirty="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1757542"/>
                  </a:ext>
                </a:extLst>
              </a:tr>
            </a:tbl>
          </a:graphicData>
        </a:graphic>
      </p:graphicFrame>
      <p:sp>
        <p:nvSpPr>
          <p:cNvPr id="11" name="Content Placeholder 1"/>
          <p:cNvSpPr txBox="1">
            <a:spLocks/>
          </p:cNvSpPr>
          <p:nvPr/>
        </p:nvSpPr>
        <p:spPr bwMode="auto">
          <a:xfrm>
            <a:off x="6881660" y="1361373"/>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a:latin typeface="+mj-lt"/>
              </a:rPr>
              <a:t>Deductible: </a:t>
            </a:r>
            <a:r>
              <a:rPr lang="en-US" altLang="en-US" sz="1600" dirty="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Co-insurance: </a:t>
            </a:r>
            <a:r>
              <a:rPr lang="en-US" altLang="en-US" sz="1600" dirty="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Copay: </a:t>
            </a:r>
            <a:r>
              <a:rPr lang="en-US" altLang="en-US" sz="1600" dirty="0">
                <a:latin typeface="+mj-lt"/>
              </a:rPr>
              <a:t>A flat fee you must pay to the provider at the time of service</a:t>
            </a:r>
          </a:p>
        </p:txBody>
      </p:sp>
    </p:spTree>
    <p:extLst>
      <p:ext uri="{BB962C8B-B14F-4D97-AF65-F5344CB8AC3E}">
        <p14:creationId xmlns:p14="http://schemas.microsoft.com/office/powerpoint/2010/main" val="398031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5</a:t>
            </a:fld>
            <a:endParaRPr lang="en-US" dirty="0"/>
          </a:p>
        </p:txBody>
      </p:sp>
      <p:sp>
        <p:nvSpPr>
          <p:cNvPr id="7" name="TextBox 16"/>
          <p:cNvSpPr txBox="1">
            <a:spLocks noGrp="1" noChangeArrowheads="1"/>
          </p:cNvSpPr>
          <p:nvPr>
            <p:ph idx="1"/>
          </p:nvPr>
        </p:nvSpPr>
        <p:spPr bwMode="auto">
          <a:xfrm>
            <a:off x="336884" y="1507303"/>
            <a:ext cx="9396663" cy="297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Primary Care office visits for treatment of illness or injury</a:t>
            </a:r>
          </a:p>
          <a:p>
            <a:pPr lvl="1">
              <a:lnSpc>
                <a:spcPct val="100000"/>
              </a:lnSpc>
              <a:spcBef>
                <a:spcPct val="0"/>
              </a:spcBef>
              <a:spcAft>
                <a:spcPts val="529"/>
              </a:spcAft>
              <a:buFont typeface="Wingdings" panose="05000000000000000000" pitchFamily="2" charset="2"/>
              <a:buChar char="§"/>
              <a:tabLst>
                <a:tab pos="395288" algn="l"/>
              </a:tabLst>
              <a:defRPr/>
            </a:pPr>
            <a:r>
              <a:rPr lang="en-US" altLang="en-US" sz="1600" dirty="0">
                <a:latin typeface="+mj-lt"/>
              </a:rPr>
              <a:t>EHP Preferred or an EHP Network PCP: covered with a $10 copay,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Preventive Care, such as annual exams/physicals/GYN</a:t>
            </a:r>
          </a:p>
          <a:p>
            <a:pPr lvl="1">
              <a:lnSpc>
                <a:spcPct val="100000"/>
              </a:lnSpc>
              <a:spcBef>
                <a:spcPct val="0"/>
              </a:spcBef>
              <a:spcAft>
                <a:spcPts val="529"/>
              </a:spcAft>
              <a:buFont typeface="Wingdings" panose="05000000000000000000" pitchFamily="2" charset="2"/>
              <a:buChar char="§"/>
              <a:defRPr/>
            </a:pPr>
            <a:r>
              <a:rPr lang="en-US" altLang="en-US" sz="1600" dirty="0">
                <a:latin typeface="+mj-lt"/>
              </a:rPr>
              <a:t>EHP Preferred or EHP Network PCP: covered at 100% of allowed amount,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Specialty Care (adult and pediatric) </a:t>
            </a:r>
          </a:p>
          <a:p>
            <a:pPr lvl="1" indent="-228600">
              <a:lnSpc>
                <a:spcPct val="100000"/>
              </a:lnSpc>
              <a:spcBef>
                <a:spcPct val="0"/>
              </a:spcBef>
              <a:spcAft>
                <a:spcPts val="529"/>
              </a:spcAft>
              <a:buFont typeface="Wingdings" panose="05000000000000000000" pitchFamily="2" charset="2"/>
              <a:buChar char="§"/>
              <a:defRPr/>
            </a:pPr>
            <a:r>
              <a:rPr lang="en-US" altLang="en-US" sz="1600" dirty="0">
                <a:latin typeface="+mj-lt"/>
              </a:rPr>
              <a:t>EHP Preferred provider: covered at 90% of allowed amount, after deductible</a:t>
            </a:r>
          </a:p>
          <a:p>
            <a:pPr lvl="1" indent="-228600">
              <a:lnSpc>
                <a:spcPct val="100000"/>
              </a:lnSpc>
              <a:spcBef>
                <a:spcPct val="0"/>
              </a:spcBef>
              <a:spcAft>
                <a:spcPts val="529"/>
              </a:spcAft>
              <a:buFont typeface="Wingdings" panose="05000000000000000000" pitchFamily="2" charset="2"/>
              <a:buChar char="§"/>
              <a:defRPr/>
            </a:pPr>
            <a:r>
              <a:rPr lang="en-US" altLang="en-US" sz="1600" dirty="0">
                <a:latin typeface="+mj-lt"/>
              </a:rPr>
              <a:t>EHP Network provider: covered at 80% of allowed amount, after deductible</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Urgent Care</a:t>
            </a:r>
          </a:p>
          <a:p>
            <a:pPr lvl="1">
              <a:lnSpc>
                <a:spcPct val="100000"/>
              </a:lnSpc>
              <a:spcBef>
                <a:spcPct val="0"/>
              </a:spcBef>
              <a:buFont typeface="Wingdings" panose="05000000000000000000" pitchFamily="2" charset="2"/>
              <a:buChar char="§"/>
              <a:defRPr/>
            </a:pPr>
            <a:r>
              <a:rPr lang="en-US" altLang="en-US" sz="1600" dirty="0">
                <a:latin typeface="+mj-lt"/>
              </a:rPr>
              <a:t>EHP Preferred or an EHP Network provider will be covered with a $25 copay, deductible waived</a:t>
            </a:r>
          </a:p>
        </p:txBody>
      </p:sp>
    </p:spTree>
    <p:extLst>
      <p:ext uri="{BB962C8B-B14F-4D97-AF65-F5344CB8AC3E}">
        <p14:creationId xmlns:p14="http://schemas.microsoft.com/office/powerpoint/2010/main" val="374174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6</a:t>
            </a:fld>
            <a:endParaRPr lang="en-US" dirty="0"/>
          </a:p>
        </p:txBody>
      </p:sp>
      <p:sp>
        <p:nvSpPr>
          <p:cNvPr id="7" name="TextBox 16"/>
          <p:cNvSpPr txBox="1">
            <a:spLocks noGrp="1" noChangeArrowheads="1"/>
          </p:cNvSpPr>
          <p:nvPr>
            <p:ph idx="1"/>
          </p:nvPr>
        </p:nvSpPr>
        <p:spPr bwMode="auto">
          <a:xfrm>
            <a:off x="336884" y="1507303"/>
            <a:ext cx="9396663" cy="4213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Facility care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facility: covered at 100% of allowed amount, after a $250 copay and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facility: covered at 100% of allowed amount, after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Outpatient care for mental health treatment</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facility: covered at a $10 copay, deductible waived</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Facility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facility: covered at 90% of allowed amount, after a $150 copay and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facility: covered at 80% of allowed amount, after a $150 copay and deductible </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provider: covered at 90%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provider: covered at 80% of allowed amount, after deductible</a:t>
            </a:r>
          </a:p>
        </p:txBody>
      </p:sp>
    </p:spTree>
    <p:extLst>
      <p:ext uri="{BB962C8B-B14F-4D97-AF65-F5344CB8AC3E}">
        <p14:creationId xmlns:p14="http://schemas.microsoft.com/office/powerpoint/2010/main" val="139861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616616" cy="1080714"/>
          </a:xfrm>
        </p:spPr>
        <p:txBody>
          <a:bodyPr/>
          <a:lstStyle/>
          <a:p>
            <a:r>
              <a:rPr lang="en-US" dirty="0"/>
              <a:t>Johns Hopkins PPO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7</a:t>
            </a:fld>
            <a:endParaRPr lang="en-US" dirty="0"/>
          </a:p>
        </p:txBody>
      </p:sp>
      <p:sp>
        <p:nvSpPr>
          <p:cNvPr id="7" name="TextBox 16"/>
          <p:cNvSpPr txBox="1">
            <a:spLocks noGrp="1" noChangeArrowheads="1"/>
          </p:cNvSpPr>
          <p:nvPr>
            <p:ph idx="1"/>
          </p:nvPr>
        </p:nvSpPr>
        <p:spPr bwMode="auto">
          <a:xfrm>
            <a:off x="336884" y="1507303"/>
            <a:ext cx="9396663"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defTabSz="914400" eaLnBrk="0" fontAlgn="base" hangingPunct="0">
              <a:lnSpc>
                <a:spcPct val="100000"/>
              </a:lnSpc>
              <a:spcBef>
                <a:spcPct val="0"/>
              </a:spcBef>
              <a:spcAft>
                <a:spcPts val="529"/>
              </a:spcAft>
              <a:buClrTx/>
              <a:buNone/>
              <a:defRPr/>
            </a:pPr>
            <a:r>
              <a:rPr lang="en-US" altLang="en-US" sz="2000" b="1" dirty="0">
                <a:solidFill>
                  <a:srgbClr val="FF0000"/>
                </a:solidFill>
                <a:latin typeface="+mj-lt"/>
              </a:rPr>
              <a:t>Improved for 2025</a:t>
            </a:r>
          </a:p>
          <a:p>
            <a:pPr marL="0" indent="0" defTabSz="914400" eaLnBrk="0" fontAlgn="base" hangingPunct="0">
              <a:lnSpc>
                <a:spcPct val="100000"/>
              </a:lnSpc>
              <a:spcBef>
                <a:spcPct val="0"/>
              </a:spcBef>
              <a:spcAft>
                <a:spcPts val="529"/>
              </a:spcAft>
              <a:buClrTx/>
              <a:buNone/>
              <a:defRPr/>
            </a:pPr>
            <a:r>
              <a:rPr lang="en-US" altLang="en-US" sz="2000" b="1" dirty="0">
                <a:latin typeface="+mj-lt"/>
              </a:rPr>
              <a:t>Outpatient Surgery at Ambulatory Surgery Centers (ASC)</a:t>
            </a:r>
          </a:p>
          <a:p>
            <a:pPr marL="0" indent="0" defTabSz="914400" eaLnBrk="0" fontAlgn="base" hangingPunct="0">
              <a:lnSpc>
                <a:spcPct val="100000"/>
              </a:lnSpc>
              <a:spcBef>
                <a:spcPct val="0"/>
              </a:spcBef>
              <a:spcAft>
                <a:spcPts val="529"/>
              </a:spcAft>
              <a:buClrTx/>
              <a:buNone/>
              <a:defRPr/>
            </a:pPr>
            <a:r>
              <a:rPr lang="en-US" altLang="en-US" sz="2000" dirty="0">
                <a:latin typeface="+mj-lt"/>
              </a:rPr>
              <a:t>ASCs are a convenient, lower-cost alternative to hospitals for many outpatient procedures. EHP has </a:t>
            </a:r>
            <a:r>
              <a:rPr lang="en-US" altLang="en-US" sz="2000" b="1" dirty="0">
                <a:latin typeface="+mj-lt"/>
              </a:rPr>
              <a:t>increased coverage</a:t>
            </a:r>
            <a:r>
              <a:rPr lang="en-US" altLang="en-US" sz="2000" dirty="0">
                <a:latin typeface="+mj-lt"/>
              </a:rPr>
              <a:t> for outpatient surgeries performed at ASCs.</a:t>
            </a:r>
          </a:p>
          <a:p>
            <a:pPr marL="0" indent="0" defTabSz="914400" eaLnBrk="0" fontAlgn="base" hangingPunct="0">
              <a:lnSpc>
                <a:spcPct val="100000"/>
              </a:lnSpc>
              <a:spcBef>
                <a:spcPct val="0"/>
              </a:spcBef>
              <a:spcAft>
                <a:spcPts val="529"/>
              </a:spcAft>
              <a:buClrTx/>
              <a:buNone/>
              <a:defRPr/>
            </a:pPr>
            <a:endParaRPr lang="en-US" altLang="en-US" sz="2000" dirty="0">
              <a:latin typeface="+mj-lt"/>
            </a:endParaRPr>
          </a:p>
          <a:p>
            <a:pPr defTabSz="914400" eaLnBrk="0" fontAlgn="base" hangingPunct="0">
              <a:lnSpc>
                <a:spcPct val="100000"/>
              </a:lnSpc>
              <a:spcBef>
                <a:spcPct val="0"/>
              </a:spcBef>
              <a:spcAft>
                <a:spcPts val="529"/>
              </a:spcAft>
              <a:buClrTx/>
              <a:defRPr/>
            </a:pPr>
            <a:r>
              <a:rPr lang="en-US" altLang="en-US" sz="2000" dirty="0">
                <a:latin typeface="+mj-lt"/>
              </a:rPr>
              <a:t>Professional and facility fees</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provider: covered at 95%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provider: covered at 85% of allowed amount, after deductible</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119714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8</a:t>
            </a:fld>
            <a:endParaRPr lang="en-US" dirty="0"/>
          </a:p>
        </p:txBody>
      </p:sp>
      <p:sp>
        <p:nvSpPr>
          <p:cNvPr id="6" name="Content Placeholder 1"/>
          <p:cNvSpPr txBox="1">
            <a:spLocks/>
          </p:cNvSpPr>
          <p:nvPr/>
        </p:nvSpPr>
        <p:spPr>
          <a:xfrm>
            <a:off x="336884" y="1518877"/>
            <a:ext cx="9396663" cy="5407847"/>
          </a:xfrm>
          <a:prstGeom prst="rect">
            <a:avLst/>
          </a:prstGeom>
        </p:spPr>
        <p:txBody>
          <a:bodyPr vert="horz" lIns="0" tIns="0" rIns="0" bIns="0" rtlCol="0">
            <a:normAutofit/>
          </a:bodyPr>
          <a:lst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lang="en-US" sz="2000" b="0" i="0" kern="1200" dirty="0" smtClean="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spcBef>
                <a:spcPct val="0"/>
              </a:spcBef>
              <a:buFont typeface="Arial" panose="020B0604020202020204" pitchFamily="34" charset="0"/>
              <a:buNone/>
            </a:pPr>
            <a:r>
              <a:rPr lang="en-US" altLang="en-US" b="1" dirty="0">
                <a:latin typeface="+mj-lt"/>
              </a:rPr>
              <a:t>Telemedicine</a:t>
            </a:r>
          </a:p>
          <a:p>
            <a:pPr>
              <a:spcBef>
                <a:spcPct val="0"/>
              </a:spcBef>
              <a:buFont typeface="Arial" panose="020B0604020202020204" pitchFamily="34" charset="0"/>
              <a:buNone/>
            </a:pPr>
            <a:endParaRPr lang="en-US" altLang="en-US" sz="1800" b="1" dirty="0">
              <a:latin typeface="+mj-lt"/>
            </a:endParaRPr>
          </a:p>
          <a:p>
            <a:pPr>
              <a:spcBef>
                <a:spcPct val="0"/>
              </a:spcBef>
              <a:buFont typeface="Wingdings" panose="05000000000000000000" pitchFamily="2" charset="2"/>
              <a:buChar char="§"/>
            </a:pPr>
            <a:r>
              <a:rPr lang="en-US" altLang="en-US" sz="1800" b="1" dirty="0">
                <a:latin typeface="+mj-lt"/>
              </a:rPr>
              <a:t>Johns Hopkins </a:t>
            </a:r>
            <a:r>
              <a:rPr lang="en-US" altLang="en-US" sz="1800" b="1" dirty="0" err="1">
                <a:latin typeface="+mj-lt"/>
              </a:rPr>
              <a:t>OnDemand</a:t>
            </a:r>
            <a:r>
              <a:rPr lang="en-US" altLang="en-US" sz="1800" b="1" dirty="0">
                <a:latin typeface="+mj-lt"/>
              </a:rPr>
              <a:t> Virtual Care</a:t>
            </a:r>
          </a:p>
          <a:p>
            <a:pPr lvl="1">
              <a:spcBef>
                <a:spcPct val="0"/>
              </a:spcBef>
              <a:spcAft>
                <a:spcPts val="525"/>
              </a:spcAft>
              <a:buFont typeface="Wingdings" panose="05000000000000000000" pitchFamily="2" charset="2"/>
              <a:buChar char="§"/>
            </a:pPr>
            <a:r>
              <a:rPr lang="en-US" altLang="en-US" sz="1600" dirty="0">
                <a:latin typeface="+mj-lt"/>
              </a:rPr>
              <a:t>In minutes, you can connect to a health care provider for a video visit, using your mobile device or computer, 24 hours a day, seven days a week. No need to schedule an appointment—a health care provider will review your symptoms and prescribe medications, as necessary. Use this service if you or your family members experience minor, urgent care concerns such as, but not limited to:</a:t>
            </a: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r>
              <a:rPr lang="en-US" altLang="en-US" sz="1600" dirty="0">
                <a:latin typeface="+mj-lt"/>
              </a:rPr>
              <a:t>Member cost-share: $0 copay; 100% covered</a:t>
            </a:r>
            <a:endParaRPr lang="en-US" altLang="en-US" sz="1800" b="1" dirty="0">
              <a:latin typeface="+mj-lt"/>
            </a:endParaRPr>
          </a:p>
          <a:p>
            <a:pPr>
              <a:spcBef>
                <a:spcPct val="0"/>
              </a:spcBef>
              <a:spcAft>
                <a:spcPts val="525"/>
              </a:spcAft>
              <a:buFont typeface="Wingdings" panose="05000000000000000000" pitchFamily="2" charset="2"/>
              <a:buChar char="§"/>
            </a:pPr>
            <a:r>
              <a:rPr lang="en-US" altLang="en-US" sz="1800" b="1" dirty="0">
                <a:latin typeface="+mj-lt"/>
              </a:rPr>
              <a:t>Medical Advice Messaging </a:t>
            </a:r>
          </a:p>
          <a:p>
            <a:pPr lvl="1">
              <a:spcBef>
                <a:spcPct val="0"/>
              </a:spcBef>
              <a:spcAft>
                <a:spcPts val="525"/>
              </a:spcAft>
              <a:buFont typeface="Wingdings" panose="05000000000000000000" pitchFamily="2" charset="2"/>
              <a:buChar char="§"/>
            </a:pPr>
            <a:r>
              <a:rPr lang="en-US" altLang="en-US" sz="1600" dirty="0">
                <a:latin typeface="+mj-lt"/>
              </a:rPr>
              <a:t>$5 copay; deductible waived for billable email messaging with provider</a:t>
            </a:r>
            <a:endParaRPr lang="en-US" altLang="en-US" sz="1800" b="1" dirty="0">
              <a:latin typeface="+mj-lt"/>
            </a:endParaRPr>
          </a:p>
          <a:p>
            <a:pPr>
              <a:spcBef>
                <a:spcPct val="0"/>
              </a:spcBef>
              <a:spcAft>
                <a:spcPts val="525"/>
              </a:spcAft>
              <a:buFont typeface="Wingdings" panose="05000000000000000000" pitchFamily="2" charset="2"/>
              <a:buChar char="§"/>
            </a:pPr>
            <a:r>
              <a:rPr lang="en-US" altLang="en-US" sz="1800" b="1" dirty="0">
                <a:latin typeface="+mj-lt"/>
              </a:rPr>
              <a:t>Virtual Care</a:t>
            </a:r>
          </a:p>
          <a:p>
            <a:pPr lvl="1">
              <a:spcBef>
                <a:spcPct val="0"/>
              </a:spcBef>
              <a:spcAft>
                <a:spcPts val="525"/>
              </a:spcAft>
              <a:buFont typeface="Wingdings" panose="05000000000000000000" pitchFamily="2" charset="2"/>
              <a:buChar char="§"/>
            </a:pPr>
            <a:r>
              <a:rPr lang="en-US" altLang="en-US" sz="1600" dirty="0">
                <a:latin typeface="+mj-lt"/>
              </a:rPr>
              <a:t>Telemedicine virtual care visits are covered the same as the in-person service</a:t>
            </a:r>
          </a:p>
          <a:p>
            <a:pPr>
              <a:spcBef>
                <a:spcPct val="0"/>
              </a:spcBef>
              <a:spcAft>
                <a:spcPts val="525"/>
              </a:spcAft>
              <a:buFont typeface="Wingdings" panose="05000000000000000000" pitchFamily="2" charset="2"/>
              <a:buChar char="§"/>
            </a:pPr>
            <a:r>
              <a:rPr lang="en-US" altLang="en-US" sz="1800" b="1" dirty="0" err="1">
                <a:latin typeface="+mj-lt"/>
                <a:ea typeface="MS PGothic" panose="020B0600070205080204" pitchFamily="34" charset="-128"/>
              </a:rPr>
              <a:t>UpLift</a:t>
            </a:r>
            <a:endParaRPr lang="en-US" altLang="en-US" sz="2000" b="1" dirty="0">
              <a:latin typeface="+mj-lt"/>
              <a:ea typeface="MS PGothic" panose="020B0600070205080204" pitchFamily="34" charset="-128"/>
            </a:endParaRPr>
          </a:p>
          <a:p>
            <a:pPr lvl="1">
              <a:spcBef>
                <a:spcPct val="0"/>
              </a:spcBef>
              <a:spcAft>
                <a:spcPts val="525"/>
              </a:spcAft>
              <a:buFont typeface="Wingdings" panose="05000000000000000000" pitchFamily="2" charset="2"/>
              <a:buChar char="§"/>
            </a:pPr>
            <a:r>
              <a:rPr lang="en-US" altLang="en-US" sz="1600" dirty="0">
                <a:latin typeface="+mj-lt"/>
                <a:ea typeface="MS PGothic" panose="020B0600070205080204" pitchFamily="34" charset="-128"/>
              </a:rPr>
              <a:t>Virtual behavioral health care practice that greatly expands EHP’s network of providers. </a:t>
            </a:r>
            <a:r>
              <a:rPr lang="en-US" altLang="en-US" sz="1600" dirty="0" err="1">
                <a:latin typeface="+mj-lt"/>
                <a:ea typeface="MS PGothic" panose="020B0600070205080204" pitchFamily="34" charset="-128"/>
              </a:rPr>
              <a:t>UpLift</a:t>
            </a:r>
            <a:r>
              <a:rPr lang="en-US" altLang="en-US" sz="1600" dirty="0">
                <a:latin typeface="+mj-lt"/>
                <a:ea typeface="MS PGothic" panose="020B0600070205080204" pitchFamily="34" charset="-128"/>
              </a:rPr>
              <a:t> matches members with a provider and offers quick, easy scheduling in just a few days on average.</a:t>
            </a:r>
          </a:p>
        </p:txBody>
      </p:sp>
      <p:sp>
        <p:nvSpPr>
          <p:cNvPr id="8" name="TextBox 7"/>
          <p:cNvSpPr txBox="1"/>
          <p:nvPr/>
        </p:nvSpPr>
        <p:spPr>
          <a:xfrm>
            <a:off x="1227492" y="3277308"/>
            <a:ext cx="2924175" cy="2222147"/>
          </a:xfrm>
          <a:prstGeom prst="rect">
            <a:avLst/>
          </a:prstGeom>
          <a:noFill/>
        </p:spPr>
        <p:txBody>
          <a:bodyPr wrap="square" numCol="2" rtlCol="0">
            <a:spAutoFit/>
          </a:bodyPr>
          <a:lstStyle/>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Cold, flu and sinus symptoms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Respiratory infection</a:t>
            </a: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91440" defTabSz="1005840">
              <a:lnSpc>
                <a:spcPct val="90000"/>
              </a:lnSpc>
              <a:spcBef>
                <a:spcPct val="0"/>
              </a:spcBef>
              <a:spcAft>
                <a:spcPts val="525"/>
              </a:spcAft>
              <a:buClr>
                <a:srgbClr val="043673"/>
              </a:buCl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Rashes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Allergies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Pinkeye</a:t>
            </a:r>
          </a:p>
        </p:txBody>
      </p:sp>
    </p:spTree>
    <p:extLst>
      <p:ext uri="{BB962C8B-B14F-4D97-AF65-F5344CB8AC3E}">
        <p14:creationId xmlns:p14="http://schemas.microsoft.com/office/powerpoint/2010/main" val="348427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PPO Pharmacy Plan</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20239441"/>
              </p:ext>
            </p:extLst>
          </p:nvPr>
        </p:nvGraphicFramePr>
        <p:xfrm>
          <a:off x="938213" y="1360488"/>
          <a:ext cx="7986712" cy="5168624"/>
        </p:xfrm>
        <a:graphic>
          <a:graphicData uri="http://schemas.openxmlformats.org/drawingml/2006/table">
            <a:tbl>
              <a:tblPr/>
              <a:tblGrid>
                <a:gridCol w="1822450">
                  <a:extLst>
                    <a:ext uri="{9D8B030D-6E8A-4147-A177-3AD203B41FA5}">
                      <a16:colId xmlns:a16="http://schemas.microsoft.com/office/drawing/2014/main" val="3040365972"/>
                    </a:ext>
                  </a:extLst>
                </a:gridCol>
                <a:gridCol w="2068512">
                  <a:extLst>
                    <a:ext uri="{9D8B030D-6E8A-4147-A177-3AD203B41FA5}">
                      <a16:colId xmlns:a16="http://schemas.microsoft.com/office/drawing/2014/main" val="2140926339"/>
                    </a:ext>
                  </a:extLst>
                </a:gridCol>
                <a:gridCol w="1333500">
                  <a:extLst>
                    <a:ext uri="{9D8B030D-6E8A-4147-A177-3AD203B41FA5}">
                      <a16:colId xmlns:a16="http://schemas.microsoft.com/office/drawing/2014/main" val="3577899909"/>
                    </a:ext>
                  </a:extLst>
                </a:gridCol>
                <a:gridCol w="1428750">
                  <a:extLst>
                    <a:ext uri="{9D8B030D-6E8A-4147-A177-3AD203B41FA5}">
                      <a16:colId xmlns:a16="http://schemas.microsoft.com/office/drawing/2014/main" val="1141185835"/>
                    </a:ext>
                  </a:extLst>
                </a:gridCol>
                <a:gridCol w="1333500">
                  <a:extLst>
                    <a:ext uri="{9D8B030D-6E8A-4147-A177-3AD203B41FA5}">
                      <a16:colId xmlns:a16="http://schemas.microsoft.com/office/drawing/2014/main" val="327425055"/>
                    </a:ext>
                  </a:extLst>
                </a:gridCol>
              </a:tblGrid>
              <a:tr h="1050914">
                <a:tc gridSpan="2">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mj-lt"/>
                        <a:ea typeface="MS PGothic" panose="020B0600070205080204" pitchFamily="34" charset="-128"/>
                      </a:endParaRPr>
                    </a:p>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mj-lt"/>
                        <a:ea typeface="MS PGothic" panose="020B0600070205080204" pitchFamily="34" charset="-128"/>
                      </a:endParaRPr>
                    </a:p>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Services and Supplies (In Alphabetical Order)</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378"/>
                    </a:solidFill>
                  </a:tcPr>
                </a:tc>
                <a:tc h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mj-lt"/>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In-Network Retail Pharmacy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38C3D"/>
                    </a:solidFill>
                  </a:tcPr>
                </a:tc>
                <a:tc>
                  <a:txBody>
                    <a:bodyPr/>
                    <a:lstStyle>
                      <a:lvl1pPr>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In-Network</a:t>
                      </a:r>
                      <a:br>
                        <a:rPr kumimoji="0" lang="en-US" altLang="en-US" sz="1100" b="1" i="0" u="none" strike="noStrike" cap="none" normalizeH="0" baseline="0" dirty="0">
                          <a:ln>
                            <a:noFill/>
                          </a:ln>
                          <a:solidFill>
                            <a:schemeClr val="bg1"/>
                          </a:solidFill>
                          <a:effectLst/>
                          <a:latin typeface="+mj-lt"/>
                          <a:ea typeface="MS PGothic" panose="020B0600070205080204" pitchFamily="34" charset="-128"/>
                        </a:rPr>
                      </a:b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Retail Pharmacy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(90-day supply)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mj-lt"/>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38C3D"/>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mj-lt"/>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Mail Order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(90-day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38C3D"/>
                    </a:solidFill>
                  </a:tcPr>
                </a:tc>
                <a:extLst>
                  <a:ext uri="{0D108BD9-81ED-4DB2-BD59-A6C34878D82A}">
                    <a16:rowId xmlns:a16="http://schemas.microsoft.com/office/drawing/2014/main" val="2609177880"/>
                  </a:ext>
                </a:extLst>
              </a:tr>
              <a:tr h="295272">
                <a:tc rowSpan="3">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Oral Contraceptives</a:t>
                      </a: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Generic</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30701554"/>
                  </a:ext>
                </a:extLst>
              </a:tr>
              <a:tr h="481008">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Preferred </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$40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mj-lt"/>
                          <a:ea typeface="MS PGothic" panose="020B0600070205080204" pitchFamily="34" charset="-128"/>
                        </a:rPr>
                        <a:t>$120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$80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37727191"/>
                  </a:ext>
                </a:extLst>
              </a:tr>
              <a:tr h="285747">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Non-Preferred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$65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mj-lt"/>
                          <a:ea typeface="MS PGothic" panose="020B0600070205080204" pitchFamily="34" charset="-128"/>
                        </a:rPr>
                        <a:t>$195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$130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16231171"/>
                  </a:ext>
                </a:extLst>
              </a:tr>
              <a:tr h="295272">
                <a:tc rowSpan="6">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panose="020B0600070205080204" pitchFamily="34" charset="-128"/>
                        </a:rPr>
                        <a:t>Prescriptions</a:t>
                      </a: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Generic</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$10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15438077"/>
                  </a:ext>
                </a:extLst>
              </a:tr>
              <a:tr h="295272">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mj-lt"/>
                          <a:ea typeface="MS PGothic" panose="020B0600070205080204" pitchFamily="34" charset="-128"/>
                        </a:rPr>
                        <a:t>$40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$120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$80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64252871"/>
                  </a:ext>
                </a:extLst>
              </a:tr>
              <a:tr h="295272">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Non-preferred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mj-lt"/>
                          <a:ea typeface="MS PGothic" panose="020B0600070205080204" pitchFamily="34" charset="-128"/>
                        </a:rPr>
                        <a:t>$65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$195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$130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68134420"/>
                  </a:ext>
                </a:extLst>
              </a:tr>
              <a:tr h="83501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Brand with Generic Equivalent</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$65 plus the cost differential 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$195 plus the cost differential 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$130 plus the cost differential</a:t>
                      </a:r>
                      <a:br>
                        <a:rPr kumimoji="0" lang="en-US" altLang="en-US" sz="1100" b="0" i="0" u="none" strike="noStrike" cap="none" normalizeH="0" baseline="0" dirty="0">
                          <a:ln>
                            <a:noFill/>
                          </a:ln>
                          <a:solidFill>
                            <a:schemeClr val="tx1"/>
                          </a:solidFill>
                          <a:effectLst/>
                          <a:latin typeface="+mj-lt"/>
                          <a:ea typeface="MS PGothic" panose="020B0600070205080204" pitchFamily="34" charset="-128"/>
                        </a:rPr>
                      </a:b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823815201"/>
                  </a:ext>
                </a:extLst>
              </a:tr>
              <a:tr h="415966">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rgbClr val="203864"/>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B9BD5"/>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Specialty Medications for members enrolled in </a:t>
                      </a:r>
                      <a:r>
                        <a:rPr kumimoji="0" lang="en-US" altLang="en-US" sz="1100" b="0" i="0" u="none" strike="noStrike" cap="none" normalizeH="0" baseline="0" dirty="0" err="1">
                          <a:ln>
                            <a:noFill/>
                          </a:ln>
                          <a:solidFill>
                            <a:schemeClr val="tx1"/>
                          </a:solidFill>
                          <a:effectLst/>
                          <a:latin typeface="+mj-lt"/>
                          <a:ea typeface="MS PGothic" panose="020B0600070205080204" pitchFamily="34" charset="-128"/>
                        </a:rPr>
                        <a:t>PrudentRx</a:t>
                      </a: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 – medications listed at ehp.org</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Restricted to Retail 30-day supply</a:t>
                      </a:r>
                      <a:endParaRPr kumimoji="0" lang="en-US" altLang="en-US" sz="1100" b="0" i="0" u="none" strike="sngStrike" cap="none" normalizeH="0" baseline="0" dirty="0">
                        <a:ln>
                          <a:noFill/>
                        </a:ln>
                        <a:solidFill>
                          <a:srgbClr val="FF0000"/>
                        </a:solidFill>
                        <a:effectLst/>
                        <a:latin typeface="+mj-lt"/>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BF7"/>
                    </a:solidFill>
                  </a:tcPr>
                </a:tc>
                <a:extLst>
                  <a:ext uri="{0D108BD9-81ED-4DB2-BD59-A6C34878D82A}">
                    <a16:rowId xmlns:a16="http://schemas.microsoft.com/office/drawing/2014/main" val="1437437946"/>
                  </a:ext>
                </a:extLst>
              </a:tr>
              <a:tr h="415966">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endParaRPr>
                    </a:p>
                  </a:txBody>
                  <a:tcPr marL="80681" marR="80681" marT="40343" marB="403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BB0B6"/>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defRPr/>
                      </a:pPr>
                      <a:r>
                        <a:rPr lang="en-US" sz="1100" kern="1200" dirty="0">
                          <a:solidFill>
                            <a:schemeClr val="tx1"/>
                          </a:solidFill>
                          <a:effectLst/>
                          <a:latin typeface="+mj-lt"/>
                          <a:ea typeface="+mn-ea"/>
                          <a:cs typeface="+mn-cs"/>
                        </a:rPr>
                        <a:t>Specialty Medications for members </a:t>
                      </a:r>
                      <a:r>
                        <a:rPr lang="en-US" sz="1100" u="sng" kern="1200" dirty="0">
                          <a:solidFill>
                            <a:schemeClr val="tx1"/>
                          </a:solidFill>
                          <a:effectLst/>
                          <a:latin typeface="+mj-lt"/>
                          <a:ea typeface="+mn-ea"/>
                          <a:cs typeface="+mn-cs"/>
                        </a:rPr>
                        <a:t>not</a:t>
                      </a:r>
                      <a:r>
                        <a:rPr lang="en-US" sz="1100" kern="1200" dirty="0">
                          <a:solidFill>
                            <a:schemeClr val="tx1"/>
                          </a:solidFill>
                          <a:effectLst/>
                          <a:latin typeface="+mj-lt"/>
                          <a:ea typeface="+mn-ea"/>
                          <a:cs typeface="+mn-cs"/>
                        </a:rPr>
                        <a:t> enrolled in </a:t>
                      </a:r>
                      <a:r>
                        <a:rPr lang="en-US" sz="1100" kern="1200" dirty="0" err="1">
                          <a:solidFill>
                            <a:schemeClr val="tx1"/>
                          </a:solidFill>
                          <a:effectLst/>
                          <a:latin typeface="+mj-lt"/>
                          <a:ea typeface="+mn-ea"/>
                          <a:cs typeface="+mn-cs"/>
                        </a:rPr>
                        <a:t>PrudentRx</a:t>
                      </a:r>
                      <a:r>
                        <a:rPr lang="en-US" sz="1100" kern="1200" dirty="0">
                          <a:solidFill>
                            <a:schemeClr val="tx1"/>
                          </a:solidFill>
                          <a:effectLst/>
                          <a:latin typeface="+mj-lt"/>
                          <a:ea typeface="+mn-ea"/>
                          <a:cs typeface="+mn-cs"/>
                        </a:rPr>
                        <a:t> – medications listed at ehp.org</a:t>
                      </a:r>
                      <a:endParaRPr kumimoji="0" lang="en-US" altLang="en-US" sz="1100" b="0" i="0" u="none" strike="noStrike" cap="none" normalizeH="0" baseline="0" dirty="0">
                        <a:ln>
                          <a:noFill/>
                        </a:ln>
                        <a:solidFill>
                          <a:schemeClr val="tx1"/>
                        </a:solidFill>
                        <a:effectLst/>
                        <a:latin typeface="+mj-lt"/>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Restricted to Retail 30-day supply</a:t>
                      </a:r>
                      <a:endParaRPr kumimoji="0" lang="en-US" altLang="en-US" sz="1100" b="0" i="0" u="none" strike="sngStrike" cap="none" normalizeH="0" baseline="0" dirty="0">
                        <a:ln>
                          <a:noFill/>
                        </a:ln>
                        <a:solidFill>
                          <a:srgbClr val="FF0000"/>
                        </a:solidFill>
                        <a:effectLst/>
                        <a:latin typeface="+mj-lt"/>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2864073789"/>
                  </a:ext>
                </a:extLst>
              </a:tr>
            </a:tbl>
          </a:graphicData>
        </a:graphic>
      </p:graphicFrame>
    </p:spTree>
    <p:extLst>
      <p:ext uri="{BB962C8B-B14F-4D97-AF65-F5344CB8AC3E}">
        <p14:creationId xmlns:p14="http://schemas.microsoft.com/office/powerpoint/2010/main" val="271893403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4495381-0249-410F-8F29-75C789CAB9BD}" vid="{78F7CABA-4AFC-4CB9-9A23-EC68DA862D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C5BBD435139A42AC0B149EDF8C992F" ma:contentTypeVersion="16" ma:contentTypeDescription="Create a new document." ma:contentTypeScope="" ma:versionID="14b5c292402aaef5afaf40431fff40d1">
  <xsd:schema xmlns:xsd="http://www.w3.org/2001/XMLSchema" xmlns:xs="http://www.w3.org/2001/XMLSchema" xmlns:p="http://schemas.microsoft.com/office/2006/metadata/properties" xmlns:ns3="4b0d8b2a-3a3c-44f1-9609-7367b71deb93" xmlns:ns4="a1dc0ee4-5442-40a5-b653-7fa51196cf3f" targetNamespace="http://schemas.microsoft.com/office/2006/metadata/properties" ma:root="true" ma:fieldsID="67ef4c2dea3b6cac722047db25c6942d" ns3:_="" ns4:_="">
    <xsd:import namespace="4b0d8b2a-3a3c-44f1-9609-7367b71deb93"/>
    <xsd:import namespace="a1dc0ee4-5442-40a5-b653-7fa51196cf3f"/>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ServiceLocation" minOccurs="0"/>
                <xsd:element ref="ns3:MediaServiceSystemTag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d8b2a-3a3c-44f1-9609-7367b71de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dc0ee4-5442-40a5-b653-7fa51196cf3f"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4b0d8b2a-3a3c-44f1-9609-7367b71deb93" xsi:nil="true"/>
  </documentManagement>
</p:properties>
</file>

<file path=customXml/itemProps1.xml><?xml version="1.0" encoding="utf-8"?>
<ds:datastoreItem xmlns:ds="http://schemas.openxmlformats.org/officeDocument/2006/customXml" ds:itemID="{F618CFD2-D85E-4485-A555-AA3F4807D58A}">
  <ds:schemaRefs>
    <ds:schemaRef ds:uri="http://schemas.microsoft.com/sharepoint/v3/contenttype/forms"/>
  </ds:schemaRefs>
</ds:datastoreItem>
</file>

<file path=customXml/itemProps2.xml><?xml version="1.0" encoding="utf-8"?>
<ds:datastoreItem xmlns:ds="http://schemas.openxmlformats.org/officeDocument/2006/customXml" ds:itemID="{04ADB802-619A-4D51-891A-3BF635899B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d8b2a-3a3c-44f1-9609-7367b71deb93"/>
    <ds:schemaRef ds:uri="a1dc0ee4-5442-40a5-b653-7fa51196cf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643312-BAD8-414F-9A3E-2FA407BB4446}">
  <ds:schemaRefs>
    <ds:schemaRef ds:uri="http://purl.org/dc/elements/1.1/"/>
    <ds:schemaRef ds:uri="4b0d8b2a-3a3c-44f1-9609-7367b71deb93"/>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a1dc0ee4-5442-40a5-b653-7fa51196cf3f"/>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JHHP PPT_EHP</Template>
  <TotalTime>240</TotalTime>
  <Words>1287</Words>
  <Application>Microsoft Office PowerPoint</Application>
  <PresentationFormat>Custom</PresentationFormat>
  <Paragraphs>231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Wingdings</vt:lpstr>
      <vt:lpstr>Office Theme</vt:lpstr>
      <vt:lpstr>EHP Preferred Provider Organization (PPO) Plan</vt:lpstr>
      <vt:lpstr>PPO Benefits Overview</vt:lpstr>
      <vt:lpstr>PPO Benefits Overview</vt:lpstr>
      <vt:lpstr>PPO Benefits Overview</vt:lpstr>
      <vt:lpstr>PPO Benefits Overview</vt:lpstr>
      <vt:lpstr>PPO Benefits Overview</vt:lpstr>
      <vt:lpstr>Johns Hopkins PPO Benefits Overview</vt:lpstr>
      <vt:lpstr>PPO Benefits Overview</vt:lpstr>
      <vt:lpstr>PPO Pharmacy Plan</vt:lpstr>
      <vt:lpstr>Thank You</vt:lpstr>
    </vt:vector>
  </TitlesOfParts>
  <Company>Johns Hopkins HealthCare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EHP Plan Options</dc:title>
  <dc:creator>Moody, Kristopher</dc:creator>
  <cp:lastModifiedBy>Moody, Kristopher</cp:lastModifiedBy>
  <cp:revision>21</cp:revision>
  <dcterms:created xsi:type="dcterms:W3CDTF">2023-09-26T18:57:22Z</dcterms:created>
  <dcterms:modified xsi:type="dcterms:W3CDTF">2024-09-27T15:37:57Z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0x01010012C5BBD435139A42AC0B149EDF8C992F</vt:lpwstr>
  </property>
</Properties>
</file>